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83" r:id="rId3"/>
    <p:sldId id="281" r:id="rId4"/>
    <p:sldId id="275" r:id="rId5"/>
    <p:sldId id="269" r:id="rId6"/>
    <p:sldId id="279" r:id="rId7"/>
    <p:sldId id="280" r:id="rId8"/>
    <p:sldId id="276" r:id="rId9"/>
    <p:sldId id="268" r:id="rId10"/>
    <p:sldId id="282" r:id="rId11"/>
    <p:sldId id="284" r:id="rId12"/>
    <p:sldId id="274" r:id="rId1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202C8"/>
    <a:srgbClr val="2916B4"/>
    <a:srgbClr val="05570D"/>
    <a:srgbClr val="99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10.19.0.17\Zoonoses\DOCUMENTOS%20IRACI%20NESTOR\RAIVA\SISPACTO%20e%20PQAVS\INDICADOR%20DA%20RAIVA_2016\S&#201;RIE%20HIST&#211;RICA%20C&#195;ES%202010%20a%202015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10.19.0.17\Zoonoses\DOCUMENTOS%20JEANE\Relat&#243;rio%20de%20Gest&#227;o\Arquivos%20para%20o%20relat&#243;rio%20de%20gest&#227;o%202015\tabela%20RN%20tratamento%20indicado.xls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'GRÁFICO REGIÕES'!$V$6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002060"/>
            </a:solidFill>
          </c:spPr>
          <c:cat>
            <c:strRef>
              <c:f>'GRÁFICO REGIÕES'!$U$7:$U$15</c:f>
              <c:strCache>
                <c:ptCount val="9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VI</c:v>
                </c:pt>
                <c:pt idx="6">
                  <c:v>VII</c:v>
                </c:pt>
                <c:pt idx="7">
                  <c:v>VIII</c:v>
                </c:pt>
                <c:pt idx="8">
                  <c:v>ESTADO</c:v>
                </c:pt>
              </c:strCache>
            </c:strRef>
          </c:cat>
          <c:val>
            <c:numRef>
              <c:f>'GRÁFICO REGIÕES'!$V$7:$V$15</c:f>
              <c:numCache>
                <c:formatCode>0.0</c:formatCode>
                <c:ptCount val="9"/>
                <c:pt idx="0">
                  <c:v>81.112737428853194</c:v>
                </c:pt>
                <c:pt idx="1">
                  <c:v>62.049109083007359</c:v>
                </c:pt>
                <c:pt idx="2">
                  <c:v>71.546766219352236</c:v>
                </c:pt>
                <c:pt idx="3">
                  <c:v>82.945120669112129</c:v>
                </c:pt>
                <c:pt idx="4">
                  <c:v>82.075036163860673</c:v>
                </c:pt>
                <c:pt idx="5">
                  <c:v>75.373927257866725</c:v>
                </c:pt>
                <c:pt idx="6">
                  <c:v>79.167765077352811</c:v>
                </c:pt>
                <c:pt idx="7">
                  <c:v>62.481067618053899</c:v>
                </c:pt>
                <c:pt idx="8">
                  <c:v>60.1</c:v>
                </c:pt>
              </c:numCache>
            </c:numRef>
          </c:val>
        </c:ser>
        <c:ser>
          <c:idx val="1"/>
          <c:order val="1"/>
          <c:tx>
            <c:strRef>
              <c:f>'GRÁFICO REGIÕES'!$W$6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'GRÁFICO REGIÕES'!$U$7:$U$15</c:f>
              <c:strCache>
                <c:ptCount val="9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VI</c:v>
                </c:pt>
                <c:pt idx="6">
                  <c:v>VII</c:v>
                </c:pt>
                <c:pt idx="7">
                  <c:v>VIII</c:v>
                </c:pt>
                <c:pt idx="8">
                  <c:v>ESTADO</c:v>
                </c:pt>
              </c:strCache>
            </c:strRef>
          </c:cat>
          <c:val>
            <c:numRef>
              <c:f>'GRÁFICO REGIÕES'!$W$7:$W$15</c:f>
              <c:numCache>
                <c:formatCode>0.0</c:formatCode>
                <c:ptCount val="9"/>
                <c:pt idx="0">
                  <c:v>83.561978673347795</c:v>
                </c:pt>
                <c:pt idx="1">
                  <c:v>102.79034690799395</c:v>
                </c:pt>
                <c:pt idx="2">
                  <c:v>88.589249678958026</c:v>
                </c:pt>
                <c:pt idx="3">
                  <c:v>82.677767394443876</c:v>
                </c:pt>
                <c:pt idx="4">
                  <c:v>91.161411264374266</c:v>
                </c:pt>
                <c:pt idx="5">
                  <c:v>82.447058823529389</c:v>
                </c:pt>
                <c:pt idx="6">
                  <c:v>70.168092683222369</c:v>
                </c:pt>
                <c:pt idx="7">
                  <c:v>72.44979919678714</c:v>
                </c:pt>
                <c:pt idx="8">
                  <c:v>64.85412407573709</c:v>
                </c:pt>
              </c:numCache>
            </c:numRef>
          </c:val>
        </c:ser>
        <c:ser>
          <c:idx val="2"/>
          <c:order val="2"/>
          <c:tx>
            <c:strRef>
              <c:f>'GRÁFICO REGIÕES'!$X$6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'GRÁFICO REGIÕES'!$U$7:$U$15</c:f>
              <c:strCache>
                <c:ptCount val="9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VI</c:v>
                </c:pt>
                <c:pt idx="6">
                  <c:v>VII</c:v>
                </c:pt>
                <c:pt idx="7">
                  <c:v>VIII</c:v>
                </c:pt>
                <c:pt idx="8">
                  <c:v>ESTADO</c:v>
                </c:pt>
              </c:strCache>
            </c:strRef>
          </c:cat>
          <c:val>
            <c:numRef>
              <c:f>'GRÁFICO REGIÕES'!$X$7:$X$15</c:f>
              <c:numCache>
                <c:formatCode>0.0</c:formatCode>
                <c:ptCount val="9"/>
                <c:pt idx="0">
                  <c:v>80.665703188510463</c:v>
                </c:pt>
                <c:pt idx="1">
                  <c:v>79.912648932438643</c:v>
                </c:pt>
                <c:pt idx="2">
                  <c:v>89.703457826822827</c:v>
                </c:pt>
                <c:pt idx="3">
                  <c:v>90.101892285298405</c:v>
                </c:pt>
                <c:pt idx="4">
                  <c:v>84.847924807265827</c:v>
                </c:pt>
                <c:pt idx="5">
                  <c:v>87.835002884564858</c:v>
                </c:pt>
                <c:pt idx="6">
                  <c:v>74.031239153071851</c:v>
                </c:pt>
                <c:pt idx="7">
                  <c:v>77.664109121909632</c:v>
                </c:pt>
                <c:pt idx="8">
                  <c:v>63.861037094012353</c:v>
                </c:pt>
              </c:numCache>
            </c:numRef>
          </c:val>
        </c:ser>
        <c:ser>
          <c:idx val="3"/>
          <c:order val="3"/>
          <c:tx>
            <c:strRef>
              <c:f>'GRÁFICO REGIÕES'!$Y$6</c:f>
              <c:strCache>
                <c:ptCount val="1"/>
                <c:pt idx="0">
                  <c:v>2013</c:v>
                </c:pt>
              </c:strCache>
            </c:strRef>
          </c:tx>
          <c:cat>
            <c:strRef>
              <c:f>'GRÁFICO REGIÕES'!$U$7:$U$15</c:f>
              <c:strCache>
                <c:ptCount val="9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VI</c:v>
                </c:pt>
                <c:pt idx="6">
                  <c:v>VII</c:v>
                </c:pt>
                <c:pt idx="7">
                  <c:v>VIII</c:v>
                </c:pt>
                <c:pt idx="8">
                  <c:v>ESTADO</c:v>
                </c:pt>
              </c:strCache>
            </c:strRef>
          </c:cat>
          <c:val>
            <c:numRef>
              <c:f>'GRÁFICO REGIÕES'!$Y$7:$Y$15</c:f>
              <c:numCache>
                <c:formatCode>0.0</c:formatCode>
                <c:ptCount val="9"/>
                <c:pt idx="0">
                  <c:v>92.777087747497589</c:v>
                </c:pt>
                <c:pt idx="1">
                  <c:v>84.843243976465402</c:v>
                </c:pt>
                <c:pt idx="2">
                  <c:v>87.472830180558148</c:v>
                </c:pt>
                <c:pt idx="3">
                  <c:v>84.47409534265077</c:v>
                </c:pt>
                <c:pt idx="4">
                  <c:v>93.55056121523188</c:v>
                </c:pt>
                <c:pt idx="5">
                  <c:v>87.465410216139389</c:v>
                </c:pt>
                <c:pt idx="6">
                  <c:v>79.745221352877095</c:v>
                </c:pt>
                <c:pt idx="7">
                  <c:v>87.312207042987055</c:v>
                </c:pt>
                <c:pt idx="8">
                  <c:v>68.7</c:v>
                </c:pt>
              </c:numCache>
            </c:numRef>
          </c:val>
        </c:ser>
        <c:ser>
          <c:idx val="4"/>
          <c:order val="4"/>
          <c:tx>
            <c:strRef>
              <c:f>'GRÁFICO REGIÕES'!$Z$6</c:f>
              <c:strCache>
                <c:ptCount val="1"/>
                <c:pt idx="0">
                  <c:v>2014</c:v>
                </c:pt>
              </c:strCache>
            </c:strRef>
          </c:tx>
          <c:cat>
            <c:strRef>
              <c:f>'GRÁFICO REGIÕES'!$U$7:$U$15</c:f>
              <c:strCache>
                <c:ptCount val="9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VI</c:v>
                </c:pt>
                <c:pt idx="6">
                  <c:v>VII</c:v>
                </c:pt>
                <c:pt idx="7">
                  <c:v>VIII</c:v>
                </c:pt>
                <c:pt idx="8">
                  <c:v>ESTADO</c:v>
                </c:pt>
              </c:strCache>
            </c:strRef>
          </c:cat>
          <c:val>
            <c:numRef>
              <c:f>'GRÁFICO REGIÕES'!$Z$7:$Z$15</c:f>
              <c:numCache>
                <c:formatCode>0.0</c:formatCode>
                <c:ptCount val="9"/>
                <c:pt idx="0">
                  <c:v>91.128085399263085</c:v>
                </c:pt>
                <c:pt idx="1">
                  <c:v>75.973873722994426</c:v>
                </c:pt>
                <c:pt idx="2">
                  <c:v>93.067454665277893</c:v>
                </c:pt>
                <c:pt idx="3">
                  <c:v>91.180589883012033</c:v>
                </c:pt>
                <c:pt idx="4">
                  <c:v>87.300210921021787</c:v>
                </c:pt>
                <c:pt idx="5">
                  <c:v>86.377542279546688</c:v>
                </c:pt>
                <c:pt idx="6">
                  <c:v>73.578494876928417</c:v>
                </c:pt>
                <c:pt idx="7">
                  <c:v>82.08628114426331</c:v>
                </c:pt>
                <c:pt idx="8">
                  <c:v>80.3</c:v>
                </c:pt>
              </c:numCache>
            </c:numRef>
          </c:val>
        </c:ser>
        <c:ser>
          <c:idx val="5"/>
          <c:order val="5"/>
          <c:tx>
            <c:strRef>
              <c:f>'GRÁFICO REGIÕES'!$AA$6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'GRÁFICO REGIÕES'!$U$7:$U$15</c:f>
              <c:strCache>
                <c:ptCount val="9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VI</c:v>
                </c:pt>
                <c:pt idx="6">
                  <c:v>VII</c:v>
                </c:pt>
                <c:pt idx="7">
                  <c:v>VIII</c:v>
                </c:pt>
                <c:pt idx="8">
                  <c:v>ESTADO</c:v>
                </c:pt>
              </c:strCache>
            </c:strRef>
          </c:cat>
          <c:val>
            <c:numRef>
              <c:f>'GRÁFICO REGIÕES'!$AA$7:$AA$15</c:f>
              <c:numCache>
                <c:formatCode>0.0</c:formatCode>
                <c:ptCount val="9"/>
                <c:pt idx="0">
                  <c:v>92</c:v>
                </c:pt>
                <c:pt idx="1">
                  <c:v>80.326548061429094</c:v>
                </c:pt>
                <c:pt idx="2">
                  <c:v>92.183491468827611</c:v>
                </c:pt>
                <c:pt idx="3">
                  <c:v>91.5</c:v>
                </c:pt>
                <c:pt idx="4">
                  <c:v>82.9</c:v>
                </c:pt>
                <c:pt idx="5">
                  <c:v>84.6</c:v>
                </c:pt>
                <c:pt idx="6">
                  <c:v>63.4</c:v>
                </c:pt>
                <c:pt idx="7">
                  <c:v>81.998945544927324</c:v>
                </c:pt>
                <c:pt idx="8">
                  <c:v>79.55</c:v>
                </c:pt>
              </c:numCache>
            </c:numRef>
          </c:val>
        </c:ser>
        <c:dLbls/>
        <c:axId val="74680192"/>
        <c:axId val="74681728"/>
      </c:barChart>
      <c:catAx>
        <c:axId val="7468019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pt-BR"/>
          </a:p>
        </c:txPr>
        <c:crossAx val="74681728"/>
        <c:crosses val="autoZero"/>
        <c:auto val="1"/>
        <c:lblAlgn val="ctr"/>
        <c:lblOffset val="100"/>
      </c:catAx>
      <c:valAx>
        <c:axId val="74681728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200" b="1"/>
            </a:pPr>
            <a:endParaRPr lang="pt-BR"/>
          </a:p>
        </c:txPr>
        <c:crossAx val="746801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2086970610155261"/>
          <c:y val="0.11004811898512688"/>
          <c:w val="6.8156356998585077E-2"/>
          <c:h val="0.76280974493572962"/>
        </c:manualLayout>
      </c:layout>
      <c:txPr>
        <a:bodyPr/>
        <a:lstStyle/>
        <a:p>
          <a:pPr>
            <a:defRPr sz="1100" b="1"/>
          </a:pPr>
          <a:endParaRPr lang="pt-BR"/>
        </a:p>
      </c:txPr>
    </c:legend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lrMapOvr bg1="lt1" tx1="dk1" bg2="lt2" tx2="dk2" accent1="accent1" accent2="accent2" accent3="accent3" accent4="accent4" accent5="accent5" accent6="accent6" hlink="hlink" folHlink="folHlink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3.3277759878068976E-2"/>
          <c:y val="3.3247515377128285E-2"/>
          <c:w val="0.64935945404359274"/>
          <c:h val="0.9596267268859916"/>
        </c:manualLayout>
      </c:layout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Val val="1"/>
            <c:showLeaderLines val="1"/>
          </c:dLbls>
          <c:cat>
            <c:strRef>
              <c:f>Plan5!$A$2:$A$9</c:f>
              <c:strCache>
                <c:ptCount val="8"/>
                <c:pt idx="0">
                  <c:v>Ign/Branco</c:v>
                </c:pt>
                <c:pt idx="1">
                  <c:v>Pré exposição</c:v>
                </c:pt>
                <c:pt idx="2">
                  <c:v>Dispensa de tratamento</c:v>
                </c:pt>
                <c:pt idx="3">
                  <c:v>Observação do animal (se cão ou gato)</c:v>
                </c:pt>
                <c:pt idx="4">
                  <c:v>Observação + vacina</c:v>
                </c:pt>
                <c:pt idx="5">
                  <c:v>Vacina</c:v>
                </c:pt>
                <c:pt idx="6">
                  <c:v>Soro + vacina</c:v>
                </c:pt>
                <c:pt idx="7">
                  <c:v>Esquema de Reexposição</c:v>
                </c:pt>
              </c:strCache>
            </c:strRef>
          </c:cat>
          <c:val>
            <c:numRef>
              <c:f>Plan5!$B$2:$B$9</c:f>
              <c:numCache>
                <c:formatCode>0.0%</c:formatCode>
                <c:ptCount val="8"/>
                <c:pt idx="0">
                  <c:v>5.0000000000000031E-2</c:v>
                </c:pt>
                <c:pt idx="1">
                  <c:v>5.0000000000000031E-2</c:v>
                </c:pt>
                <c:pt idx="2">
                  <c:v>5.100000000000003E-3</c:v>
                </c:pt>
                <c:pt idx="3">
                  <c:v>8.1000000000000044E-2</c:v>
                </c:pt>
                <c:pt idx="4">
                  <c:v>0.54100000000000004</c:v>
                </c:pt>
                <c:pt idx="5">
                  <c:v>0.14100000000000001</c:v>
                </c:pt>
                <c:pt idx="6">
                  <c:v>0.13200000000000001</c:v>
                </c:pt>
                <c:pt idx="7">
                  <c:v>1.0000000000000031E-3</c:v>
                </c:pt>
              </c:numCache>
            </c:numRef>
          </c:val>
        </c:ser>
        <c:dLbls/>
      </c:pie3DChart>
    </c:plotArea>
    <c:legend>
      <c:legendPos val="r"/>
      <c:layout>
        <c:manualLayout>
          <c:xMode val="edge"/>
          <c:yMode val="edge"/>
          <c:x val="0.6843077855491525"/>
          <c:y val="1.5932201782602191E-2"/>
          <c:w val="0.31266287659988645"/>
          <c:h val="0.98403641517106089"/>
        </c:manualLayout>
      </c:layout>
      <c:txPr>
        <a:bodyPr/>
        <a:lstStyle/>
        <a:p>
          <a:pPr>
            <a:defRPr sz="1200"/>
          </a:pPr>
          <a:endParaRPr lang="pt-BR"/>
        </a:p>
      </c:txPr>
    </c:legend>
    <c:plotVisOnly val="1"/>
    <c:dispBlanksAs val="zero"/>
  </c:chart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D52F703-2181-4B71-8046-EC66211259C4}" type="datetimeFigureOut">
              <a:rPr lang="pt-BR"/>
              <a:pPr>
                <a:defRPr/>
              </a:pPr>
              <a:t>20/07/2016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43DFBFC-EA57-4B25-8470-C13C5192F86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2A5D3E-2E23-4103-AD37-995C447B2F17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D1E0CB-13B9-4596-B084-445D3EE1E5CB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2F700-F085-4E13-8E86-AF527E822323}" type="datetimeFigureOut">
              <a:rPr lang="pt-BR"/>
              <a:pPr>
                <a:defRPr/>
              </a:pPr>
              <a:t>20/07/2016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C6367-7448-4791-94DF-59441AF5378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A73DD-713A-42B0-B78F-8035F49BE8EE}" type="datetimeFigureOut">
              <a:rPr lang="pt-BR"/>
              <a:pPr>
                <a:defRPr/>
              </a:pPr>
              <a:t>20/07/2016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812D4-C551-402A-80C3-B8D8517C177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D7A4A-98F9-48BD-A026-44F94E792583}" type="datetimeFigureOut">
              <a:rPr lang="pt-BR"/>
              <a:pPr>
                <a:defRPr/>
              </a:pPr>
              <a:t>20/07/2016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47BBB-89F4-44AC-80BB-281011221AE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F8057-4F20-4D64-8B62-6EF9253E902A}" type="datetimeFigureOut">
              <a:rPr lang="pt-BR"/>
              <a:pPr>
                <a:defRPr/>
              </a:pPr>
              <a:t>20/07/2016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AF760-5999-4268-9360-629E30CF525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A4776-339A-4ADF-ABF9-78FA24A1389F}" type="datetimeFigureOut">
              <a:rPr lang="pt-BR"/>
              <a:pPr>
                <a:defRPr/>
              </a:pPr>
              <a:t>20/07/2016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C1A1B-BAAC-468D-9EB7-991CEC32A16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C00BE-632E-4CDD-9CF3-F41A5EBB13A3}" type="datetimeFigureOut">
              <a:rPr lang="pt-BR"/>
              <a:pPr>
                <a:defRPr/>
              </a:pPr>
              <a:t>20/07/2016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37C62-0A3A-414E-8815-67A9856374A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CB3C7-01BC-4278-BE1C-4CB14C60B5B1}" type="datetimeFigureOut">
              <a:rPr lang="pt-BR"/>
              <a:pPr>
                <a:defRPr/>
              </a:pPr>
              <a:t>20/07/2016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ED458-CFBB-46A3-953E-07E1C1F6756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4A7C5-4D0C-49F5-8A55-3C86219C948F}" type="datetimeFigureOut">
              <a:rPr lang="pt-BR"/>
              <a:pPr>
                <a:defRPr/>
              </a:pPr>
              <a:t>20/07/2016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B93C1-4BA7-485B-9F81-AA1CEC76835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1B313-169E-4A40-ACB5-F709D4ADA813}" type="datetimeFigureOut">
              <a:rPr lang="pt-BR"/>
              <a:pPr>
                <a:defRPr/>
              </a:pPr>
              <a:t>20/07/2016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1180D-2B9D-4959-B384-12A18BA55D5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1EB71-5635-40D3-9F72-9F4CB54EF56C}" type="datetimeFigureOut">
              <a:rPr lang="pt-BR"/>
              <a:pPr>
                <a:defRPr/>
              </a:pPr>
              <a:t>20/07/2016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CF654-95F2-4C4E-9ECA-612C1AE4AA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1C21-9B8C-4341-9945-3DABFB187906}" type="datetimeFigureOut">
              <a:rPr lang="pt-BR"/>
              <a:pPr>
                <a:defRPr/>
              </a:pPr>
              <a:t>20/07/2016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D30F5-2568-4A81-9EB0-8181132AB80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1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12C3C2-50BD-4168-8960-17D8D89CE296}" type="datetimeFigureOut">
              <a:rPr lang="pt-BR"/>
              <a:pPr>
                <a:defRPr/>
              </a:pPr>
              <a:t>20/07/2016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909C2A-842A-4032-B94B-7E6DF082543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rn.raiva@yahoo.com.b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4213" y="260350"/>
            <a:ext cx="7772400" cy="10810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Governo do Estado do Rio Grande do Norte</a:t>
            </a:r>
            <a:r>
              <a:rPr lang="pt-B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Secretaria de Estado da Saúde Pública</a:t>
            </a:r>
            <a:br>
              <a:rPr lang="pt-B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Coordenadoria de Promoção à Saúde</a:t>
            </a:r>
            <a:br>
              <a:rPr lang="pt-B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t-BR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Subcoordenadoria</a:t>
            </a:r>
            <a:r>
              <a:rPr lang="pt-B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de Vigilância ambiental</a:t>
            </a: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1540" y="2204864"/>
            <a:ext cx="8352928" cy="1656184"/>
          </a:xfrm>
          <a:gradFill flip="none">
            <a:lin ang="2700000" scaled="1"/>
            <a:tileRect/>
          </a:gradFill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Campanha Antirrábica Canina e Felina 2016</a:t>
            </a:r>
            <a:endParaRPr lang="pt-B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Logomarca Governo do Estado do R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260350"/>
            <a:ext cx="1550988" cy="10810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055" name="CaixaDeTexto 5"/>
          <p:cNvSpPr txBox="1">
            <a:spLocks noChangeArrowheads="1"/>
          </p:cNvSpPr>
          <p:nvPr/>
        </p:nvSpPr>
        <p:spPr bwMode="auto">
          <a:xfrm>
            <a:off x="3851275" y="6237288"/>
            <a:ext cx="10429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latin typeface="Calibri" pitchFamily="34" charset="0"/>
              </a:rPr>
              <a:t>Natal/RN</a:t>
            </a:r>
          </a:p>
        </p:txBody>
      </p:sp>
      <p:sp>
        <p:nvSpPr>
          <p:cNvPr id="2056" name="CaixaDeTexto 3"/>
          <p:cNvSpPr txBox="1">
            <a:spLocks noChangeArrowheads="1"/>
          </p:cNvSpPr>
          <p:nvPr/>
        </p:nvSpPr>
        <p:spPr bwMode="auto">
          <a:xfrm>
            <a:off x="611188" y="5157788"/>
            <a:ext cx="8064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/>
              <a:t>Reunião do Conselho de Secretários Municipais de Saúde – COSEMS</a:t>
            </a:r>
          </a:p>
          <a:p>
            <a:pPr algn="ctr"/>
            <a:r>
              <a:rPr lang="pt-BR" b="1"/>
              <a:t>Realizada no CEFOPE em 20/07/2016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50825" y="1773238"/>
            <a:ext cx="8713788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77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3100" b="1" dirty="0" smtClean="0"/>
              <a:t>Recursos financeiros</a:t>
            </a:r>
          </a:p>
          <a:p>
            <a:pPr marL="0" indent="0">
              <a:buFont typeface="Arial" pitchFamily="34" charset="0"/>
              <a:buNone/>
              <a:defRPr/>
            </a:pPr>
            <a:endParaRPr lang="pt-BR" sz="2800" dirty="0" smtClean="0"/>
          </a:p>
          <a:p>
            <a:pPr marL="0" indent="0">
              <a:buSzPct val="70000"/>
              <a:buFont typeface="Arial" pitchFamily="34" charset="0"/>
              <a:buNone/>
              <a:defRPr/>
            </a:pPr>
            <a:r>
              <a:rPr lang="pt-BR" sz="2400" dirty="0" smtClean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   </a:t>
            </a:r>
            <a:r>
              <a:rPr lang="pt-BR" sz="2400" b="1" dirty="0" smtClean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pt-BR" sz="2800" b="1" dirty="0" smtClean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Portaria N º1.596, de 2 de agosto de 2013 </a:t>
            </a:r>
          </a:p>
          <a:p>
            <a:pPr marL="0" indent="0">
              <a:buSzPct val="70000"/>
              <a:buFont typeface="Arial" pitchFamily="34" charset="0"/>
              <a:buNone/>
              <a:defRPr/>
            </a:pPr>
            <a:endParaRPr lang="pt-BR" sz="2800" b="1" dirty="0" smtClean="0">
              <a:solidFill>
                <a:srgbClr val="000000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>
              <a:buClr>
                <a:schemeClr val="tx1"/>
              </a:buClr>
              <a:buSzPct val="70000"/>
              <a:buFont typeface="Wingdings" charset="2"/>
              <a:buChar char="Ø"/>
              <a:defRPr/>
            </a:pPr>
            <a:r>
              <a:rPr lang="pt-BR" sz="2600" dirty="0" smtClean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Define os valores de piso fixo de vigilância em saúde(PFVS) </a:t>
            </a:r>
          </a:p>
          <a:p>
            <a:pPr marL="0" indent="0">
              <a:buClr>
                <a:schemeClr val="tx1"/>
              </a:buClr>
              <a:buSzPct val="70000"/>
              <a:buFont typeface="Arial" pitchFamily="34" charset="0"/>
              <a:buNone/>
              <a:defRPr/>
            </a:pPr>
            <a:endParaRPr lang="pt-BR" sz="2600" dirty="0" smtClean="0">
              <a:solidFill>
                <a:srgbClr val="000000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 algn="just">
              <a:buClr>
                <a:schemeClr val="tx1"/>
              </a:buClr>
              <a:buSzPct val="70000"/>
              <a:buFont typeface="Wingdings" charset="2"/>
              <a:buChar char="Ø"/>
              <a:defRPr/>
            </a:pPr>
            <a:r>
              <a:rPr lang="pt-BR" sz="2600" dirty="0" smtClean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Os valores para as campanhas de vacinação anuais de influenza sazonal, poliomielite e raiva animal estão incluídas no valor anual do PFVS</a:t>
            </a:r>
          </a:p>
          <a:p>
            <a:pPr>
              <a:buClr>
                <a:schemeClr val="accent2"/>
              </a:buClr>
              <a:buSzPct val="80000"/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    </a:t>
            </a:r>
          </a:p>
          <a:p>
            <a:pPr>
              <a:buClr>
                <a:schemeClr val="accent2"/>
              </a:buClr>
              <a:buSzPct val="80000"/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   </a:t>
            </a:r>
            <a:r>
              <a:rPr lang="pt-BR" sz="2800" b="1" dirty="0" smtClean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Portaria N º 2.628 de 27 de novembro de 2014 </a:t>
            </a:r>
          </a:p>
          <a:p>
            <a:pPr>
              <a:buClr>
                <a:schemeClr val="tx1"/>
              </a:buClr>
              <a:buSzPct val="70000"/>
              <a:buFont typeface="Wingdings" charset="2"/>
              <a:buChar char="Ø"/>
              <a:defRPr/>
            </a:pPr>
            <a:r>
              <a:rPr lang="pt-BR" sz="2600" dirty="0" smtClean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Altera os valores do PFVS</a:t>
            </a:r>
          </a:p>
          <a:p>
            <a:pPr marL="0" indent="0">
              <a:buClr>
                <a:schemeClr val="tx1"/>
              </a:buClr>
              <a:buSzPct val="70000"/>
              <a:buFont typeface="Arial" pitchFamily="34" charset="0"/>
              <a:buNone/>
              <a:defRPr/>
            </a:pPr>
            <a:endParaRPr lang="pt-BR" sz="2400" dirty="0" smtClean="0">
              <a:solidFill>
                <a:srgbClr val="000000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>
              <a:buClr>
                <a:schemeClr val="tx1"/>
              </a:buClr>
              <a:buSzPct val="70000"/>
              <a:buFont typeface="Wingdings" charset="2"/>
              <a:buChar char="Ø"/>
              <a:defRPr/>
            </a:pPr>
            <a:r>
              <a:rPr lang="pt-BR" sz="2600" dirty="0" smtClean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Anexo XX – valores para o RN</a:t>
            </a:r>
          </a:p>
          <a:p>
            <a:pPr>
              <a:buClr>
                <a:schemeClr val="accent2"/>
              </a:buClr>
              <a:buSzPct val="80000"/>
              <a:buFont typeface="Arial" pitchFamily="34" charset="0"/>
              <a:buNone/>
              <a:defRPr/>
            </a:pPr>
            <a:endParaRPr lang="pt-BR" sz="2400" dirty="0" smtClean="0">
              <a:solidFill>
                <a:srgbClr val="000000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 marL="0" indent="0" algn="just">
              <a:buClr>
                <a:schemeClr val="accent2"/>
              </a:buClr>
              <a:buSzPct val="80000"/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  </a:t>
            </a:r>
            <a:endParaRPr lang="pt-BR" sz="2400" dirty="0" smtClean="0">
              <a:solidFill>
                <a:srgbClr val="000000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 marL="0" indent="0" algn="just">
              <a:buClr>
                <a:schemeClr val="accent2"/>
              </a:buClr>
              <a:buSzPct val="80000"/>
              <a:buFont typeface="Arial" pitchFamily="34" charset="0"/>
              <a:buNone/>
              <a:defRPr/>
            </a:pPr>
            <a:endParaRPr lang="pt-BR" sz="2000" dirty="0" smtClean="0">
              <a:ea typeface="ＭＳ Ｐゴシック" pitchFamily="-1" charset="-128"/>
              <a:cs typeface="ＭＳ Ｐゴシック" pitchFamily="-1" charset="-128"/>
            </a:endParaRPr>
          </a:p>
          <a:p>
            <a:pPr>
              <a:buClr>
                <a:schemeClr val="accent2"/>
              </a:buClr>
              <a:buSzPct val="80000"/>
              <a:buFont typeface="Wingdings" charset="2"/>
              <a:buChar char="Ø"/>
              <a:defRPr/>
            </a:pPr>
            <a:endParaRPr lang="pt-BR" sz="2000" dirty="0" smtClean="0">
              <a:ea typeface="ＭＳ Ｐゴシック" pitchFamily="-1" charset="-128"/>
              <a:cs typeface="ＭＳ Ｐゴシック" pitchFamily="-1" charset="-128"/>
            </a:endParaRPr>
          </a:p>
          <a:p>
            <a:pPr>
              <a:buClr>
                <a:schemeClr val="accent2"/>
              </a:buClr>
              <a:buSzPct val="80000"/>
              <a:buFont typeface="Wingdings" charset="2"/>
              <a:buChar char="Ø"/>
              <a:defRPr/>
            </a:pPr>
            <a:endParaRPr lang="pt-BR" sz="2200" dirty="0" smtClean="0">
              <a:ea typeface="ＭＳ Ｐゴシック" pitchFamily="-1" charset="-128"/>
              <a:cs typeface="ＭＳ Ｐゴシック" pitchFamily="-1" charset="-128"/>
            </a:endParaRPr>
          </a:p>
          <a:p>
            <a:pPr>
              <a:buClr>
                <a:schemeClr val="accent2"/>
              </a:buClr>
              <a:buSzPct val="80000"/>
              <a:buFont typeface="Arial" pitchFamily="34" charset="0"/>
              <a:buNone/>
              <a:defRPr/>
            </a:pPr>
            <a:endParaRPr lang="pt-BR" sz="2400" dirty="0"/>
          </a:p>
        </p:txBody>
      </p:sp>
      <p:sp>
        <p:nvSpPr>
          <p:cNvPr id="5" name="Subtítulo 2"/>
          <p:cNvSpPr>
            <a:spLocks noGrp="1"/>
          </p:cNvSpPr>
          <p:nvPr/>
        </p:nvSpPr>
        <p:spPr bwMode="auto">
          <a:xfrm>
            <a:off x="251520" y="97724"/>
            <a:ext cx="8496944" cy="1431681"/>
          </a:xfrm>
          <a:prstGeom prst="rect">
            <a:avLst/>
          </a:prstGeom>
          <a:gradFill flip="none">
            <a:lin ang="2700000" scaled="1"/>
            <a:tileRect/>
          </a:gradFill>
          <a:ln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Campanha Antirrábica Canina e Felina 2016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Programa de Controle da Raiva</a:t>
            </a:r>
            <a:endParaRPr lang="pt-BR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52413" y="0"/>
            <a:ext cx="9937751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29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smtClean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-160784" y="-171400"/>
            <a:ext cx="9753600" cy="152940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2700000" scaled="1"/>
            <a:tileRect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buClr>
                <a:schemeClr val="accent2"/>
              </a:buClr>
              <a:buSzPct val="80000"/>
              <a:buFont typeface="Arial" pitchFamily="34" charset="0"/>
              <a:buNone/>
              <a:defRPr/>
            </a:pPr>
            <a:endParaRPr lang="pt-BR" sz="2800" b="1" dirty="0">
              <a:solidFill>
                <a:srgbClr val="000000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 algn="ctr">
              <a:lnSpc>
                <a:spcPct val="150000"/>
              </a:lnSpc>
              <a:buClr>
                <a:schemeClr val="accent2"/>
              </a:buClr>
              <a:buSzPct val="80000"/>
              <a:buFont typeface="Arial" pitchFamily="34" charset="0"/>
              <a:buNone/>
              <a:defRPr/>
            </a:pPr>
            <a:r>
              <a:rPr lang="pt-BR" sz="2800" b="1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Portaria N º 2.628, de 27 de novembro de 2014 </a:t>
            </a:r>
          </a:p>
          <a:p>
            <a:pPr algn="ctr">
              <a:lnSpc>
                <a:spcPct val="150000"/>
              </a:lnSpc>
              <a:buClr>
                <a:schemeClr val="tx1"/>
              </a:buClr>
              <a:buSzPct val="70000"/>
              <a:defRPr/>
            </a:pPr>
            <a:r>
              <a:rPr lang="pt-BR" sz="28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Altera os valores do PFVS</a:t>
            </a:r>
          </a:p>
          <a:p>
            <a:pPr algn="ctr">
              <a:lnSpc>
                <a:spcPct val="150000"/>
              </a:lnSpc>
              <a:defRPr/>
            </a:pPr>
            <a:r>
              <a:rPr lang="pt-BR" altLang="pt-B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t-BR" altLang="pt-BR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Espaço Reservado para Número de Slide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237B644-87C9-4F01-9DCC-D4C7C53332F9}" type="slidenum">
              <a:rPr lang="pt-BR" smtClean="0">
                <a:cs typeface="Arial" pitchFamily="34" charset="0"/>
              </a:rPr>
              <a:pPr>
                <a:defRPr/>
              </a:pPr>
              <a:t>12</a:t>
            </a:fld>
            <a:endParaRPr lang="pt-BR" smtClean="0">
              <a:cs typeface="Arial" pitchFamily="34" charset="0"/>
            </a:endParaRPr>
          </a:p>
        </p:txBody>
      </p:sp>
      <p:sp>
        <p:nvSpPr>
          <p:cNvPr id="11" name="Subtítulo 2"/>
          <p:cNvSpPr txBox="1">
            <a:spLocks/>
          </p:cNvSpPr>
          <p:nvPr/>
        </p:nvSpPr>
        <p:spPr>
          <a:xfrm>
            <a:off x="0" y="5877272"/>
            <a:ext cx="9144000" cy="79208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2700000" scaled="1"/>
            <a:tileRect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2" descr="Logomarca Governo do Estado do R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5876925"/>
            <a:ext cx="1008062" cy="720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319" name="Picture 1" descr="C:\Documents and Settings\All Users\Documentos\Minhas imagens\Amostras de imagens\WRD - 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825500"/>
            <a:ext cx="20002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201613" y="549275"/>
            <a:ext cx="8216900" cy="5040313"/>
          </a:xfrm>
          <a:prstGeom prst="rect">
            <a:avLst/>
          </a:prstGeom>
        </p:spPr>
        <p:txBody>
          <a:bodyPr lIns="82945" tIns="41473" rIns="82945" bIns="41473"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2400" b="1" dirty="0" smtClean="0"/>
              <a:t>Grupo Técnico:</a:t>
            </a:r>
            <a:r>
              <a:rPr lang="pt-BR" sz="2400" dirty="0" smtClean="0"/>
              <a:t>                                         </a:t>
            </a:r>
          </a:p>
          <a:p>
            <a:pPr>
              <a:buFont typeface="Times New Roman" charset="0"/>
              <a:buNone/>
              <a:defRPr/>
            </a:pPr>
            <a:r>
              <a:rPr lang="pt-BR" sz="2400" dirty="0" smtClean="0"/>
              <a:t>	</a:t>
            </a:r>
            <a:r>
              <a:rPr lang="pt-BR" sz="2400" dirty="0" err="1" smtClean="0"/>
              <a:t>Alene</a:t>
            </a:r>
            <a:r>
              <a:rPr lang="pt-BR" sz="2400" dirty="0" smtClean="0"/>
              <a:t> Castro               </a:t>
            </a:r>
          </a:p>
          <a:p>
            <a:pPr>
              <a:buFont typeface="Times New Roman" charset="0"/>
              <a:buNone/>
              <a:defRPr/>
            </a:pPr>
            <a:r>
              <a:rPr lang="pt-BR" sz="2400" dirty="0" smtClean="0"/>
              <a:t>	Iraci Nestor</a:t>
            </a:r>
          </a:p>
          <a:p>
            <a:pPr>
              <a:buFont typeface="Times New Roman" charset="0"/>
              <a:buNone/>
              <a:defRPr/>
            </a:pPr>
            <a:r>
              <a:rPr lang="pt-BR" sz="2400" dirty="0" smtClean="0"/>
              <a:t>	Jeane Suassuna</a:t>
            </a:r>
          </a:p>
          <a:p>
            <a:pPr>
              <a:buFont typeface="Times New Roman" charset="0"/>
              <a:buNone/>
              <a:defRPr/>
            </a:pPr>
            <a:r>
              <a:rPr lang="pt-BR" sz="2800" dirty="0" smtClean="0"/>
              <a:t> </a:t>
            </a:r>
          </a:p>
          <a:p>
            <a:pPr>
              <a:defRPr/>
            </a:pPr>
            <a:r>
              <a:rPr lang="pt-BR" sz="2400" b="1" dirty="0" smtClean="0"/>
              <a:t>Contatos:</a:t>
            </a:r>
          </a:p>
          <a:p>
            <a:pPr>
              <a:buFont typeface="Times New Roman" charset="0"/>
              <a:buNone/>
              <a:defRPr/>
            </a:pPr>
            <a:r>
              <a:rPr lang="pt-BR" sz="2400" b="1" dirty="0" smtClean="0"/>
              <a:t>	</a:t>
            </a:r>
            <a:r>
              <a:rPr lang="pt-BR" sz="2400" b="1" dirty="0" err="1" smtClean="0"/>
              <a:t>Tel</a:t>
            </a:r>
            <a:r>
              <a:rPr lang="pt-BR" sz="2400" b="1" dirty="0" smtClean="0"/>
              <a:t>:</a:t>
            </a:r>
            <a:r>
              <a:rPr lang="pt-BR" sz="2400" dirty="0" smtClean="0"/>
              <a:t> (84) 3232.8965</a:t>
            </a:r>
          </a:p>
          <a:p>
            <a:pPr>
              <a:buFont typeface="Times New Roman" charset="0"/>
              <a:buNone/>
              <a:defRPr/>
            </a:pPr>
            <a:r>
              <a:rPr lang="pt-BR" sz="2400" b="1" dirty="0" smtClean="0"/>
              <a:t>	E-mail:</a:t>
            </a:r>
            <a:r>
              <a:rPr lang="pt-BR" sz="2400" dirty="0" smtClean="0"/>
              <a:t> </a:t>
            </a:r>
            <a:r>
              <a:rPr lang="pt-BR" sz="2400" dirty="0" smtClean="0">
                <a:solidFill>
                  <a:schemeClr val="accent2">
                    <a:lumMod val="75000"/>
                  </a:schemeClr>
                </a:solidFill>
                <a:hlinkClick r:id="rId4"/>
              </a:rPr>
              <a:t>rn.raiva@yahoo.com.br</a:t>
            </a:r>
            <a:endParaRPr lang="pt-BR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Times New Roman" charset="0"/>
              <a:buNone/>
              <a:defRPr/>
            </a:pPr>
            <a:r>
              <a:rPr lang="pt-BR" sz="2400" dirty="0" smtClean="0">
                <a:solidFill>
                  <a:schemeClr val="accent2">
                    <a:lumMod val="75000"/>
                  </a:schemeClr>
                </a:solidFill>
              </a:rPr>
              <a:t>		     </a:t>
            </a:r>
            <a:r>
              <a:rPr lang="pt-BR" sz="2400" u="sng" dirty="0" smtClean="0">
                <a:solidFill>
                  <a:srgbClr val="0202C8"/>
                </a:solidFill>
              </a:rPr>
              <a:t>raiva.sesap@gmail.com</a:t>
            </a:r>
          </a:p>
          <a:p>
            <a:pPr>
              <a:defRPr/>
            </a:pPr>
            <a:r>
              <a:rPr lang="pt-BR" sz="2400" b="1" dirty="0" smtClean="0"/>
              <a:t>Institucional Subcoordenadora, Cintia: </a:t>
            </a:r>
            <a:r>
              <a:rPr lang="pt-BR" sz="2400" dirty="0" smtClean="0"/>
              <a:t>98132-6402</a:t>
            </a:r>
          </a:p>
          <a:p>
            <a:pPr>
              <a:buFont typeface="Times New Roman" charset="0"/>
              <a:buNone/>
              <a:defRPr/>
            </a:pPr>
            <a:endParaRPr lang="pt-BR" sz="2800" dirty="0" smtClean="0"/>
          </a:p>
          <a:p>
            <a:pPr>
              <a:buFont typeface="Times New Roman" charset="0"/>
              <a:buNone/>
              <a:defRPr/>
            </a:pPr>
            <a:endParaRPr lang="pt-BR" sz="2800" dirty="0" smtClean="0"/>
          </a:p>
          <a:p>
            <a:pPr>
              <a:buFont typeface="Times New Roman" charset="0"/>
              <a:buNone/>
              <a:defRPr/>
            </a:pPr>
            <a:endParaRPr lang="pt-BR" sz="2800" dirty="0" smtClean="0"/>
          </a:p>
          <a:p>
            <a:pPr>
              <a:buFont typeface="Times New Roman" charset="0"/>
              <a:buNone/>
              <a:defRPr/>
            </a:pPr>
            <a:endParaRPr lang="pt-BR" sz="2800" dirty="0" smtClean="0"/>
          </a:p>
          <a:p>
            <a:pPr>
              <a:defRPr/>
            </a:pPr>
            <a:endParaRPr lang="pt-B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107950" y="1773238"/>
            <a:ext cx="8870950" cy="49704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pt-BR" sz="2800" b="1" dirty="0">
                <a:solidFill>
                  <a:schemeClr val="tx2"/>
                </a:solidFill>
                <a:latin typeface="+mn-lt"/>
                <a:cs typeface="+mn-cs"/>
              </a:rPr>
              <a:t>Calendário </a:t>
            </a:r>
            <a:r>
              <a:rPr lang="pt-BR" sz="2800" b="1" dirty="0">
                <a:solidFill>
                  <a:schemeClr val="tx2"/>
                </a:solidFill>
              </a:rPr>
              <a:t>para o</a:t>
            </a:r>
            <a:r>
              <a:rPr lang="pt-BR" sz="2800" b="1" dirty="0">
                <a:solidFill>
                  <a:schemeClr val="tx2"/>
                </a:solidFill>
                <a:latin typeface="+mn-lt"/>
                <a:cs typeface="+mn-cs"/>
              </a:rPr>
              <a:t> RN</a:t>
            </a:r>
            <a:r>
              <a:rPr lang="pt-BR" sz="2800" dirty="0">
                <a:solidFill>
                  <a:schemeClr val="tx2"/>
                </a:solidFill>
                <a:latin typeface="+mn-lt"/>
                <a:cs typeface="+mn-cs"/>
              </a:rPr>
              <a:t>: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0" y="2608263"/>
            <a:ext cx="9144000" cy="26765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defRPr/>
            </a:pPr>
            <a:endParaRPr lang="pt-BR" sz="2400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Ø"/>
              <a:defRPr/>
            </a:pPr>
            <a:r>
              <a:rPr lang="pt-BR" sz="2400" dirty="0"/>
              <a:t>Início: 08 de agosto de 2016 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defRPr/>
            </a:pPr>
            <a:endParaRPr lang="pt-BR" sz="2400" dirty="0"/>
          </a:p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Ø"/>
              <a:defRPr/>
            </a:pPr>
            <a:r>
              <a:rPr lang="pt-BR" sz="2400" dirty="0"/>
              <a:t>Dia de Mobilização (Dia “D”): 10 de setembro de 2016</a:t>
            </a:r>
          </a:p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Ø"/>
              <a:defRPr/>
            </a:pPr>
            <a:endParaRPr lang="pt-BR" sz="2400" dirty="0"/>
          </a:p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Ø"/>
              <a:defRPr/>
            </a:pPr>
            <a:r>
              <a:rPr lang="pt-BR" sz="2400" dirty="0"/>
              <a:t>Término: 10 de outubro de 2016</a:t>
            </a:r>
          </a:p>
        </p:txBody>
      </p:sp>
      <p:sp>
        <p:nvSpPr>
          <p:cNvPr id="3076" name="CaixaDeTexto 22"/>
          <p:cNvSpPr txBox="1">
            <a:spLocks noChangeArrowheads="1"/>
          </p:cNvSpPr>
          <p:nvPr/>
        </p:nvSpPr>
        <p:spPr bwMode="auto">
          <a:xfrm>
            <a:off x="0" y="5775325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Ø"/>
            </a:pPr>
            <a:r>
              <a:rPr lang="pt-BR" sz="2300"/>
              <a:t>Prazo final para recebimento dos dados: 14 de outubro de 2016 </a:t>
            </a:r>
          </a:p>
        </p:txBody>
      </p:sp>
      <p:sp>
        <p:nvSpPr>
          <p:cNvPr id="6" name="Subtítulo 2"/>
          <p:cNvSpPr>
            <a:spLocks noGrp="1"/>
          </p:cNvSpPr>
          <p:nvPr/>
        </p:nvSpPr>
        <p:spPr bwMode="auto">
          <a:xfrm>
            <a:off x="251520" y="97724"/>
            <a:ext cx="8727380" cy="1431681"/>
          </a:xfrm>
          <a:prstGeom prst="rect">
            <a:avLst/>
          </a:prstGeom>
          <a:gradFill flip="none">
            <a:lin ang="2700000" scaled="1"/>
            <a:tileRect/>
          </a:gradFill>
          <a:ln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Campanha Antirrábica Canina e Felina 2016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Programa de Controle da Raiva</a:t>
            </a:r>
            <a:endParaRPr lang="pt-BR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smtClean="0"/>
          </a:p>
        </p:txBody>
      </p:sp>
      <p:pic>
        <p:nvPicPr>
          <p:cNvPr id="409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ubtítulo 2"/>
          <p:cNvSpPr>
            <a:spLocks noGrp="1"/>
          </p:cNvSpPr>
          <p:nvPr/>
        </p:nvSpPr>
        <p:spPr bwMode="auto">
          <a:xfrm>
            <a:off x="346786" y="188640"/>
            <a:ext cx="8496944" cy="1431681"/>
          </a:xfrm>
          <a:prstGeom prst="rect">
            <a:avLst/>
          </a:prstGeom>
          <a:gradFill flip="none">
            <a:lin ang="2700000" scaled="1"/>
            <a:tileRect/>
          </a:gradFill>
          <a:ln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Campanha Antirrábica Canina e Felina 2016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Programa de Controle da Raiva</a:t>
            </a:r>
            <a:endParaRPr lang="pt-BR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agem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13" y="571500"/>
            <a:ext cx="9501188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CE68F3-3FA6-4F25-AFD5-695C3392D7F4}" type="slidenum">
              <a:rPr lang="pt-BR"/>
              <a:pPr>
                <a:defRPr/>
              </a:pPr>
              <a:t>4</a:t>
            </a:fld>
            <a:endParaRPr lang="pt-BR"/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0" y="214290"/>
            <a:ext cx="9144000" cy="92869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2700000" scaled="1"/>
            <a:tileRect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000" b="1" dirty="0">
                <a:solidFill>
                  <a:schemeClr val="tx1"/>
                </a:solidFill>
                <a:latin typeface="MinionPro-Regular"/>
              </a:rPr>
              <a:t>Cobertura vacinal das Campanhas antirrábica canina, </a:t>
            </a:r>
          </a:p>
          <a:p>
            <a:pPr algn="ctr">
              <a:defRPr/>
            </a:pPr>
            <a:r>
              <a:rPr lang="pt-BR" altLang="pt-BR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Rio Grande do Norte – 2005 a 2015.</a:t>
            </a:r>
          </a:p>
        </p:txBody>
      </p:sp>
      <p:sp>
        <p:nvSpPr>
          <p:cNvPr id="10" name="Subtítulo 2"/>
          <p:cNvSpPr txBox="1">
            <a:spLocks/>
          </p:cNvSpPr>
          <p:nvPr/>
        </p:nvSpPr>
        <p:spPr>
          <a:xfrm>
            <a:off x="-1" y="6065912"/>
            <a:ext cx="9144001" cy="79208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2700000" scaled="1"/>
            <a:tileRect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Logomarca Governo do Estado do R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137275"/>
            <a:ext cx="1008063" cy="720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0" y="142852"/>
            <a:ext cx="9144000" cy="93610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2700000" scaled="1"/>
            <a:tileRect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Campanha </a:t>
            </a:r>
            <a:r>
              <a:rPr lang="pt-BR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Antirrábica</a:t>
            </a:r>
            <a:r>
              <a:rPr lang="pt-BR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Canina, cobertura em percentuais segundo Regiões de Saúde, Rio Grande do Norte - 2010 a 2015</a:t>
            </a:r>
            <a:endParaRPr lang="pt-BR" altLang="pt-BR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685F8E-5EE6-4F09-8EE3-BDE1DBF11055}" type="slidenum">
              <a:rPr lang="pt-BR"/>
              <a:pPr>
                <a:defRPr/>
              </a:pPr>
              <a:t>5</a:t>
            </a:fld>
            <a:endParaRPr lang="pt-BR"/>
          </a:p>
        </p:txBody>
      </p:sp>
      <p:sp>
        <p:nvSpPr>
          <p:cNvPr id="11" name="Subtítulo 2"/>
          <p:cNvSpPr txBox="1">
            <a:spLocks/>
          </p:cNvSpPr>
          <p:nvPr/>
        </p:nvSpPr>
        <p:spPr>
          <a:xfrm>
            <a:off x="0" y="6357958"/>
            <a:ext cx="9144000" cy="50004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2700000" scaled="1"/>
            <a:tileRect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Regiões de Saúde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0" y="3214686"/>
            <a:ext cx="428596" cy="1754326"/>
          </a:xfrm>
          <a:prstGeom prst="rect">
            <a:avLst/>
          </a:prstGeom>
          <a:noFill/>
          <a:scene3d>
            <a:camera prst="orthographicFront">
              <a:rot lat="0" lon="5400000" rev="0"/>
            </a:camera>
            <a:lightRig rig="threePt" dir="t"/>
          </a:scene3d>
        </p:spPr>
        <p:txBody>
          <a:bodyPr>
            <a:spAutoFit/>
          </a:bodyPr>
          <a:lstStyle/>
          <a:p>
            <a:pPr>
              <a:defRPr/>
            </a:pPr>
            <a:r>
              <a:rPr lang="pt-BR" dirty="0">
                <a:latin typeface="Arial" charset="0"/>
                <a:cs typeface="Arial" charset="0"/>
              </a:rPr>
              <a:t>Percentual</a:t>
            </a:r>
          </a:p>
        </p:txBody>
      </p:sp>
      <p:graphicFrame>
        <p:nvGraphicFramePr>
          <p:cNvPr id="21" name="Gráfico 20"/>
          <p:cNvGraphicFramePr/>
          <p:nvPr/>
        </p:nvGraphicFramePr>
        <p:xfrm>
          <a:off x="0" y="1071546"/>
          <a:ext cx="9144000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155" name="CaixaDeTexto 21"/>
          <p:cNvSpPr txBox="1">
            <a:spLocks noChangeArrowheads="1"/>
          </p:cNvSpPr>
          <p:nvPr/>
        </p:nvSpPr>
        <p:spPr bwMode="auto">
          <a:xfrm>
            <a:off x="0" y="6488113"/>
            <a:ext cx="128587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200"/>
              <a:t>Fonte:PNI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00188" y="-214313"/>
            <a:ext cx="12144376" cy="707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ubtítulo 2"/>
          <p:cNvSpPr txBox="1">
            <a:spLocks/>
          </p:cNvSpPr>
          <p:nvPr/>
        </p:nvSpPr>
        <p:spPr>
          <a:xfrm>
            <a:off x="0" y="0"/>
            <a:ext cx="9144000" cy="90703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2700000" scaled="1"/>
            <a:tileRect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Distribuição dos casos de raiva animal, segundo município de ocorrência e espécie acometida, Rio Grande do Norte 2015 *</a:t>
            </a:r>
            <a:endParaRPr lang="pt-BR" altLang="pt-BR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ubtítulo 2"/>
          <p:cNvSpPr txBox="1">
            <a:spLocks/>
          </p:cNvSpPr>
          <p:nvPr/>
        </p:nvSpPr>
        <p:spPr>
          <a:xfrm>
            <a:off x="0" y="68323"/>
            <a:ext cx="9144000" cy="90703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2700000" scaled="1"/>
            <a:tileRect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Distribuição dos casos de raiva animal, segundo município de ocorrência e espécie acometida, Rio Grande do Norte 2016* </a:t>
            </a:r>
            <a:endParaRPr lang="pt-BR" altLang="pt-BR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Logomarca Governo do Estado do R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953125"/>
            <a:ext cx="900113" cy="844550"/>
          </a:xfrm>
          <a:prstGeom prst="rect">
            <a:avLst/>
          </a:prstGeom>
          <a:solidFill>
            <a:srgbClr val="BEEA70"/>
          </a:solidFill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0" y="5976664"/>
            <a:ext cx="9144000" cy="79208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2700000" scaled="1"/>
            <a:tileRect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Logomarca Governo do Estado do R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5976938"/>
            <a:ext cx="1008062" cy="720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2555DF-AAE6-4095-8FDC-FA3031A35D36}" type="slidenum">
              <a:rPr lang="pt-BR"/>
              <a:pPr>
                <a:defRPr/>
              </a:pPr>
              <a:t>8</a:t>
            </a:fld>
            <a:endParaRPr lang="pt-BR"/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108000" y="332656"/>
            <a:ext cx="8928000" cy="79208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2700000" scaled="1"/>
            <a:tileRect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altLang="pt-BR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Atendimento </a:t>
            </a:r>
            <a:r>
              <a:rPr lang="pt-BR" altLang="pt-BR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Antirrábico</a:t>
            </a:r>
            <a:r>
              <a:rPr lang="pt-BR" altLang="pt-BR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Humano, segundo tipo de tratamento indicado, Rio Grande do Norte 2015</a:t>
            </a:r>
            <a:r>
              <a:rPr lang="pt-BR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t-BR" altLang="pt-BR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Gráfico 9"/>
          <p:cNvGraphicFramePr/>
          <p:nvPr/>
        </p:nvGraphicFramePr>
        <p:xfrm>
          <a:off x="0" y="1214429"/>
          <a:ext cx="9144000" cy="4429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227" name="CaixaDeTexto 10"/>
          <p:cNvSpPr txBox="1">
            <a:spLocks noChangeArrowheads="1"/>
          </p:cNvSpPr>
          <p:nvPr/>
        </p:nvSpPr>
        <p:spPr bwMode="auto">
          <a:xfrm>
            <a:off x="642938" y="5286375"/>
            <a:ext cx="4143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/>
              <a:t>N = 9.833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72496" y="188640"/>
            <a:ext cx="8964000" cy="79208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2700000" scaled="1"/>
            <a:tileRect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altLang="pt-BR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Diretriz 7- Redução dos riscos e agravos à saúde da população, por meio das ações de promoção e vigilância em saúde.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E9D24E-90EE-4890-9769-FC2E0B7E16A0}" type="slidenum">
              <a:rPr lang="pt-BR"/>
              <a:pPr>
                <a:defRPr/>
              </a:pPr>
              <a:t>9</a:t>
            </a:fld>
            <a:endParaRPr lang="pt-BR"/>
          </a:p>
        </p:txBody>
      </p:sp>
      <p:grpSp>
        <p:nvGrpSpPr>
          <p:cNvPr id="10246" name="Grupo 8"/>
          <p:cNvGrpSpPr>
            <a:grpSpLocks/>
          </p:cNvGrpSpPr>
          <p:nvPr/>
        </p:nvGrpSpPr>
        <p:grpSpPr bwMode="auto">
          <a:xfrm>
            <a:off x="0" y="6021388"/>
            <a:ext cx="9144000" cy="815975"/>
            <a:chOff x="0" y="6048325"/>
            <a:chExt cx="9144000" cy="792435"/>
          </a:xfrm>
        </p:grpSpPr>
        <p:sp>
          <p:nvSpPr>
            <p:cNvPr id="11" name="Subtítulo 2"/>
            <p:cNvSpPr txBox="1">
              <a:spLocks/>
            </p:cNvSpPr>
            <p:nvPr/>
          </p:nvSpPr>
          <p:spPr>
            <a:xfrm>
              <a:off x="0" y="6048672"/>
              <a:ext cx="9144000" cy="792088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2700000" scaled="1"/>
              <a:tileRect/>
            </a:gra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>
              <a:normAutofit/>
            </a:bodyPr>
            <a:lstStyle/>
            <a:p>
              <a:pPr marL="342900" indent="-342900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2" name="Picture 2" descr="Logomarca Governo do Estado do RN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79388" y="6048325"/>
              <a:ext cx="1008062" cy="72151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0" y="1000125"/>
          <a:ext cx="9144000" cy="5000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3950"/>
                <a:gridCol w="5970050"/>
              </a:tblGrid>
              <a:tr h="46378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lang="pt-BR" altLang="pt-BR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Objetivo 7.1</a:t>
                      </a:r>
                      <a:endParaRPr lang="pt-BR" altLang="pt-BR" sz="16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pt-BR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Fortalecer a promoção e vigilância em saúde.</a:t>
                      </a:r>
                      <a:endParaRPr lang="pt-BR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49352"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  <a:buSzPct val="10000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lang="pt-BR" altLang="pt-BR" sz="1600" b="1" u="non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Indicador 48 (E)</a:t>
                      </a:r>
                      <a:endParaRPr lang="pt-BR" altLang="pt-BR" sz="1600" b="1" u="non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kern="1200" baseline="0" dirty="0" smtClean="0">
                          <a:solidFill>
                            <a:srgbClr val="990000"/>
                          </a:solidFill>
                          <a:latin typeface="+mn-lt"/>
                          <a:ea typeface="+mn-ea"/>
                          <a:cs typeface="+mn-cs"/>
                        </a:rPr>
                        <a:t>Proporção de cães vacinados na campanha de vacinação </a:t>
                      </a:r>
                      <a:r>
                        <a:rPr lang="pt-BR" sz="1800" b="1" kern="1200" baseline="0" dirty="0" err="1" smtClean="0">
                          <a:solidFill>
                            <a:srgbClr val="990000"/>
                          </a:solidFill>
                          <a:latin typeface="+mn-lt"/>
                          <a:ea typeface="+mn-ea"/>
                          <a:cs typeface="+mn-cs"/>
                        </a:rPr>
                        <a:t>antirrábica</a:t>
                      </a:r>
                      <a:r>
                        <a:rPr lang="pt-BR" sz="1800" b="1" kern="1200" baseline="0" dirty="0" smtClean="0">
                          <a:solidFill>
                            <a:srgbClr val="990000"/>
                          </a:solidFill>
                          <a:latin typeface="+mn-lt"/>
                          <a:ea typeface="+mn-ea"/>
                          <a:cs typeface="+mn-cs"/>
                        </a:rPr>
                        <a:t> canina</a:t>
                      </a:r>
                      <a:r>
                        <a:rPr lang="pt-BR" altLang="pt-BR" sz="1600" b="1" dirty="0" smtClean="0">
                          <a:solidFill>
                            <a:srgbClr val="99000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pt-BR" sz="1600" b="1" dirty="0">
                        <a:solidFill>
                          <a:srgbClr val="99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70068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  <a:buSzPct val="10000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lang="pt-BR" altLang="pt-BR" sz="1600" b="1" dirty="0" smtClean="0">
                          <a:latin typeface="Arial" pitchFamily="34" charset="0"/>
                          <a:cs typeface="Arial" pitchFamily="34" charset="0"/>
                        </a:rPr>
                        <a:t>Método de cálculo</a:t>
                      </a:r>
                      <a:endParaRPr lang="pt-BR" altLang="pt-B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 baseline="0" dirty="0" smtClean="0">
                          <a:latin typeface="MinionPro-Regular"/>
                        </a:rPr>
                        <a:t>Municipal, regional, estadual e DF</a:t>
                      </a:r>
                    </a:p>
                    <a:p>
                      <a:pPr algn="l"/>
                      <a:endParaRPr lang="pt-BR" sz="1200" baseline="0" dirty="0" smtClean="0">
                        <a:latin typeface="MinionPro-Regular"/>
                      </a:endParaRPr>
                    </a:p>
                    <a:p>
                      <a:pPr algn="l"/>
                      <a:r>
                        <a:rPr lang="pt-BR" sz="1400" baseline="0" dirty="0" smtClean="0">
                          <a:latin typeface="MinionPro-Regular"/>
                        </a:rPr>
                        <a:t>Número de cães vacinados  X 100</a:t>
                      </a:r>
                    </a:p>
                    <a:p>
                      <a:pPr algn="l"/>
                      <a:endParaRPr lang="pt-BR" sz="1400" baseline="0" dirty="0" smtClean="0">
                        <a:latin typeface="MinionPro-Regular"/>
                      </a:endParaRPr>
                    </a:p>
                    <a:p>
                      <a:pPr algn="l"/>
                      <a:r>
                        <a:rPr lang="pt-BR" sz="1400" baseline="0" dirty="0" smtClean="0">
                          <a:latin typeface="MinionPro-Regular"/>
                        </a:rPr>
                        <a:t>Total da população canina</a:t>
                      </a:r>
                    </a:p>
                    <a:p>
                      <a:pPr algn="l"/>
                      <a:endParaRPr lang="pt-BR" sz="1400" baseline="0" dirty="0" smtClean="0">
                        <a:latin typeface="MinionPro-Regular"/>
                      </a:endParaRPr>
                    </a:p>
                    <a:p>
                      <a:pPr algn="l"/>
                      <a:r>
                        <a:rPr lang="pt-BR" sz="1200" baseline="0" dirty="0" err="1" smtClean="0">
                          <a:latin typeface="MinionPro-Regular"/>
                        </a:rPr>
                        <a:t>Obs</a:t>
                      </a:r>
                      <a:r>
                        <a:rPr lang="pt-BR" sz="1200" baseline="0" dirty="0" smtClean="0">
                          <a:latin typeface="MinionPro-Regular"/>
                        </a:rPr>
                        <a:t>: estima-se, com base nos dados censitários caninos, que a </a:t>
                      </a:r>
                      <a:r>
                        <a:rPr lang="pt-BR" sz="1200" baseline="0" dirty="0" err="1" smtClean="0">
                          <a:latin typeface="MinionPro-Regular"/>
                        </a:rPr>
                        <a:t>populãção</a:t>
                      </a:r>
                      <a:r>
                        <a:rPr lang="pt-BR" sz="1200" baseline="0" dirty="0" smtClean="0">
                          <a:latin typeface="MinionPro-Regular"/>
                        </a:rPr>
                        <a:t> de cães pode variar entre 10% e 20% em relação a população humana de cada município.</a:t>
                      </a:r>
                      <a:endParaRPr lang="pt-BR" altLang="pt-BR" sz="12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30954"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  <a:buSzPct val="10000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lang="pt-BR" altLang="pt-BR" sz="1600" b="1" dirty="0" smtClean="0">
                          <a:latin typeface="Arial" pitchFamily="34" charset="0"/>
                          <a:cs typeface="Arial" pitchFamily="34" charset="0"/>
                        </a:rPr>
                        <a:t>Fonte</a:t>
                      </a:r>
                      <a:endParaRPr lang="pt-BR" altLang="pt-B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http://pni.datasus.gov.br/consulta_antirabica_15_selecao.asp</a:t>
                      </a:r>
                      <a:endParaRPr lang="pt-BR" sz="15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9860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lang="pt-BR" altLang="pt-BR" sz="1600" b="1" dirty="0" smtClean="0">
                          <a:latin typeface="Arial" pitchFamily="34" charset="0"/>
                          <a:cs typeface="Arial" pitchFamily="34" charset="0"/>
                        </a:rPr>
                        <a:t>Recomendações, observações e informações adicionais</a:t>
                      </a:r>
                      <a:endParaRPr lang="pt-BR" altLang="pt-B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SzPct val="100000"/>
                        <a:buFont typeface="Wingdings" pitchFamily="2" charset="2"/>
                        <a:buChar char="§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lang="pt-BR" altLang="pt-BR" sz="1600" b="1" dirty="0" smtClean="0">
                          <a:latin typeface="Arial" pitchFamily="34" charset="0"/>
                          <a:cs typeface="Arial" pitchFamily="34" charset="0"/>
                        </a:rPr>
                        <a:t>Parâmetro Nacional</a:t>
                      </a:r>
                      <a:r>
                        <a:rPr lang="pt-BR" altLang="pt-BR" sz="1600" dirty="0" smtClean="0">
                          <a:latin typeface="Arial" pitchFamily="34" charset="0"/>
                          <a:cs typeface="Arial" pitchFamily="34" charset="0"/>
                        </a:rPr>
                        <a:t>: alcançar</a:t>
                      </a:r>
                      <a:r>
                        <a:rPr lang="pt-BR" altLang="pt-BR" sz="16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≥ 80% da cobertura vacinal de cães.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769840"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  <a:buSzPct val="10000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lang="pt-BR" altLang="pt-BR" sz="1600" b="1" dirty="0" smtClean="0">
                          <a:latin typeface="Arial" pitchFamily="34" charset="0"/>
                          <a:cs typeface="Arial" pitchFamily="34" charset="0"/>
                        </a:rPr>
                        <a:t>Periodicidade dos dados</a:t>
                      </a:r>
                      <a:r>
                        <a:rPr lang="pt-BR" altLang="pt-BR" sz="1600" b="1" baseline="0" dirty="0" smtClean="0">
                          <a:latin typeface="Arial" pitchFamily="34" charset="0"/>
                          <a:cs typeface="Arial" pitchFamily="34" charset="0"/>
                        </a:rPr>
                        <a:t> para monitoramento e avaliação</a:t>
                      </a:r>
                      <a:endParaRPr lang="pt-BR" altLang="pt-BR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pt-BR" sz="1400" b="1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Fechamento do banco de dados da base nacional</a:t>
                      </a:r>
                      <a:r>
                        <a:rPr lang="pt-BR" sz="12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: março</a:t>
                      </a:r>
                      <a:r>
                        <a:rPr lang="pt-BR" sz="1400" b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pt-BR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pt-BR" sz="1400" b="1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monitoramento: </a:t>
                      </a:r>
                      <a:r>
                        <a:rPr lang="pt-BR" sz="12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anual</a:t>
                      </a:r>
                      <a:r>
                        <a:rPr lang="pt-BR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</a:t>
                      </a:r>
                      <a:endParaRPr lang="pt-BR" sz="1400" b="0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pt-BR" sz="1400" b="1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avaliação: </a:t>
                      </a:r>
                      <a:r>
                        <a:rPr lang="pt-BR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anual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0" name="Conector reto 9"/>
          <p:cNvCxnSpPr/>
          <p:nvPr/>
        </p:nvCxnSpPr>
        <p:spPr>
          <a:xfrm>
            <a:off x="3214688" y="2928938"/>
            <a:ext cx="2143125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1384</TotalTime>
  <Words>460</Words>
  <Application>Microsoft Office PowerPoint</Application>
  <PresentationFormat>Apresentação na tela (4:3)</PresentationFormat>
  <Paragraphs>90</Paragraphs>
  <Slides>12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9" baseType="lpstr">
      <vt:lpstr>Arial</vt:lpstr>
      <vt:lpstr>Calibri</vt:lpstr>
      <vt:lpstr>Wingdings</vt:lpstr>
      <vt:lpstr>MinionPro-Regular</vt:lpstr>
      <vt:lpstr>MS PGothic</vt:lpstr>
      <vt:lpstr>Times New Roman</vt:lpstr>
      <vt:lpstr>Tema do Office</vt:lpstr>
      <vt:lpstr>Governo do Estado do Rio Grande do Norte Secretaria de Estado da Saúde Pública Coordenadoria de Promoção à Saúde Subcoordenadoria de Vigilância ambiental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GOVERNO DO ESTADO DO RIO GRANDE DO NORTE Secretaria de Estado da Saúde Pública</dc:title>
  <dc:creator>Caio Melo</dc:creator>
  <cp:lastModifiedBy>CEFOPE</cp:lastModifiedBy>
  <cp:revision>307</cp:revision>
  <dcterms:created xsi:type="dcterms:W3CDTF">2015-05-18T05:20:53Z</dcterms:created>
  <dcterms:modified xsi:type="dcterms:W3CDTF">2016-07-20T14:47:58Z</dcterms:modified>
</cp:coreProperties>
</file>