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56" r:id="rId19"/>
    <p:sldId id="271" r:id="rId20"/>
    <p:sldId id="276" r:id="rId21"/>
    <p:sldId id="277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9632" autoAdjust="0"/>
    <p:restoredTop sz="94660"/>
  </p:normalViewPr>
  <p:slideViewPr>
    <p:cSldViewPr>
      <p:cViewPr>
        <p:scale>
          <a:sx n="70" d="100"/>
          <a:sy n="70" d="100"/>
        </p:scale>
        <p:origin x="-201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4E66D-C65A-4A66-BDC3-EBF825F896A7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537311BE-06EE-4127-B242-B5E610DE33E7}">
      <dgm:prSet phldrT="[Texto]"/>
      <dgm:spPr/>
      <dgm:t>
        <a:bodyPr/>
        <a:lstStyle/>
        <a:p>
          <a:r>
            <a:rPr lang="pt-BR" dirty="0" smtClean="0"/>
            <a:t>SESAP/COHUR</a:t>
          </a:r>
          <a:endParaRPr lang="pt-BR" dirty="0"/>
        </a:p>
      </dgm:t>
    </dgm:pt>
    <dgm:pt modelId="{633EF893-D253-49CA-9E4E-C383CEC6ABAF}" type="parTrans" cxnId="{D3374A29-F0EB-43EC-B682-4620AA22A1F8}">
      <dgm:prSet/>
      <dgm:spPr/>
      <dgm:t>
        <a:bodyPr/>
        <a:lstStyle/>
        <a:p>
          <a:endParaRPr lang="pt-BR"/>
        </a:p>
      </dgm:t>
    </dgm:pt>
    <dgm:pt modelId="{4E2A77BB-B977-48C7-B8D8-479FD3BD2EBD}" type="sibTrans" cxnId="{D3374A29-F0EB-43EC-B682-4620AA22A1F8}">
      <dgm:prSet/>
      <dgm:spPr/>
      <dgm:t>
        <a:bodyPr/>
        <a:lstStyle/>
        <a:p>
          <a:endParaRPr lang="pt-BR" dirty="0"/>
        </a:p>
      </dgm:t>
    </dgm:pt>
    <dgm:pt modelId="{5FA1A46F-D3CD-4163-B550-524D16638F4A}">
      <dgm:prSet phldrT="[Texto]" custT="1"/>
      <dgm:spPr/>
      <dgm:t>
        <a:bodyPr/>
        <a:lstStyle/>
        <a:p>
          <a:r>
            <a:rPr lang="pt-BR" sz="1600" dirty="0" smtClean="0"/>
            <a:t>HOSPITAIS</a:t>
          </a:r>
          <a:endParaRPr lang="pt-BR" sz="1600" dirty="0"/>
        </a:p>
      </dgm:t>
    </dgm:pt>
    <dgm:pt modelId="{CDF7EA68-A7B0-48F3-96B4-08504072790E}" type="parTrans" cxnId="{8EA169CA-138E-4467-BFE1-7D3BB951599A}">
      <dgm:prSet/>
      <dgm:spPr/>
      <dgm:t>
        <a:bodyPr/>
        <a:lstStyle/>
        <a:p>
          <a:endParaRPr lang="pt-BR"/>
        </a:p>
      </dgm:t>
    </dgm:pt>
    <dgm:pt modelId="{179FE88F-5AD8-440F-A699-C0286BD0528F}" type="sibTrans" cxnId="{8EA169CA-138E-4467-BFE1-7D3BB951599A}">
      <dgm:prSet/>
      <dgm:spPr/>
      <dgm:t>
        <a:bodyPr/>
        <a:lstStyle/>
        <a:p>
          <a:endParaRPr lang="pt-BR" dirty="0"/>
        </a:p>
      </dgm:t>
    </dgm:pt>
    <dgm:pt modelId="{583D3224-9646-494D-803F-6C16CBA08B65}">
      <dgm:prSet phldrT="[Texto]" custT="1"/>
      <dgm:spPr/>
      <dgm:t>
        <a:bodyPr/>
        <a:lstStyle/>
        <a:p>
          <a:r>
            <a:rPr lang="pt-BR" sz="3200" dirty="0" smtClean="0"/>
            <a:t>NSP</a:t>
          </a:r>
          <a:endParaRPr lang="pt-BR" sz="3200" dirty="0"/>
        </a:p>
      </dgm:t>
    </dgm:pt>
    <dgm:pt modelId="{A8248AAF-AFC4-4CF7-AFAF-BDD966DFF2B9}" type="parTrans" cxnId="{506B3998-CD9A-4516-867E-C1EE37F2B1F9}">
      <dgm:prSet/>
      <dgm:spPr/>
      <dgm:t>
        <a:bodyPr/>
        <a:lstStyle/>
        <a:p>
          <a:endParaRPr lang="pt-BR"/>
        </a:p>
      </dgm:t>
    </dgm:pt>
    <dgm:pt modelId="{58E975B5-3B1D-47FB-9C5D-32325036C303}" type="sibTrans" cxnId="{506B3998-CD9A-4516-867E-C1EE37F2B1F9}">
      <dgm:prSet/>
      <dgm:spPr/>
      <dgm:t>
        <a:bodyPr/>
        <a:lstStyle/>
        <a:p>
          <a:endParaRPr lang="pt-BR" dirty="0"/>
        </a:p>
      </dgm:t>
    </dgm:pt>
    <dgm:pt modelId="{9E2E9F39-47DB-40FE-A209-A170716741F2}" type="pres">
      <dgm:prSet presAssocID="{4E14E66D-C65A-4A66-BDC3-EBF825F896A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5650EAE-43BA-4FD5-A54B-8E46A2110BBE}" type="pres">
      <dgm:prSet presAssocID="{537311BE-06EE-4127-B242-B5E610DE33E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A4BF75C-CC9A-4DF6-B7AF-48557B68D78C}" type="pres">
      <dgm:prSet presAssocID="{537311BE-06EE-4127-B242-B5E610DE33E7}" presName="gear1srcNode" presStyleLbl="node1" presStyleIdx="0" presStyleCnt="3"/>
      <dgm:spPr/>
      <dgm:t>
        <a:bodyPr/>
        <a:lstStyle/>
        <a:p>
          <a:endParaRPr lang="pt-BR"/>
        </a:p>
      </dgm:t>
    </dgm:pt>
    <dgm:pt modelId="{B879FF65-FD0A-42A2-A04A-A84E0A6FD920}" type="pres">
      <dgm:prSet presAssocID="{537311BE-06EE-4127-B242-B5E610DE33E7}" presName="gear1dstNode" presStyleLbl="node1" presStyleIdx="0" presStyleCnt="3"/>
      <dgm:spPr/>
      <dgm:t>
        <a:bodyPr/>
        <a:lstStyle/>
        <a:p>
          <a:endParaRPr lang="pt-BR"/>
        </a:p>
      </dgm:t>
    </dgm:pt>
    <dgm:pt modelId="{E701F5DB-C0C8-4BEF-A87C-72D720569AB5}" type="pres">
      <dgm:prSet presAssocID="{5FA1A46F-D3CD-4163-B550-524D16638F4A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93EF48-DA82-474F-A52F-F1DA606A300A}" type="pres">
      <dgm:prSet presAssocID="{5FA1A46F-D3CD-4163-B550-524D16638F4A}" presName="gear2srcNode" presStyleLbl="node1" presStyleIdx="1" presStyleCnt="3"/>
      <dgm:spPr/>
      <dgm:t>
        <a:bodyPr/>
        <a:lstStyle/>
        <a:p>
          <a:endParaRPr lang="pt-BR"/>
        </a:p>
      </dgm:t>
    </dgm:pt>
    <dgm:pt modelId="{D8F1BEB0-8A5A-4428-87EB-0469856CBAE0}" type="pres">
      <dgm:prSet presAssocID="{5FA1A46F-D3CD-4163-B550-524D16638F4A}" presName="gear2dstNode" presStyleLbl="node1" presStyleIdx="1" presStyleCnt="3"/>
      <dgm:spPr/>
      <dgm:t>
        <a:bodyPr/>
        <a:lstStyle/>
        <a:p>
          <a:endParaRPr lang="pt-BR"/>
        </a:p>
      </dgm:t>
    </dgm:pt>
    <dgm:pt modelId="{A13E4116-F9EA-4019-A26A-57D99125F4B6}" type="pres">
      <dgm:prSet presAssocID="{583D3224-9646-494D-803F-6C16CBA08B65}" presName="gear3" presStyleLbl="node1" presStyleIdx="2" presStyleCnt="3" custLinFactNeighborX="123" custLinFactNeighborY="-1316"/>
      <dgm:spPr/>
      <dgm:t>
        <a:bodyPr/>
        <a:lstStyle/>
        <a:p>
          <a:endParaRPr lang="pt-BR"/>
        </a:p>
      </dgm:t>
    </dgm:pt>
    <dgm:pt modelId="{242A29D2-78C2-4A4C-8EC0-E1B2B6D5849D}" type="pres">
      <dgm:prSet presAssocID="{583D3224-9646-494D-803F-6C16CBA08B65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C836B0-70BD-406C-9AB3-F11516A9BCE6}" type="pres">
      <dgm:prSet presAssocID="{583D3224-9646-494D-803F-6C16CBA08B65}" presName="gear3srcNode" presStyleLbl="node1" presStyleIdx="2" presStyleCnt="3"/>
      <dgm:spPr/>
      <dgm:t>
        <a:bodyPr/>
        <a:lstStyle/>
        <a:p>
          <a:endParaRPr lang="pt-BR"/>
        </a:p>
      </dgm:t>
    </dgm:pt>
    <dgm:pt modelId="{96C24D53-8D45-4EC0-BE68-B91C1DEEF752}" type="pres">
      <dgm:prSet presAssocID="{583D3224-9646-494D-803F-6C16CBA08B65}" presName="gear3dstNode" presStyleLbl="node1" presStyleIdx="2" presStyleCnt="3"/>
      <dgm:spPr/>
      <dgm:t>
        <a:bodyPr/>
        <a:lstStyle/>
        <a:p>
          <a:endParaRPr lang="pt-BR"/>
        </a:p>
      </dgm:t>
    </dgm:pt>
    <dgm:pt modelId="{5A9AC45C-D2CC-4486-B334-55AC5CDB5557}" type="pres">
      <dgm:prSet presAssocID="{4E2A77BB-B977-48C7-B8D8-479FD3BD2EBD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09B9A36E-0970-44E2-A9BD-ECAB81C1B68B}" type="pres">
      <dgm:prSet presAssocID="{179FE88F-5AD8-440F-A699-C0286BD0528F}" presName="connector2" presStyleLbl="sibTrans2D1" presStyleIdx="1" presStyleCnt="3"/>
      <dgm:spPr/>
      <dgm:t>
        <a:bodyPr/>
        <a:lstStyle/>
        <a:p>
          <a:endParaRPr lang="pt-BR"/>
        </a:p>
      </dgm:t>
    </dgm:pt>
    <dgm:pt modelId="{54276547-04A8-4E59-8A7D-AAEF4E2C0989}" type="pres">
      <dgm:prSet presAssocID="{58E975B5-3B1D-47FB-9C5D-32325036C303}" presName="connector3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1A5E51F0-A587-4F68-9B3A-FF8007014DEC}" type="presOf" srcId="{537311BE-06EE-4127-B242-B5E610DE33E7}" destId="{B879FF65-FD0A-42A2-A04A-A84E0A6FD920}" srcOrd="2" destOrd="0" presId="urn:microsoft.com/office/officeart/2005/8/layout/gear1"/>
    <dgm:cxn modelId="{5B4624F8-8C3A-4909-BF8F-3FEAEE73752F}" type="presOf" srcId="{583D3224-9646-494D-803F-6C16CBA08B65}" destId="{4EC836B0-70BD-406C-9AB3-F11516A9BCE6}" srcOrd="2" destOrd="0" presId="urn:microsoft.com/office/officeart/2005/8/layout/gear1"/>
    <dgm:cxn modelId="{5BD20627-98EA-48C8-93FB-D14384F929C0}" type="presOf" srcId="{5FA1A46F-D3CD-4163-B550-524D16638F4A}" destId="{9D93EF48-DA82-474F-A52F-F1DA606A300A}" srcOrd="1" destOrd="0" presId="urn:microsoft.com/office/officeart/2005/8/layout/gear1"/>
    <dgm:cxn modelId="{28786509-19CB-4076-B4B3-FD3231915D6D}" type="presOf" srcId="{537311BE-06EE-4127-B242-B5E610DE33E7}" destId="{5A4BF75C-CC9A-4DF6-B7AF-48557B68D78C}" srcOrd="1" destOrd="0" presId="urn:microsoft.com/office/officeart/2005/8/layout/gear1"/>
    <dgm:cxn modelId="{DD5375CC-4A77-44DB-9206-B7B286183D8A}" type="presOf" srcId="{5FA1A46F-D3CD-4163-B550-524D16638F4A}" destId="{E701F5DB-C0C8-4BEF-A87C-72D720569AB5}" srcOrd="0" destOrd="0" presId="urn:microsoft.com/office/officeart/2005/8/layout/gear1"/>
    <dgm:cxn modelId="{3EAD8F83-C732-4A09-8ADA-0CCA74FCA353}" type="presOf" srcId="{5FA1A46F-D3CD-4163-B550-524D16638F4A}" destId="{D8F1BEB0-8A5A-4428-87EB-0469856CBAE0}" srcOrd="2" destOrd="0" presId="urn:microsoft.com/office/officeart/2005/8/layout/gear1"/>
    <dgm:cxn modelId="{086968C6-5CE7-47E4-A64C-EC3AEF8BFAEF}" type="presOf" srcId="{583D3224-9646-494D-803F-6C16CBA08B65}" destId="{242A29D2-78C2-4A4C-8EC0-E1B2B6D5849D}" srcOrd="1" destOrd="0" presId="urn:microsoft.com/office/officeart/2005/8/layout/gear1"/>
    <dgm:cxn modelId="{51AEA76F-3EDC-488D-A357-7B229D94A9D9}" type="presOf" srcId="{58E975B5-3B1D-47FB-9C5D-32325036C303}" destId="{54276547-04A8-4E59-8A7D-AAEF4E2C0989}" srcOrd="0" destOrd="0" presId="urn:microsoft.com/office/officeart/2005/8/layout/gear1"/>
    <dgm:cxn modelId="{A44C0A1C-8547-4858-B916-10DB70C6A428}" type="presOf" srcId="{179FE88F-5AD8-440F-A699-C0286BD0528F}" destId="{09B9A36E-0970-44E2-A9BD-ECAB81C1B68B}" srcOrd="0" destOrd="0" presId="urn:microsoft.com/office/officeart/2005/8/layout/gear1"/>
    <dgm:cxn modelId="{486DC4ED-83D3-48AF-BB6B-885C263AB80C}" type="presOf" srcId="{583D3224-9646-494D-803F-6C16CBA08B65}" destId="{A13E4116-F9EA-4019-A26A-57D99125F4B6}" srcOrd="0" destOrd="0" presId="urn:microsoft.com/office/officeart/2005/8/layout/gear1"/>
    <dgm:cxn modelId="{D3374A29-F0EB-43EC-B682-4620AA22A1F8}" srcId="{4E14E66D-C65A-4A66-BDC3-EBF825F896A7}" destId="{537311BE-06EE-4127-B242-B5E610DE33E7}" srcOrd="0" destOrd="0" parTransId="{633EF893-D253-49CA-9E4E-C383CEC6ABAF}" sibTransId="{4E2A77BB-B977-48C7-B8D8-479FD3BD2EBD}"/>
    <dgm:cxn modelId="{941E4DC7-3800-44AE-B6D0-18CF6C6A9B52}" type="presOf" srcId="{4E14E66D-C65A-4A66-BDC3-EBF825F896A7}" destId="{9E2E9F39-47DB-40FE-A209-A170716741F2}" srcOrd="0" destOrd="0" presId="urn:microsoft.com/office/officeart/2005/8/layout/gear1"/>
    <dgm:cxn modelId="{8EA169CA-138E-4467-BFE1-7D3BB951599A}" srcId="{4E14E66D-C65A-4A66-BDC3-EBF825F896A7}" destId="{5FA1A46F-D3CD-4163-B550-524D16638F4A}" srcOrd="1" destOrd="0" parTransId="{CDF7EA68-A7B0-48F3-96B4-08504072790E}" sibTransId="{179FE88F-5AD8-440F-A699-C0286BD0528F}"/>
    <dgm:cxn modelId="{E0AFB10D-E169-408D-8597-986F3181AE70}" type="presOf" srcId="{4E2A77BB-B977-48C7-B8D8-479FD3BD2EBD}" destId="{5A9AC45C-D2CC-4486-B334-55AC5CDB5557}" srcOrd="0" destOrd="0" presId="urn:microsoft.com/office/officeart/2005/8/layout/gear1"/>
    <dgm:cxn modelId="{506B3998-CD9A-4516-867E-C1EE37F2B1F9}" srcId="{4E14E66D-C65A-4A66-BDC3-EBF825F896A7}" destId="{583D3224-9646-494D-803F-6C16CBA08B65}" srcOrd="2" destOrd="0" parTransId="{A8248AAF-AFC4-4CF7-AFAF-BDD966DFF2B9}" sibTransId="{58E975B5-3B1D-47FB-9C5D-32325036C303}"/>
    <dgm:cxn modelId="{8CD29F35-A5B8-474C-AFD8-F9A9A35405D4}" type="presOf" srcId="{537311BE-06EE-4127-B242-B5E610DE33E7}" destId="{65650EAE-43BA-4FD5-A54B-8E46A2110BBE}" srcOrd="0" destOrd="0" presId="urn:microsoft.com/office/officeart/2005/8/layout/gear1"/>
    <dgm:cxn modelId="{599BD770-07D3-43CF-A318-5D92C055F731}" type="presOf" srcId="{583D3224-9646-494D-803F-6C16CBA08B65}" destId="{96C24D53-8D45-4EC0-BE68-B91C1DEEF752}" srcOrd="3" destOrd="0" presId="urn:microsoft.com/office/officeart/2005/8/layout/gear1"/>
    <dgm:cxn modelId="{319A29DF-9828-4115-91F9-FC2B0A219D7D}" type="presParOf" srcId="{9E2E9F39-47DB-40FE-A209-A170716741F2}" destId="{65650EAE-43BA-4FD5-A54B-8E46A2110BBE}" srcOrd="0" destOrd="0" presId="urn:microsoft.com/office/officeart/2005/8/layout/gear1"/>
    <dgm:cxn modelId="{81E8FB66-180A-4253-84A9-5EC86BD1B043}" type="presParOf" srcId="{9E2E9F39-47DB-40FE-A209-A170716741F2}" destId="{5A4BF75C-CC9A-4DF6-B7AF-48557B68D78C}" srcOrd="1" destOrd="0" presId="urn:microsoft.com/office/officeart/2005/8/layout/gear1"/>
    <dgm:cxn modelId="{76B0E2C9-A24E-4330-A7F1-44ED066370EB}" type="presParOf" srcId="{9E2E9F39-47DB-40FE-A209-A170716741F2}" destId="{B879FF65-FD0A-42A2-A04A-A84E0A6FD920}" srcOrd="2" destOrd="0" presId="urn:microsoft.com/office/officeart/2005/8/layout/gear1"/>
    <dgm:cxn modelId="{703B2AE2-B640-4A5F-B307-B613C261715F}" type="presParOf" srcId="{9E2E9F39-47DB-40FE-A209-A170716741F2}" destId="{E701F5DB-C0C8-4BEF-A87C-72D720569AB5}" srcOrd="3" destOrd="0" presId="urn:microsoft.com/office/officeart/2005/8/layout/gear1"/>
    <dgm:cxn modelId="{D85F189F-461E-444B-893F-7FB362C87F40}" type="presParOf" srcId="{9E2E9F39-47DB-40FE-A209-A170716741F2}" destId="{9D93EF48-DA82-474F-A52F-F1DA606A300A}" srcOrd="4" destOrd="0" presId="urn:microsoft.com/office/officeart/2005/8/layout/gear1"/>
    <dgm:cxn modelId="{21D2C7B9-5BA2-4480-893C-9162ADAB44B6}" type="presParOf" srcId="{9E2E9F39-47DB-40FE-A209-A170716741F2}" destId="{D8F1BEB0-8A5A-4428-87EB-0469856CBAE0}" srcOrd="5" destOrd="0" presId="urn:microsoft.com/office/officeart/2005/8/layout/gear1"/>
    <dgm:cxn modelId="{B1D7AA0A-729D-4F92-A1E8-AA928D30BE3B}" type="presParOf" srcId="{9E2E9F39-47DB-40FE-A209-A170716741F2}" destId="{A13E4116-F9EA-4019-A26A-57D99125F4B6}" srcOrd="6" destOrd="0" presId="urn:microsoft.com/office/officeart/2005/8/layout/gear1"/>
    <dgm:cxn modelId="{9A4F92AE-FF72-4E64-B0C0-F82A02526918}" type="presParOf" srcId="{9E2E9F39-47DB-40FE-A209-A170716741F2}" destId="{242A29D2-78C2-4A4C-8EC0-E1B2B6D5849D}" srcOrd="7" destOrd="0" presId="urn:microsoft.com/office/officeart/2005/8/layout/gear1"/>
    <dgm:cxn modelId="{EACF6BFD-203C-4C25-AC47-C8B69D41AD0A}" type="presParOf" srcId="{9E2E9F39-47DB-40FE-A209-A170716741F2}" destId="{4EC836B0-70BD-406C-9AB3-F11516A9BCE6}" srcOrd="8" destOrd="0" presId="urn:microsoft.com/office/officeart/2005/8/layout/gear1"/>
    <dgm:cxn modelId="{78208456-3C1C-41D4-BA11-B1BE3AA78186}" type="presParOf" srcId="{9E2E9F39-47DB-40FE-A209-A170716741F2}" destId="{96C24D53-8D45-4EC0-BE68-B91C1DEEF752}" srcOrd="9" destOrd="0" presId="urn:microsoft.com/office/officeart/2005/8/layout/gear1"/>
    <dgm:cxn modelId="{94B37093-65B2-429F-9368-6D918FF02343}" type="presParOf" srcId="{9E2E9F39-47DB-40FE-A209-A170716741F2}" destId="{5A9AC45C-D2CC-4486-B334-55AC5CDB5557}" srcOrd="10" destOrd="0" presId="urn:microsoft.com/office/officeart/2005/8/layout/gear1"/>
    <dgm:cxn modelId="{BDFFBB05-C265-4A12-B567-E1B03687342D}" type="presParOf" srcId="{9E2E9F39-47DB-40FE-A209-A170716741F2}" destId="{09B9A36E-0970-44E2-A9BD-ECAB81C1B68B}" srcOrd="11" destOrd="0" presId="urn:microsoft.com/office/officeart/2005/8/layout/gear1"/>
    <dgm:cxn modelId="{481C533E-5EB6-4A13-9E9D-0F55EE86344D}" type="presParOf" srcId="{9E2E9F39-47DB-40FE-A209-A170716741F2}" destId="{54276547-04A8-4E59-8A7D-AAEF4E2C0989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9946D-2010-452A-A348-411C0C97D5FC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6851E-351C-466A-B395-E348404F5B2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6851E-351C-466A-B395-E348404F5B21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7D4B1-02CD-494C-810B-22188F1480E9}" type="datetimeFigureOut">
              <a:rPr lang="pt-BR" smtClean="0"/>
              <a:pPr/>
              <a:t>17/08/2016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8965E-295F-4894-BBE9-EE6BDA6C805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segurancadopacientern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1400" b="1" cap="all" dirty="0" smtClean="0">
                <a:latin typeface="Andalus" pitchFamily="18" charset="-78"/>
                <a:cs typeface="Andalus" pitchFamily="18" charset="-78"/>
              </a:rPr>
              <a:t>SECRETARIA </a:t>
            </a:r>
            <a:r>
              <a:rPr lang="pt-BR" sz="1400" b="1" cap="all" dirty="0">
                <a:latin typeface="Andalus" pitchFamily="18" charset="-78"/>
                <a:cs typeface="Andalus" pitchFamily="18" charset="-78"/>
              </a:rPr>
              <a:t>DE ESTADO DA SAÚDE PÚBLICA DO RN</a:t>
            </a:r>
            <a:r>
              <a:rPr lang="pt-BR" sz="1400" dirty="0">
                <a:latin typeface="Andalus" pitchFamily="18" charset="-78"/>
                <a:cs typeface="Andalus" pitchFamily="18" charset="-78"/>
              </a:rPr>
              <a:t/>
            </a:r>
            <a:br>
              <a:rPr lang="pt-BR" sz="1400" dirty="0">
                <a:latin typeface="Andalus" pitchFamily="18" charset="-78"/>
                <a:cs typeface="Andalus" pitchFamily="18" charset="-78"/>
              </a:rPr>
            </a:br>
            <a:r>
              <a:rPr lang="pt-BR" sz="1400" b="1" cap="all" dirty="0">
                <a:latin typeface="Andalus" pitchFamily="18" charset="-78"/>
                <a:cs typeface="Andalus" pitchFamily="18" charset="-78"/>
              </a:rPr>
              <a:t>coordeNADORIA  de OPERAÇÕES DE HOSPITAIS E UNIDADES DE REFERÊNCIA-COHUR</a:t>
            </a:r>
            <a:br>
              <a:rPr lang="pt-BR" sz="1400" b="1" cap="all" dirty="0">
                <a:latin typeface="Andalus" pitchFamily="18" charset="-78"/>
                <a:cs typeface="Andalus" pitchFamily="18" charset="-78"/>
              </a:rPr>
            </a:br>
            <a:r>
              <a:rPr lang="pt-BR" sz="1400" b="1" cap="all" dirty="0">
                <a:latin typeface="Andalus" pitchFamily="18" charset="-78"/>
                <a:cs typeface="Andalus" pitchFamily="18" charset="-78"/>
              </a:rPr>
              <a:t>Núcleo estadual de segurança do paciente</a:t>
            </a:r>
            <a:r>
              <a:rPr lang="pt-BR" sz="1400" dirty="0">
                <a:latin typeface="Andalus" pitchFamily="18" charset="-78"/>
                <a:cs typeface="Andalus" pitchFamily="18" charset="-78"/>
              </a:rPr>
              <a:t/>
            </a:r>
            <a:br>
              <a:rPr lang="pt-BR" sz="1400" dirty="0">
                <a:latin typeface="Andalus" pitchFamily="18" charset="-78"/>
                <a:cs typeface="Andalus" pitchFamily="18" charset="-78"/>
              </a:rPr>
            </a:br>
            <a:r>
              <a:rPr lang="pt-BR" sz="2800" dirty="0" smtClean="0">
                <a:cs typeface="Arial" pitchFamily="34" charset="0"/>
              </a:rPr>
              <a:t/>
            </a:r>
            <a:br>
              <a:rPr lang="pt-BR" sz="2800" dirty="0" smtClean="0">
                <a:cs typeface="Arial" pitchFamily="34" charset="0"/>
              </a:rPr>
            </a:br>
            <a:r>
              <a:rPr lang="pt-BR" sz="3200" dirty="0" smtClean="0"/>
              <a:t/>
            </a:r>
            <a:br>
              <a:rPr lang="pt-BR" sz="3200" dirty="0" smtClean="0"/>
            </a:br>
            <a:endParaRPr lang="pt-BR" sz="2400" b="1" dirty="0"/>
          </a:p>
        </p:txBody>
      </p:sp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42852"/>
            <a:ext cx="128585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 descr="SEGURANCA DO PACIENTE.jpg"/>
          <p:cNvPicPr>
            <a:picLocks noChangeAspect="1"/>
          </p:cNvPicPr>
          <p:nvPr/>
        </p:nvPicPr>
        <p:blipFill>
          <a:blip r:embed="rId4"/>
          <a:srcRect r="162" b="10638"/>
          <a:stretch>
            <a:fillRect/>
          </a:stretch>
        </p:blipFill>
        <p:spPr>
          <a:xfrm>
            <a:off x="2071670" y="2786058"/>
            <a:ext cx="5286412" cy="36102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CaixaDeTexto 8"/>
          <p:cNvSpPr txBox="1"/>
          <p:nvPr/>
        </p:nvSpPr>
        <p:spPr>
          <a:xfrm>
            <a:off x="1285852" y="1643050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PLANO ESTADUAL DE SEGURANÇA DO PACIENTE (PESP)</a:t>
            </a:r>
            <a:endParaRPr lang="pt-BR" sz="3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786050" y="648866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AGOSTO/2016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t-BR" dirty="0" smtClean="0"/>
              <a:t>APRESENTAÇÃO DO PESP</a:t>
            </a:r>
          </a:p>
          <a:p>
            <a:pPr algn="just"/>
            <a:r>
              <a:rPr lang="pt-BR" sz="2800" dirty="0" smtClean="0"/>
              <a:t>OBJETIVO:</a:t>
            </a:r>
          </a:p>
          <a:p>
            <a:pPr algn="just">
              <a:buNone/>
            </a:pPr>
            <a:r>
              <a:rPr lang="pt-BR" sz="2800" dirty="0" smtClean="0"/>
              <a:t>		Regulamentar e integrar ações para a segurança do Paciente no RN, visando a promoção de uma cultura de valorização da qualidade e segurança nos serviços de saúde e redução sistemáticas dos riscos de danos desnecessários associados ao cuidado de saúde.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/>
              <a:t>OBJETIVOS ESPECÍFICOS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Implementação da legislação vigente quanto à estrutura organizacional e ações para a SP sob a liderança de NSPs.;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Implementação do monitoramento e investigação de EA 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Implementação de uma avaliação e melhoria continua da adesão a práticas de SP. </a:t>
            </a:r>
          </a:p>
          <a:p>
            <a:pPr algn="just"/>
            <a:r>
              <a:rPr lang="pt-BR" sz="2800" dirty="0" smtClean="0"/>
              <a:t>ABRANGÊNCIA: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Inicialmente serão priorizados os hospitais da rede Estadual do RN, com leitos ativos de UTI adulto e/ou pediátrico.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 smtClean="0"/>
              <a:t>PÚBLICO ALVO</a:t>
            </a:r>
            <a:endParaRPr lang="pt-BR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Gestores, gerentes de riscos, profissionais de saúde direta e/ou indiretamente envolvidos com assistência ao paciente, membros de CCIHs, membros dos núcleos de epidemiologia hospitalar, núcleos de Qualidade e Segurança do paciente, bem como usuários, cuidadores e/ou familiares.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ESTRATÉGIAS PARA ESTRUTURAÇÃO DO PLANO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1)REFORÇO PARA LIDERANÇA EM SP</a:t>
            </a:r>
          </a:p>
          <a:p>
            <a:pPr algn="just">
              <a:buNone/>
            </a:pPr>
            <a:r>
              <a:rPr lang="pt-BR" sz="2000" dirty="0" smtClean="0"/>
              <a:t>	Comprometimento com o plano em todos os níveis do sistema de saúde.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2)SISTEMAS DE INFORMAÇÕES</a:t>
            </a:r>
          </a:p>
          <a:p>
            <a:pPr algn="just">
              <a:buNone/>
            </a:pPr>
            <a:r>
              <a:rPr lang="pt-BR" sz="2000" dirty="0" smtClean="0"/>
              <a:t>	Será definido um sistema de informação que possibilite o monitoramento da evolução da SP através de indicadores, útil para a identificação de oportunidades de melhoria, orientação das tomadas  de decisões dos responsáveis e acompanhamento do efeito das intervenções.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3)ESTÍMULO Á PARTICIPAÇÃO DOS PACIENTES E DA POPULAÇÃO</a:t>
            </a:r>
          </a:p>
          <a:p>
            <a:pPr algn="just">
              <a:buNone/>
            </a:pPr>
            <a:r>
              <a:rPr lang="pt-BR" sz="2000" dirty="0" smtClean="0"/>
              <a:t>	Empoderamento de pacientes/família/cuidador no seu processo de saúde-doença.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4)REGULAÇÃO E PADRÕES</a:t>
            </a:r>
          </a:p>
          <a:p>
            <a:pPr algn="just">
              <a:buNone/>
            </a:pPr>
            <a:r>
              <a:rPr lang="pt-BR" sz="2800" dirty="0" smtClean="0"/>
              <a:t>	Este plano regulamenta no Estado a implementação da RDC 63/2011, Portaria 529/2013 e RDC 36/2013.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5)CRIAÇÃO DE CAPACIDADE ORGANIZACIONAL PARA A SEGURANÇA:</a:t>
            </a:r>
          </a:p>
          <a:p>
            <a:pPr algn="just">
              <a:buNone/>
            </a:pPr>
            <a:r>
              <a:rPr lang="pt-BR" sz="2000" dirty="0" smtClean="0"/>
              <a:t>	Gerenciamento do plano Estadual pela SESAP;Criação dos NSP;Elaboração dos planos das unidades; Levantamento das necessidades pela SESAP para alcance dos objetivos do plano;Educação continuada por meio de cursos e participação em eventos científicos.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METAS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Estruturação do serviço:</a:t>
            </a:r>
          </a:p>
          <a:p>
            <a:pPr marL="514350" indent="-514350" algn="just">
              <a:buAutoNum type="arabicPeriod"/>
            </a:pPr>
            <a:r>
              <a:rPr lang="pt-BR" sz="2800" dirty="0" smtClean="0"/>
              <a:t>80% dos hospitais* com NSP implantado nos próximos 2 anos e 100% nos próx. 3 anos.</a:t>
            </a:r>
          </a:p>
          <a:p>
            <a:pPr marL="514350" indent="-514350" algn="just">
              <a:buAutoNum type="arabicPeriod"/>
            </a:pPr>
            <a:r>
              <a:rPr lang="pt-BR" sz="2800" dirty="0" smtClean="0"/>
              <a:t>80% dos hospitais* com PSP implantado nos próximos 2 anos e 100% nos próximos 3 anos.</a:t>
            </a:r>
          </a:p>
          <a:p>
            <a:pPr marL="514350" indent="-514350" algn="just">
              <a:buFont typeface="Wingdings" pitchFamily="2" charset="2"/>
              <a:buChar char="ü"/>
            </a:pPr>
            <a:r>
              <a:rPr lang="pt-BR" sz="2800" dirty="0" smtClean="0"/>
              <a:t>Notificação:</a:t>
            </a:r>
          </a:p>
          <a:p>
            <a:pPr marL="514350" indent="-514350" algn="just">
              <a:buNone/>
            </a:pPr>
            <a:r>
              <a:rPr lang="pt-BR" sz="2800" dirty="0" smtClean="0"/>
              <a:t>1.    80% dos hospitais* com notificação regular de incidentes no NOTIVISA.</a:t>
            </a:r>
          </a:p>
          <a:p>
            <a:pPr marL="514350" indent="-514350"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dirty="0" smtClean="0"/>
              <a:t>Práticas de segurança: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1</a:t>
            </a:r>
            <a:r>
              <a:rPr lang="pt-BR" dirty="0" smtClean="0"/>
              <a:t>.	</a:t>
            </a:r>
            <a:r>
              <a:rPr lang="pt-BR" sz="2800" dirty="0" smtClean="0"/>
              <a:t> 80% dos hospitais* autoavaliaram as práticas de SP nos próximos 3 anos.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2.	 80% dos hospitais* autoavaliaram a cultura de SP nos próximos 3 anos.</a:t>
            </a:r>
          </a:p>
          <a:p>
            <a:pPr algn="just"/>
            <a:r>
              <a:rPr lang="pt-BR" dirty="0" smtClean="0"/>
              <a:t>INDICADORES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1.	Nº de hospitais com NSP implantado.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2. 	Nº de hospitais com PSP implantado.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3.	Nº de hospitais que notificaram incidentes de forma regular no último ano.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4.	Nº de hospitais que se autoavaliaram sobre práticas de segurança.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5.	Nº de hospitais que se autoavaliaram sobre a cultura de segurança do paciente.</a:t>
            </a:r>
          </a:p>
          <a:p>
            <a:pPr>
              <a:buFont typeface="Wingdings" pitchFamily="2" charset="2"/>
              <a:buChar char="ü"/>
            </a:pPr>
            <a:endParaRPr lang="pt-BR" sz="28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REVISÃO DO PLANO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Este plano tem validade de 3 anos e deve ser revisado após terminar a sua vigência, para a devida continuidade e ajustes nos aspectos necessários.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DESAFIOS SESAP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Organização dos Processos de Trabalho;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Interação Multiprofissional e Integração  Intersetorial;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Envolvimento e Compromisso dos Gestores e Direções das Organizações Hospitalares  com a temática “Segurança do Paciente” 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altLang="pt-BR" dirty="0" smtClean="0">
                <a:latin typeface="Arial" pitchFamily="34" charset="0"/>
                <a:cs typeface="Arial" pitchFamily="34" charset="0"/>
              </a:rPr>
              <a:t>Avaliação, monitoramento e análise crítica dos processos como ferramentas de melhoria.</a:t>
            </a:r>
          </a:p>
          <a:p>
            <a:endParaRPr lang="pt-BR" dirty="0"/>
          </a:p>
        </p:txBody>
      </p:sp>
      <p:pic>
        <p:nvPicPr>
          <p:cNvPr id="4" name="Imagem 3" descr="SEGURANCA DO PACIENTE.jpg"/>
          <p:cNvPicPr>
            <a:picLocks noChangeAspect="1"/>
          </p:cNvPicPr>
          <p:nvPr/>
        </p:nvPicPr>
        <p:blipFill>
          <a:blip r:embed="rId2"/>
          <a:srcRect r="162" b="10638"/>
          <a:stretch>
            <a:fillRect/>
          </a:stretch>
        </p:blipFill>
        <p:spPr>
          <a:xfrm>
            <a:off x="7786710" y="0"/>
            <a:ext cx="1357290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2976" cy="120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PESP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2000240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ângulo 5"/>
          <p:cNvSpPr/>
          <p:nvPr/>
        </p:nvSpPr>
        <p:spPr>
          <a:xfrm>
            <a:off x="2286000" y="241333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2400" b="1" dirty="0" smtClean="0"/>
              <a:t>Juramento de Hipócrates</a:t>
            </a:r>
          </a:p>
          <a:p>
            <a:pPr algn="just"/>
            <a:r>
              <a:rPr lang="pt-BR" sz="2400" b="1" dirty="0" smtClean="0"/>
              <a:t>“Aplicarei os regimes</a:t>
            </a:r>
          </a:p>
          <a:p>
            <a:pPr algn="just"/>
            <a:r>
              <a:rPr lang="pt-BR" sz="2400" b="1" dirty="0" smtClean="0"/>
              <a:t>para o bem do doente</a:t>
            </a:r>
          </a:p>
          <a:p>
            <a:pPr algn="just"/>
            <a:r>
              <a:rPr lang="pt-BR" sz="2400" b="1" dirty="0" smtClean="0"/>
              <a:t>segundo o meu poder e</a:t>
            </a:r>
          </a:p>
          <a:p>
            <a:pPr algn="just"/>
            <a:r>
              <a:rPr lang="pt-BR" sz="2400" b="1" dirty="0" smtClean="0"/>
              <a:t>entendimento, nunca para</a:t>
            </a:r>
          </a:p>
          <a:p>
            <a:pPr algn="just"/>
            <a:r>
              <a:rPr lang="pt-BR" sz="2400" b="1" dirty="0" smtClean="0"/>
              <a:t>causar dano ou mal a</a:t>
            </a:r>
          </a:p>
          <a:p>
            <a:pPr algn="just"/>
            <a:r>
              <a:rPr lang="pt-BR" sz="2400" b="1" dirty="0" smtClean="0"/>
              <a:t>alguém”</a:t>
            </a:r>
            <a:endParaRPr lang="pt-BR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1771650"/>
            <a:ext cx="95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7238" y="1771650"/>
            <a:ext cx="952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sz="1800" b="1" dirty="0" smtClean="0"/>
              <a:t>FICHA TÉCNICA</a:t>
            </a:r>
          </a:p>
          <a:p>
            <a:pPr algn="ctr">
              <a:buNone/>
            </a:pPr>
            <a:endParaRPr lang="pt-BR" sz="1800" b="1" dirty="0" smtClean="0"/>
          </a:p>
          <a:p>
            <a:pPr algn="ctr">
              <a:buNone/>
            </a:pPr>
            <a:r>
              <a:rPr lang="pt-BR" sz="1800" b="1" dirty="0" smtClean="0"/>
              <a:t>       ROBINSON MESQUITA DE FARIA</a:t>
            </a: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 Governo do Estado do Rio Grande do Norte </a:t>
            </a:r>
          </a:p>
          <a:p>
            <a:pPr algn="ctr"/>
            <a:r>
              <a:rPr lang="pt-BR" sz="1800" dirty="0" smtClean="0"/>
              <a:t> </a:t>
            </a:r>
          </a:p>
          <a:p>
            <a:pPr algn="ctr">
              <a:buNone/>
            </a:pPr>
            <a:r>
              <a:rPr lang="pt-BR" sz="1800" b="1" dirty="0" smtClean="0"/>
              <a:t>EULÁLIA DE ALBUQUERQUE ALVES</a:t>
            </a: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Secretário de Estado da Saúde Pública </a:t>
            </a:r>
          </a:p>
          <a:p>
            <a:pPr algn="ctr"/>
            <a:r>
              <a:rPr lang="pt-BR" sz="1800" dirty="0" smtClean="0"/>
              <a:t> </a:t>
            </a:r>
          </a:p>
          <a:p>
            <a:pPr algn="ctr">
              <a:buNone/>
            </a:pPr>
            <a:r>
              <a:rPr lang="pt-BR" sz="1800" b="1" dirty="0" smtClean="0"/>
              <a:t>DENISE MARIA ARAGÃO MELO</a:t>
            </a: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Secretária Adjunta de Estado da Saúde Pública</a:t>
            </a:r>
          </a:p>
          <a:p>
            <a:pPr algn="ctr"/>
            <a:r>
              <a:rPr lang="pt-BR" sz="1800" dirty="0" smtClean="0"/>
              <a:t> </a:t>
            </a:r>
          </a:p>
          <a:p>
            <a:pPr algn="ctr">
              <a:buNone/>
            </a:pPr>
            <a:r>
              <a:rPr lang="pt-BR" sz="1800" b="1" dirty="0" smtClean="0"/>
              <a:t>VITÓRIA RÉGIA DAMASCENO SOBRAL</a:t>
            </a: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Chefe de Gabinete de Estado da Saúde Pública</a:t>
            </a:r>
          </a:p>
          <a:p>
            <a:pPr algn="ctr"/>
            <a:r>
              <a:rPr lang="pt-BR" sz="1800" dirty="0" smtClean="0"/>
              <a:t> </a:t>
            </a:r>
          </a:p>
          <a:p>
            <a:pPr algn="ctr">
              <a:buNone/>
            </a:pPr>
            <a:r>
              <a:rPr lang="pt-BR" sz="1800" b="1" dirty="0" smtClean="0"/>
              <a:t>RAFAEL APOLÔNIO AIRES</a:t>
            </a: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Coordenadora de Operações de Hospitais e Unidades de Referência </a:t>
            </a:r>
          </a:p>
          <a:p>
            <a:pPr algn="ctr">
              <a:buNone/>
            </a:pPr>
            <a:r>
              <a:rPr lang="pt-BR" sz="1800" dirty="0" smtClean="0"/>
              <a:t>			</a:t>
            </a:r>
          </a:p>
          <a:p>
            <a:pPr>
              <a:buNone/>
            </a:pPr>
            <a:endParaRPr lang="pt-BR" sz="1800" b="1" dirty="0"/>
          </a:p>
        </p:txBody>
      </p:sp>
      <p:pic>
        <p:nvPicPr>
          <p:cNvPr id="4" name="Imagem 3" descr="SEGURANCA DO PACIENTE.jpg"/>
          <p:cNvPicPr>
            <a:picLocks noChangeAspect="1"/>
          </p:cNvPicPr>
          <p:nvPr/>
        </p:nvPicPr>
        <p:blipFill>
          <a:blip r:embed="rId2"/>
          <a:srcRect r="162" b="10638"/>
          <a:stretch>
            <a:fillRect/>
          </a:stretch>
        </p:blipFill>
        <p:spPr>
          <a:xfrm>
            <a:off x="7786710" y="0"/>
            <a:ext cx="1357290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2976" cy="120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ndAc>
      <p:stSnd>
        <p:snd r:embed="rId2" name="click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650EAE-43BA-4FD5-A54B-8E46A2110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65650EAE-43BA-4FD5-A54B-8E46A2110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65650EAE-43BA-4FD5-A54B-8E46A2110B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9AC45C-D2CC-4486-B334-55AC5CDB5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A9AC45C-D2CC-4486-B334-55AC5CDB5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A9AC45C-D2CC-4486-B334-55AC5CDB55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01F5DB-C0C8-4BEF-A87C-72D720569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E701F5DB-C0C8-4BEF-A87C-72D720569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E701F5DB-C0C8-4BEF-A87C-72D720569A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B9A36E-0970-44E2-A9BD-ECAB81C1B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09B9A36E-0970-44E2-A9BD-ECAB81C1B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09B9A36E-0970-44E2-A9BD-ECAB81C1B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E4116-F9EA-4019-A26A-57D99125F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A13E4116-F9EA-4019-A26A-57D99125F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A13E4116-F9EA-4019-A26A-57D99125F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276547-04A8-4E59-8A7D-AAEF4E2C0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54276547-04A8-4E59-8A7D-AAEF4E2C0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54276547-04A8-4E59-8A7D-AAEF4E2C0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 fontScale="85000" lnSpcReduction="20000"/>
          </a:bodyPr>
          <a:lstStyle/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Contatos:</a:t>
            </a:r>
          </a:p>
          <a:p>
            <a:pPr algn="just">
              <a:buNone/>
            </a:pPr>
            <a:r>
              <a:rPr lang="pt-BR" dirty="0" smtClean="0"/>
              <a:t>e-mail: </a:t>
            </a:r>
            <a:r>
              <a:rPr lang="pt-BR" dirty="0" smtClean="0">
                <a:hlinkClick r:id="rId2"/>
              </a:rPr>
              <a:t>segurancadopacientern@gmail.com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Fone: 3232-2657 ou 3232-5519</a:t>
            </a:r>
          </a:p>
          <a:p>
            <a:pPr algn="just">
              <a:buNone/>
            </a:pPr>
            <a:r>
              <a:rPr lang="pt-BR" dirty="0" smtClean="0"/>
              <a:t>Núcleo de qualidade e segurança em Saúde</a:t>
            </a:r>
          </a:p>
          <a:p>
            <a:pPr algn="just">
              <a:buNone/>
            </a:pPr>
            <a:r>
              <a:rPr lang="pt-BR" dirty="0" smtClean="0"/>
              <a:t>Setor:COHUR/SESAP</a:t>
            </a:r>
          </a:p>
          <a:p>
            <a:pPr algn="just">
              <a:buNone/>
            </a:pPr>
            <a:endParaRPr lang="pt-BR" dirty="0" smtClean="0"/>
          </a:p>
          <a:p>
            <a:pPr algn="ctr">
              <a:buNone/>
            </a:pPr>
            <a:r>
              <a:rPr lang="pt-BR" sz="7800" dirty="0" smtClean="0"/>
              <a:t>OBRIGADA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1800" b="1" dirty="0" smtClean="0"/>
              <a:t>EQUIPE DE ELABORAÇÃO</a:t>
            </a:r>
          </a:p>
          <a:p>
            <a:pPr algn="ctr">
              <a:buNone/>
            </a:pPr>
            <a:endParaRPr lang="pt-BR" sz="1800" b="1" dirty="0" smtClean="0"/>
          </a:p>
          <a:p>
            <a:pPr algn="ctr">
              <a:buNone/>
            </a:pPr>
            <a:r>
              <a:rPr lang="pt-BR" sz="1800" b="1" dirty="0" smtClean="0"/>
              <a:t>Alessandra Alves da Silva</a:t>
            </a:r>
          </a:p>
          <a:p>
            <a:pPr algn="ctr">
              <a:buNone/>
            </a:pPr>
            <a:r>
              <a:rPr lang="pt-BR" sz="1800" b="1" dirty="0" smtClean="0"/>
              <a:t>Amanda Carvalho Maciel</a:t>
            </a:r>
          </a:p>
          <a:p>
            <a:pPr algn="ctr">
              <a:buNone/>
            </a:pPr>
            <a:r>
              <a:rPr lang="pt-BR" sz="1800" b="1" dirty="0" smtClean="0"/>
              <a:t>Carlos Alexandre de Souza Medeiros</a:t>
            </a:r>
          </a:p>
          <a:p>
            <a:pPr algn="ctr">
              <a:buNone/>
            </a:pPr>
            <a:r>
              <a:rPr lang="pt-BR" sz="1800" b="1" dirty="0" smtClean="0"/>
              <a:t>Cecília Olívia Paraguay de Oliveira Saraiva</a:t>
            </a:r>
          </a:p>
          <a:p>
            <a:pPr algn="ctr">
              <a:buNone/>
            </a:pPr>
            <a:r>
              <a:rPr lang="pt-BR" sz="1800" b="1" dirty="0" smtClean="0"/>
              <a:t>Fernanda Elizabeth Matos de Queiroz</a:t>
            </a:r>
          </a:p>
          <a:p>
            <a:pPr algn="ctr">
              <a:buNone/>
            </a:pPr>
            <a:r>
              <a:rPr lang="pt-BR" sz="1800" b="1" dirty="0" smtClean="0"/>
              <a:t>Miguel Angel Sicolo</a:t>
            </a:r>
          </a:p>
          <a:p>
            <a:pPr algn="ctr">
              <a:buNone/>
            </a:pPr>
            <a:r>
              <a:rPr lang="pt-BR" sz="1800" b="1" dirty="0" smtClean="0"/>
              <a:t>Tatiana Turcatti Nagano</a:t>
            </a:r>
          </a:p>
          <a:p>
            <a:pPr algn="ctr">
              <a:buNone/>
            </a:pPr>
            <a:r>
              <a:rPr lang="pt-BR" sz="1800" b="1" dirty="0" smtClean="0"/>
              <a:t>Vitória Régia da Cunha</a:t>
            </a:r>
          </a:p>
          <a:p>
            <a:pPr algn="ctr">
              <a:buNone/>
            </a:pPr>
            <a:r>
              <a:rPr lang="pt-BR" sz="1800" b="1" dirty="0" smtClean="0"/>
              <a:t>Zenewton André da Silva Gama</a:t>
            </a:r>
          </a:p>
          <a:p>
            <a:pPr algn="ctr">
              <a:buNone/>
            </a:pPr>
            <a:endParaRPr lang="pt-BR" sz="1800" b="1" dirty="0"/>
          </a:p>
        </p:txBody>
      </p:sp>
      <p:pic>
        <p:nvPicPr>
          <p:cNvPr id="4" name="Imagem 3" descr="SEGURANCA DO PACIENTE.jpg"/>
          <p:cNvPicPr>
            <a:picLocks noChangeAspect="1"/>
          </p:cNvPicPr>
          <p:nvPr/>
        </p:nvPicPr>
        <p:blipFill>
          <a:blip r:embed="rId2"/>
          <a:srcRect r="162" b="10638"/>
          <a:stretch>
            <a:fillRect/>
          </a:stretch>
        </p:blipFill>
        <p:spPr>
          <a:xfrm>
            <a:off x="7786710" y="0"/>
            <a:ext cx="1357290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2976" cy="120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pt-BR" sz="3000" dirty="0" smtClean="0"/>
              <a:t>	</a:t>
            </a:r>
            <a:r>
              <a:rPr lang="pt-BR" dirty="0" smtClean="0"/>
              <a:t>	O cenário atual da saúde pública é complexo e marcado pelo envelhecimento da população,múltiplas patologias crônicas,superlotação de serviços, escassez de insumos, stress ocupacional entre outros agravantes, fatores estes que contribuem para uma assistência de má qualidade e insegura para os que conseguem entrar no sistema.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	SEGURANÇA DO PACIENTE: É a redução a um mínimo aceitável, do risco de dano desnecessário associado à atenção à saúde(Brasil, 2013).</a:t>
            </a:r>
          </a:p>
          <a:p>
            <a:endParaRPr lang="pt-BR" dirty="0" smtClean="0"/>
          </a:p>
        </p:txBody>
      </p:sp>
      <p:pic>
        <p:nvPicPr>
          <p:cNvPr id="4" name="Imagem 3" descr="SEGURANCA DO PACIENTE.jpg"/>
          <p:cNvPicPr>
            <a:picLocks noChangeAspect="1"/>
          </p:cNvPicPr>
          <p:nvPr/>
        </p:nvPicPr>
        <p:blipFill>
          <a:blip r:embed="rId2"/>
          <a:srcRect r="162" b="10638"/>
          <a:stretch>
            <a:fillRect/>
          </a:stretch>
        </p:blipFill>
        <p:spPr>
          <a:xfrm>
            <a:off x="7786710" y="0"/>
            <a:ext cx="1357290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2976" cy="120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pic>
        <p:nvPicPr>
          <p:cNvPr id="4" name="Imagem 3" descr="SEGURANCA DO PACIENTE.jpg"/>
          <p:cNvPicPr>
            <a:picLocks noChangeAspect="1"/>
          </p:cNvPicPr>
          <p:nvPr/>
        </p:nvPicPr>
        <p:blipFill>
          <a:blip r:embed="rId2"/>
          <a:srcRect r="162" b="10638"/>
          <a:stretch>
            <a:fillRect/>
          </a:stretch>
        </p:blipFill>
        <p:spPr>
          <a:xfrm>
            <a:off x="7786710" y="0"/>
            <a:ext cx="1357290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2976" cy="120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17570" t="11719" r="18740" b="9179"/>
          <a:stretch>
            <a:fillRect/>
          </a:stretch>
        </p:blipFill>
        <p:spPr bwMode="auto">
          <a:xfrm>
            <a:off x="642910" y="1320939"/>
            <a:ext cx="7929618" cy="496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pic>
        <p:nvPicPr>
          <p:cNvPr id="4" name="Imagem 3" descr="SEGURANCA DO PACIENTE.jpg"/>
          <p:cNvPicPr>
            <a:picLocks noChangeAspect="1"/>
          </p:cNvPicPr>
          <p:nvPr/>
        </p:nvPicPr>
        <p:blipFill>
          <a:blip r:embed="rId2"/>
          <a:srcRect r="162" b="10638"/>
          <a:stretch>
            <a:fillRect/>
          </a:stretch>
        </p:blipFill>
        <p:spPr>
          <a:xfrm>
            <a:off x="7786710" y="0"/>
            <a:ext cx="1357290" cy="12144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42976" cy="120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EVENTO ADVERSO(EA</a:t>
            </a:r>
            <a:r>
              <a:rPr lang="pt-BR" dirty="0" smtClean="0"/>
              <a:t>)</a:t>
            </a:r>
          </a:p>
          <a:p>
            <a:pPr algn="just">
              <a:buNone/>
            </a:pPr>
            <a:r>
              <a:rPr lang="pt-BR" dirty="0" smtClean="0"/>
              <a:t> 		Incidente que resulta em dano ao paciente.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/>
              <a:t>	Estudo realizado no Brasil(RJ) estimou a incidência de EAs em 7,6% dos pacientes adultos internados e proporção de EAs evitáveis de 66,7%.</a:t>
            </a:r>
          </a:p>
          <a:p>
            <a:pPr algn="just">
              <a:buNone/>
            </a:pPr>
            <a:r>
              <a:rPr lang="pt-BR" dirty="0" smtClean="0"/>
              <a:t>		Local mais comum:Enfermarias (48,5%)</a:t>
            </a:r>
          </a:p>
          <a:p>
            <a:pPr algn="just">
              <a:buNone/>
            </a:pPr>
            <a:r>
              <a:rPr lang="pt-BR" dirty="0" smtClean="0"/>
              <a:t>		Tipo mais comum: cirúrgicos (35,2%)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CONSEQUÊNCIAS DE UMA ATENÇÃO INSEGURA:</a:t>
            </a:r>
          </a:p>
          <a:p>
            <a:pPr marL="571500" indent="-571500" algn="just">
              <a:buFont typeface="Wingdings" pitchFamily="2" charset="2"/>
              <a:buChar char="ü"/>
            </a:pPr>
            <a:r>
              <a:rPr lang="pt-BR" sz="2800" dirty="0" smtClean="0"/>
              <a:t>Piores resultados clínicos e funcionais;</a:t>
            </a:r>
          </a:p>
          <a:p>
            <a:pPr marL="571500" indent="-571500" algn="just">
              <a:buFont typeface="Wingdings" pitchFamily="2" charset="2"/>
              <a:buChar char="ü"/>
            </a:pPr>
            <a:r>
              <a:rPr lang="pt-BR" sz="2800" dirty="0" smtClean="0"/>
              <a:t>Insatisfação do usuário e da família;</a:t>
            </a:r>
          </a:p>
          <a:p>
            <a:pPr marL="571500" indent="-571500" algn="just">
              <a:buFont typeface="Wingdings" pitchFamily="2" charset="2"/>
              <a:buChar char="ü"/>
            </a:pPr>
            <a:r>
              <a:rPr lang="pt-BR" sz="2800" dirty="0" smtClean="0"/>
              <a:t>Custos desnecessários;</a:t>
            </a:r>
          </a:p>
          <a:p>
            <a:pPr marL="571500" indent="-571500" algn="just">
              <a:buFont typeface="Wingdings" pitchFamily="2" charset="2"/>
              <a:buChar char="ü"/>
            </a:pPr>
            <a:r>
              <a:rPr lang="pt-BR" sz="2800" dirty="0" smtClean="0"/>
              <a:t>Dano emocional ao profissional envolvido;</a:t>
            </a:r>
          </a:p>
          <a:p>
            <a:pPr marL="571500" indent="-571500" algn="just">
              <a:buFont typeface="Wingdings" pitchFamily="2" charset="2"/>
              <a:buChar char="ü"/>
            </a:pPr>
            <a:r>
              <a:rPr lang="pt-BR" sz="2800" dirty="0" smtClean="0"/>
              <a:t>Alarme midiático;</a:t>
            </a:r>
          </a:p>
          <a:p>
            <a:pPr marL="571500" indent="-571500" algn="just">
              <a:buFont typeface="Wingdings" pitchFamily="2" charset="2"/>
              <a:buChar char="ü"/>
            </a:pPr>
            <a:r>
              <a:rPr lang="pt-BR" sz="2800" dirty="0" smtClean="0"/>
              <a:t>Prejuízo da imagem institucional.</a:t>
            </a:r>
          </a:p>
          <a:p>
            <a:pPr marL="571500" indent="-571500" algn="just">
              <a:buNone/>
            </a:pPr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Segurança do paciente x Qualidade em saúde </a:t>
            </a:r>
          </a:p>
          <a:p>
            <a:pPr algn="just">
              <a:buNone/>
            </a:pPr>
            <a:r>
              <a:rPr lang="pt-BR" sz="2800" dirty="0" smtClean="0"/>
              <a:t>   	São temas  indissociáveis cuja melhoria exige esforços conjuntos dos profissionais e gestores.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Boas práticas de funcionamento dos serviços de saúde incluem componentes da garantia da qualidade que asseguram que os serviços cumpram padrões adequados.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Cultura de qualidade e segurança nos serviços de saúde(substituição da culpa e da punição pela oportunidade de aprender com as falhas e melhorar continuamente a atenção a saúde).</a:t>
            </a:r>
          </a:p>
          <a:p>
            <a:pPr algn="just"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PESP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Núcleo de Segurança do Paciente (NSP):</a:t>
            </a:r>
          </a:p>
          <a:p>
            <a:pPr algn="just">
              <a:buNone/>
            </a:pPr>
            <a:r>
              <a:rPr lang="pt-BR" dirty="0" smtClean="0"/>
              <a:t>		</a:t>
            </a:r>
            <a:r>
              <a:rPr lang="pt-BR" sz="2800" dirty="0" smtClean="0"/>
              <a:t>É a instância do serviço da saúde criada para promover e apoiar as ações voltadas à segurança do paciente.</a:t>
            </a:r>
          </a:p>
          <a:p>
            <a:pPr algn="just">
              <a:buFont typeface="Wingdings" pitchFamily="2" charset="2"/>
              <a:buChar char="ü"/>
            </a:pPr>
            <a:r>
              <a:rPr lang="pt-BR" sz="2800" dirty="0" smtClean="0"/>
              <a:t>Plano de Segurança do Paciente(PSP):</a:t>
            </a:r>
          </a:p>
          <a:p>
            <a:pPr algn="just">
              <a:buNone/>
            </a:pPr>
            <a:r>
              <a:rPr lang="pt-BR" sz="2800" dirty="0" smtClean="0"/>
              <a:t>		Contempla a implementação sistemática de protocolos assistenciais, gestão de risco integrada e notificação e aprendizagem com os erros e EAs identificados.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</TotalTime>
  <Words>469</Words>
  <Application>Microsoft Office PowerPoint</Application>
  <PresentationFormat>Apresentação na tela (4:3)</PresentationFormat>
  <Paragraphs>138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    SECRETARIA DE ESTADO DA SAÚDE PÚBLICA DO RN coordeNADORIA  de OPERAÇÕES DE HOSPITAIS E UNIDADES DE REFERÊNCIA-COHUR Núcleo estadual de segurança do paciente   </vt:lpstr>
      <vt:lpstr>PESP</vt:lpstr>
      <vt:lpstr>PESP</vt:lpstr>
      <vt:lpstr>PESP</vt:lpstr>
      <vt:lpstr>PESP</vt:lpstr>
      <vt:lpstr>PESP</vt:lpstr>
      <vt:lpstr>PESP</vt:lpstr>
      <vt:lpstr>PESP</vt:lpstr>
      <vt:lpstr>PESP </vt:lpstr>
      <vt:lpstr>PESP</vt:lpstr>
      <vt:lpstr>PESP</vt:lpstr>
      <vt:lpstr>PESP</vt:lpstr>
      <vt:lpstr>PESP</vt:lpstr>
      <vt:lpstr>PESP</vt:lpstr>
      <vt:lpstr>PESP</vt:lpstr>
      <vt:lpstr>PESP</vt:lpstr>
      <vt:lpstr>PESP</vt:lpstr>
      <vt:lpstr>PESP</vt:lpstr>
      <vt:lpstr>PESP</vt:lpstr>
      <vt:lpstr>PESP</vt:lpstr>
      <vt:lpstr>PESP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Desafios</dc:title>
  <dc:creator>tatiananagano</dc:creator>
  <cp:lastModifiedBy>CES</cp:lastModifiedBy>
  <cp:revision>103</cp:revision>
  <dcterms:created xsi:type="dcterms:W3CDTF">2016-01-20T14:22:01Z</dcterms:created>
  <dcterms:modified xsi:type="dcterms:W3CDTF">2016-08-17T18:28:16Z</dcterms:modified>
</cp:coreProperties>
</file>