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53"/>
  </p:notesMasterIdLst>
  <p:sldIdLst>
    <p:sldId id="256" r:id="rId2"/>
    <p:sldId id="311" r:id="rId3"/>
    <p:sldId id="326" r:id="rId4"/>
    <p:sldId id="327" r:id="rId5"/>
    <p:sldId id="315" r:id="rId6"/>
    <p:sldId id="316" r:id="rId7"/>
    <p:sldId id="318" r:id="rId8"/>
    <p:sldId id="330" r:id="rId9"/>
    <p:sldId id="331" r:id="rId10"/>
    <p:sldId id="332" r:id="rId11"/>
    <p:sldId id="329" r:id="rId12"/>
    <p:sldId id="328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2" r:id="rId43"/>
    <p:sldId id="313" r:id="rId44"/>
    <p:sldId id="319" r:id="rId45"/>
    <p:sldId id="325" r:id="rId46"/>
    <p:sldId id="324" r:id="rId47"/>
    <p:sldId id="321" r:id="rId48"/>
    <p:sldId id="322" r:id="rId49"/>
    <p:sldId id="323" r:id="rId50"/>
    <p:sldId id="317" r:id="rId51"/>
    <p:sldId id="310" r:id="rId5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05638C-82AF-4303-BD59-7F6B28AE0FB9}">
  <a:tblStyle styleId="{2B05638C-82AF-4303-BD59-7F6B28AE0FB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rgbClr val="E6E6E6"/>
          </a:solidFill>
        </a:fill>
      </a:tcStyle>
    </a:band1H>
    <a:band1V>
      <a:tcStyle>
        <a:tcBdr/>
        <a:fill>
          <a:solidFill>
            <a:srgbClr val="E6E6E6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eCell>
    <a:sw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9BC6C86-D60C-4AAA-9E28-FE9130B2C92B}" styleName="Table_1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0" autoAdjust="0"/>
    <p:restoredTop sz="9466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&#225;rcia\AppData\Local\Temp\7zOE34.tmp\FormSus_Resultado_28-11-2016_Municipi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&#225;rcia\AppData\Local\Temp\7zOE34.tmp\FormSus_Resultado_28-11-2016_Municipi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&#225;rcia\AppData\Local\Temp\7zOE34.tmp\FormSus_Resultado_28-11-2016_Municipio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&#225;rcia\AppData\Local\Temp\7zOE34.tmp\FormSus_Resultado_28-11-2016_Municipio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&#225;rcia\AppData\Local\Temp\7zOE34.tmp\FormSus_Resultado_28-11-2016_Municipios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&#225;rcia\AppData\Local\Temp\7zOE34.tmp\FormSus_Resultado_28-11-2016_Municipio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&#225;rcia\AppData\Local\Temp\7zOE34.tmp\FormSus_Resultado_28-11-2016_Municipi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Percentual de municípios que responderam ao FormSUS por</a:t>
            </a:r>
            <a:r>
              <a:rPr lang="en-US" sz="1400" baseline="0"/>
              <a:t> UF</a:t>
            </a:r>
            <a:endParaRPr lang="en-US" sz="1400"/>
          </a:p>
        </c:rich>
      </c:tx>
      <c:layout>
        <c:manualLayout>
          <c:xMode val="edge"/>
          <c:yMode val="edge"/>
          <c:x val="0.11407501481669631"/>
          <c:y val="1.6737827563845613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50025120937533E-2"/>
          <c:y val="0.16779981697243077"/>
          <c:w val="0.94539731030346996"/>
          <c:h val="0.720990428623111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Gráficos!$G$4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Pt>
            <c:idx val="14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25D6-4307-8728-DE6F86012BB7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25D6-4307-8728-DE6F86012BB7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5-25D6-4307-8728-DE6F86012B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Gráficos!$F$5:$F$32</c:f>
              <c:strCache>
                <c:ptCount val="28"/>
                <c:pt idx="0">
                  <c:v>AC	</c:v>
                </c:pt>
                <c:pt idx="1">
                  <c:v>AL	</c:v>
                </c:pt>
                <c:pt idx="2">
                  <c:v>AM	</c:v>
                </c:pt>
                <c:pt idx="3">
                  <c:v>AP	</c:v>
                </c:pt>
                <c:pt idx="4">
                  <c:v>CE	</c:v>
                </c:pt>
                <c:pt idx="5">
                  <c:v>DF	</c:v>
                </c:pt>
                <c:pt idx="6">
                  <c:v>GO	</c:v>
                </c:pt>
                <c:pt idx="7">
                  <c:v>SE	</c:v>
                </c:pt>
                <c:pt idx="8">
                  <c:v>PA	</c:v>
                </c:pt>
                <c:pt idx="9">
                  <c:v>MT	</c:v>
                </c:pt>
                <c:pt idx="10">
                  <c:v>MA	</c:v>
                </c:pt>
                <c:pt idx="11">
                  <c:v>BA	</c:v>
                </c:pt>
                <c:pt idx="12">
                  <c:v>PE	</c:v>
                </c:pt>
                <c:pt idx="13">
                  <c:v>RJ	</c:v>
                </c:pt>
                <c:pt idx="14">
                  <c:v>RN	</c:v>
                </c:pt>
                <c:pt idx="15">
                  <c:v>ES	</c:v>
                </c:pt>
                <c:pt idx="16">
                  <c:v>PB	</c:v>
                </c:pt>
                <c:pt idx="17">
                  <c:v>SC	</c:v>
                </c:pt>
                <c:pt idx="18">
                  <c:v>TO	</c:v>
                </c:pt>
                <c:pt idx="19">
                  <c:v>RS	</c:v>
                </c:pt>
                <c:pt idx="20">
                  <c:v>Brasil</c:v>
                </c:pt>
                <c:pt idx="21">
                  <c:v>RO	</c:v>
                </c:pt>
                <c:pt idx="22">
                  <c:v>MG	</c:v>
                </c:pt>
                <c:pt idx="23">
                  <c:v>RR	</c:v>
                </c:pt>
                <c:pt idx="24">
                  <c:v>SP	</c:v>
                </c:pt>
                <c:pt idx="25">
                  <c:v>MS	</c:v>
                </c:pt>
                <c:pt idx="26">
                  <c:v>PI	</c:v>
                </c:pt>
                <c:pt idx="27">
                  <c:v>PR	</c:v>
                </c:pt>
              </c:strCache>
            </c:strRef>
          </c:cat>
          <c:val>
            <c:numRef>
              <c:f>Gráficos!$G$5:$G$32</c:f>
              <c:numCache>
                <c:formatCode>0.0</c:formatCode>
                <c:ptCount val="2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99.305555555555557</c:v>
                </c:pt>
                <c:pt idx="9">
                  <c:v>99.290780141843967</c:v>
                </c:pt>
                <c:pt idx="10">
                  <c:v>99.078341013824883</c:v>
                </c:pt>
                <c:pt idx="11">
                  <c:v>99.040767386091119</c:v>
                </c:pt>
                <c:pt idx="12">
                  <c:v>98.918918918918919</c:v>
                </c:pt>
                <c:pt idx="13">
                  <c:v>98.91304347826086</c:v>
                </c:pt>
                <c:pt idx="14">
                  <c:v>98.802395209580837</c:v>
                </c:pt>
                <c:pt idx="15">
                  <c:v>98.71794871794873</c:v>
                </c:pt>
                <c:pt idx="16">
                  <c:v>98.654708520179369</c:v>
                </c:pt>
                <c:pt idx="17">
                  <c:v>96.949152542372886</c:v>
                </c:pt>
                <c:pt idx="18">
                  <c:v>96.402877697841731</c:v>
                </c:pt>
                <c:pt idx="19">
                  <c:v>96.378269617706238</c:v>
                </c:pt>
                <c:pt idx="20">
                  <c:v>96.068222621184916</c:v>
                </c:pt>
                <c:pt idx="21">
                  <c:v>94.230769230769226</c:v>
                </c:pt>
                <c:pt idx="22">
                  <c:v>94.13833528722158</c:v>
                </c:pt>
                <c:pt idx="23">
                  <c:v>93.333333333333329</c:v>
                </c:pt>
                <c:pt idx="24">
                  <c:v>93.178294573643399</c:v>
                </c:pt>
                <c:pt idx="25">
                  <c:v>92.405063291139243</c:v>
                </c:pt>
                <c:pt idx="26">
                  <c:v>91.517857142857139</c:v>
                </c:pt>
                <c:pt idx="27">
                  <c:v>88.220551378446117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D6-4307-8728-DE6F86012B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519424"/>
        <c:axId val="142870784"/>
        <c:axId val="0"/>
      </c:bar3DChart>
      <c:catAx>
        <c:axId val="140519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870784"/>
        <c:crosses val="autoZero"/>
        <c:auto val="1"/>
        <c:lblAlgn val="ctr"/>
        <c:lblOffset val="100"/>
        <c:noMultiLvlLbl val="0"/>
      </c:catAx>
      <c:valAx>
        <c:axId val="14287078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140519424"/>
        <c:crosses val="autoZero"/>
        <c:crossBetween val="between"/>
      </c:valAx>
    </c:plotArea>
    <c:plotVisOnly val="1"/>
    <c:dispBlanksAs val="gap"/>
    <c:showDLblsOverMax val="0"/>
  </c:chart>
  <c:spPr>
    <a:effectLst>
      <a:innerShdw blurRad="114300">
        <a:prstClr val="black"/>
      </a:innerShdw>
    </a:effectLst>
  </c:spPr>
  <c:txPr>
    <a:bodyPr/>
    <a:lstStyle/>
    <a:p>
      <a:pPr>
        <a:defRPr sz="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Seu munícipio já utiliza algum tipo de prontuário eletrônico nas Unidades básicas de saúde? </a:t>
            </a:r>
          </a:p>
        </c:rich>
      </c:tx>
      <c:layout>
        <c:manualLayout>
          <c:xMode val="edge"/>
          <c:yMode val="edge"/>
          <c:x val="0.15057985882954553"/>
          <c:y val="3.323743473799694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500272143401433E-2"/>
          <c:y val="0.16779981697243077"/>
          <c:w val="0.94539726888977582"/>
          <c:h val="0.6854348896580664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Gráficos!$G$37</c:f>
              <c:strCache>
                <c:ptCount val="1"/>
                <c:pt idx="0">
                  <c:v>Sim</c:v>
                </c:pt>
              </c:strCache>
            </c:strRef>
          </c:tx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1-1558-4C0E-832C-740BD009730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1558-4C0E-832C-740BD009730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1558-4C0E-832C-740BD0097301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7-1558-4C0E-832C-740BD00973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Gráficos!$F$38:$F$65</c:f>
              <c:strCache>
                <c:ptCount val="28"/>
                <c:pt idx="0">
                  <c:v>SC	</c:v>
                </c:pt>
                <c:pt idx="1">
                  <c:v>RS	</c:v>
                </c:pt>
                <c:pt idx="2">
                  <c:v>PR	</c:v>
                </c:pt>
                <c:pt idx="3">
                  <c:v>MT	</c:v>
                </c:pt>
                <c:pt idx="4">
                  <c:v>MS	</c:v>
                </c:pt>
                <c:pt idx="5">
                  <c:v>RO	</c:v>
                </c:pt>
                <c:pt idx="6">
                  <c:v>SP	</c:v>
                </c:pt>
                <c:pt idx="7">
                  <c:v>GO	</c:v>
                </c:pt>
                <c:pt idx="8">
                  <c:v>TO	</c:v>
                </c:pt>
                <c:pt idx="9">
                  <c:v>Brasil</c:v>
                </c:pt>
                <c:pt idx="10">
                  <c:v>AC	</c:v>
                </c:pt>
                <c:pt idx="11">
                  <c:v>PE	</c:v>
                </c:pt>
                <c:pt idx="12">
                  <c:v>MG	</c:v>
                </c:pt>
                <c:pt idx="13">
                  <c:v>ES	</c:v>
                </c:pt>
                <c:pt idx="14">
                  <c:v>RJ	</c:v>
                </c:pt>
                <c:pt idx="15">
                  <c:v>PA	</c:v>
                </c:pt>
                <c:pt idx="16">
                  <c:v>AP	</c:v>
                </c:pt>
                <c:pt idx="17">
                  <c:v>BA	</c:v>
                </c:pt>
                <c:pt idx="18">
                  <c:v>PI	</c:v>
                </c:pt>
                <c:pt idx="19">
                  <c:v>AM	</c:v>
                </c:pt>
                <c:pt idx="20">
                  <c:v>RN	</c:v>
                </c:pt>
                <c:pt idx="21">
                  <c:v>MA	</c:v>
                </c:pt>
                <c:pt idx="22">
                  <c:v>PB	</c:v>
                </c:pt>
                <c:pt idx="23">
                  <c:v>SE	</c:v>
                </c:pt>
                <c:pt idx="24">
                  <c:v>RR	</c:v>
                </c:pt>
                <c:pt idx="25">
                  <c:v>AL	</c:v>
                </c:pt>
                <c:pt idx="26">
                  <c:v>CE	</c:v>
                </c:pt>
                <c:pt idx="27">
                  <c:v>DF	</c:v>
                </c:pt>
              </c:strCache>
            </c:strRef>
          </c:cat>
          <c:val>
            <c:numRef>
              <c:f>Gráficos!$G$38:$G$65</c:f>
              <c:numCache>
                <c:formatCode>0.0</c:formatCode>
                <c:ptCount val="28"/>
                <c:pt idx="0">
                  <c:v>83.56643356643356</c:v>
                </c:pt>
                <c:pt idx="1">
                  <c:v>77.035490605427967</c:v>
                </c:pt>
                <c:pt idx="2">
                  <c:v>62.215909090909093</c:v>
                </c:pt>
                <c:pt idx="3">
                  <c:v>59.285714285714285</c:v>
                </c:pt>
                <c:pt idx="4">
                  <c:v>56.164383561643838</c:v>
                </c:pt>
                <c:pt idx="5">
                  <c:v>55.102040816326522</c:v>
                </c:pt>
                <c:pt idx="6">
                  <c:v>44.425956738768718</c:v>
                </c:pt>
                <c:pt idx="7">
                  <c:v>38.211382113821138</c:v>
                </c:pt>
                <c:pt idx="8">
                  <c:v>37.313432835820898</c:v>
                </c:pt>
                <c:pt idx="9">
                  <c:v>37.002429452438797</c:v>
                </c:pt>
                <c:pt idx="10">
                  <c:v>36.363636363636367</c:v>
                </c:pt>
                <c:pt idx="11">
                  <c:v>32.786885245901637</c:v>
                </c:pt>
                <c:pt idx="12">
                  <c:v>31.008717310087174</c:v>
                </c:pt>
                <c:pt idx="13">
                  <c:v>27.27272727272727</c:v>
                </c:pt>
                <c:pt idx="14">
                  <c:v>21.978021978021978</c:v>
                </c:pt>
                <c:pt idx="15">
                  <c:v>18.88111888111888</c:v>
                </c:pt>
                <c:pt idx="16">
                  <c:v>18.75</c:v>
                </c:pt>
                <c:pt idx="17">
                  <c:v>17.675544794188863</c:v>
                </c:pt>
                <c:pt idx="18">
                  <c:v>17.073170731707318</c:v>
                </c:pt>
                <c:pt idx="19">
                  <c:v>16.129032258064516</c:v>
                </c:pt>
                <c:pt idx="20">
                  <c:v>13.333333333333334</c:v>
                </c:pt>
                <c:pt idx="21">
                  <c:v>11.162790697674419</c:v>
                </c:pt>
                <c:pt idx="22">
                  <c:v>8.1818181818181817</c:v>
                </c:pt>
                <c:pt idx="23">
                  <c:v>8</c:v>
                </c:pt>
                <c:pt idx="24">
                  <c:v>7.1428571428571423</c:v>
                </c:pt>
                <c:pt idx="25">
                  <c:v>5.8823529411764701</c:v>
                </c:pt>
                <c:pt idx="26">
                  <c:v>4.3478260869565215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58-4C0E-832C-740BD0097301}"/>
            </c:ext>
          </c:extLst>
        </c:ser>
        <c:ser>
          <c:idx val="1"/>
          <c:order val="1"/>
          <c:tx>
            <c:strRef>
              <c:f>Gráficos!$H$37</c:f>
              <c:strCache>
                <c:ptCount val="1"/>
                <c:pt idx="0">
                  <c:v>Não</c:v>
                </c:pt>
              </c:strCache>
            </c:strRef>
          </c:tx>
          <c:invertIfNegative val="0"/>
          <c:dPt>
            <c:idx val="9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1558-4C0E-832C-740BD009730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C-1558-4C0E-832C-740BD0097301}"/>
              </c:ext>
            </c:extLst>
          </c:dPt>
          <c:dLbls>
            <c:delete val="1"/>
          </c:dLbls>
          <c:cat>
            <c:strRef>
              <c:f>Gráficos!$F$38:$F$65</c:f>
              <c:strCache>
                <c:ptCount val="28"/>
                <c:pt idx="0">
                  <c:v>SC	</c:v>
                </c:pt>
                <c:pt idx="1">
                  <c:v>RS	</c:v>
                </c:pt>
                <c:pt idx="2">
                  <c:v>PR	</c:v>
                </c:pt>
                <c:pt idx="3">
                  <c:v>MT	</c:v>
                </c:pt>
                <c:pt idx="4">
                  <c:v>MS	</c:v>
                </c:pt>
                <c:pt idx="5">
                  <c:v>RO	</c:v>
                </c:pt>
                <c:pt idx="6">
                  <c:v>SP	</c:v>
                </c:pt>
                <c:pt idx="7">
                  <c:v>GO	</c:v>
                </c:pt>
                <c:pt idx="8">
                  <c:v>TO	</c:v>
                </c:pt>
                <c:pt idx="9">
                  <c:v>Brasil</c:v>
                </c:pt>
                <c:pt idx="10">
                  <c:v>AC	</c:v>
                </c:pt>
                <c:pt idx="11">
                  <c:v>PE	</c:v>
                </c:pt>
                <c:pt idx="12">
                  <c:v>MG	</c:v>
                </c:pt>
                <c:pt idx="13">
                  <c:v>ES	</c:v>
                </c:pt>
                <c:pt idx="14">
                  <c:v>RJ	</c:v>
                </c:pt>
                <c:pt idx="15">
                  <c:v>PA	</c:v>
                </c:pt>
                <c:pt idx="16">
                  <c:v>AP	</c:v>
                </c:pt>
                <c:pt idx="17">
                  <c:v>BA	</c:v>
                </c:pt>
                <c:pt idx="18">
                  <c:v>PI	</c:v>
                </c:pt>
                <c:pt idx="19">
                  <c:v>AM	</c:v>
                </c:pt>
                <c:pt idx="20">
                  <c:v>RN	</c:v>
                </c:pt>
                <c:pt idx="21">
                  <c:v>MA	</c:v>
                </c:pt>
                <c:pt idx="22">
                  <c:v>PB	</c:v>
                </c:pt>
                <c:pt idx="23">
                  <c:v>SE	</c:v>
                </c:pt>
                <c:pt idx="24">
                  <c:v>RR	</c:v>
                </c:pt>
                <c:pt idx="25">
                  <c:v>AL	</c:v>
                </c:pt>
                <c:pt idx="26">
                  <c:v>CE	</c:v>
                </c:pt>
                <c:pt idx="27">
                  <c:v>DF	</c:v>
                </c:pt>
              </c:strCache>
            </c:strRef>
          </c:cat>
          <c:val>
            <c:numRef>
              <c:f>Gráficos!$H$38:$H$65</c:f>
              <c:numCache>
                <c:formatCode>0.0</c:formatCode>
                <c:ptCount val="28"/>
                <c:pt idx="0">
                  <c:v>16.43356643356644</c:v>
                </c:pt>
                <c:pt idx="1">
                  <c:v>22.964509394572033</c:v>
                </c:pt>
                <c:pt idx="2">
                  <c:v>37.784090909090907</c:v>
                </c:pt>
                <c:pt idx="3">
                  <c:v>40.714285714285715</c:v>
                </c:pt>
                <c:pt idx="4">
                  <c:v>43.835616438356162</c:v>
                </c:pt>
                <c:pt idx="5">
                  <c:v>44.897959183673478</c:v>
                </c:pt>
                <c:pt idx="6">
                  <c:v>55.574043261231282</c:v>
                </c:pt>
                <c:pt idx="7">
                  <c:v>61.788617886178862</c:v>
                </c:pt>
                <c:pt idx="8">
                  <c:v>62.686567164179102</c:v>
                </c:pt>
                <c:pt idx="9">
                  <c:v>62.997570547561203</c:v>
                </c:pt>
                <c:pt idx="10">
                  <c:v>63.636363636363633</c:v>
                </c:pt>
                <c:pt idx="11">
                  <c:v>67.21311475409837</c:v>
                </c:pt>
                <c:pt idx="12">
                  <c:v>68.991282689912822</c:v>
                </c:pt>
                <c:pt idx="13">
                  <c:v>72.727272727272734</c:v>
                </c:pt>
                <c:pt idx="14">
                  <c:v>78.021978021978015</c:v>
                </c:pt>
                <c:pt idx="15">
                  <c:v>81.11888111888112</c:v>
                </c:pt>
                <c:pt idx="16">
                  <c:v>81.25</c:v>
                </c:pt>
                <c:pt idx="17">
                  <c:v>82.324455205811134</c:v>
                </c:pt>
                <c:pt idx="18">
                  <c:v>82.926829268292678</c:v>
                </c:pt>
                <c:pt idx="19">
                  <c:v>83.870967741935488</c:v>
                </c:pt>
                <c:pt idx="20">
                  <c:v>86.666666666666671</c:v>
                </c:pt>
                <c:pt idx="21">
                  <c:v>88.837209302325576</c:v>
                </c:pt>
                <c:pt idx="22">
                  <c:v>91.818181818181813</c:v>
                </c:pt>
                <c:pt idx="23">
                  <c:v>92</c:v>
                </c:pt>
                <c:pt idx="24">
                  <c:v>92.857142857142861</c:v>
                </c:pt>
                <c:pt idx="25">
                  <c:v>94.117647058823536</c:v>
                </c:pt>
                <c:pt idx="26">
                  <c:v>95.652173913043484</c:v>
                </c:pt>
                <c:pt idx="2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558-4C0E-832C-740BD00973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517888"/>
        <c:axId val="142872512"/>
        <c:axId val="0"/>
      </c:bar3DChart>
      <c:catAx>
        <c:axId val="140517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2872512"/>
        <c:crosses val="autoZero"/>
        <c:auto val="1"/>
        <c:lblAlgn val="ctr"/>
        <c:lblOffset val="100"/>
        <c:noMultiLvlLbl val="0"/>
      </c:catAx>
      <c:valAx>
        <c:axId val="14287251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40517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4682753365506733"/>
          <c:y val="0.93020320161608172"/>
          <c:w val="7.8695163104611929E-2"/>
          <c:h val="6.1895567502797316E-2"/>
        </c:manualLayout>
      </c:layout>
      <c:overlay val="0"/>
    </c:legend>
    <c:plotVisOnly val="1"/>
    <c:dispBlanksAs val="gap"/>
    <c:showDLblsOverMax val="0"/>
  </c:chart>
  <c:spPr>
    <a:effectLst>
      <a:innerShdw blurRad="114300">
        <a:prstClr val="black"/>
      </a:innerShdw>
    </a:effectLst>
  </c:spPr>
  <c:txPr>
    <a:bodyPr/>
    <a:lstStyle/>
    <a:p>
      <a:pPr>
        <a:defRPr sz="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São identificadas dificuldades para aquisição ou</a:t>
            </a:r>
            <a:r>
              <a:rPr lang="en-US" sz="1800" baseline="0"/>
              <a:t> instalação de internet</a:t>
            </a:r>
            <a:r>
              <a:rPr lang="en-US" sz="1800"/>
              <a:t>? </a:t>
            </a:r>
          </a:p>
        </c:rich>
      </c:tx>
      <c:layout>
        <c:manualLayout>
          <c:xMode val="edge"/>
          <c:yMode val="edge"/>
          <c:x val="0.19862181538261781"/>
          <c:y val="5.605261031602549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641143355313799E-2"/>
          <c:y val="0.15594790040342937"/>
          <c:w val="0.94539731030346996"/>
          <c:h val="0.720990428623111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Gráficos!$G$4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Pt>
            <c:idx val="17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C957-4AD2-A712-9F4E2AAE20CF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C957-4AD2-A712-9F4E2AAE20CF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5-C957-4AD2-A712-9F4E2AAE20CF}"/>
              </c:ext>
            </c:extLst>
          </c:dPt>
          <c:dLbls>
            <c:dLbl>
              <c:idx val="17"/>
              <c:layout>
                <c:manualLayout>
                  <c:x val="-1.5704750687082843E-3"/>
                  <c:y val="-4.1687287271111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57-4AD2-A712-9F4E2AAE20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Gráficos!$F$327:$F$354</c:f>
              <c:strCache>
                <c:ptCount val="28"/>
                <c:pt idx="0">
                  <c:v>DF	</c:v>
                </c:pt>
                <c:pt idx="1">
                  <c:v>AP	</c:v>
                </c:pt>
                <c:pt idx="2">
                  <c:v>PA	</c:v>
                </c:pt>
                <c:pt idx="3">
                  <c:v>RR	</c:v>
                </c:pt>
                <c:pt idx="4">
                  <c:v>MA	</c:v>
                </c:pt>
                <c:pt idx="5">
                  <c:v>AM	</c:v>
                </c:pt>
                <c:pt idx="6">
                  <c:v>CE	</c:v>
                </c:pt>
                <c:pt idx="7">
                  <c:v>PI	</c:v>
                </c:pt>
                <c:pt idx="8">
                  <c:v>RJ	</c:v>
                </c:pt>
                <c:pt idx="9">
                  <c:v>AC	</c:v>
                </c:pt>
                <c:pt idx="10">
                  <c:v>SE	</c:v>
                </c:pt>
                <c:pt idx="11">
                  <c:v>ES	</c:v>
                </c:pt>
                <c:pt idx="12">
                  <c:v>BA	</c:v>
                </c:pt>
                <c:pt idx="13">
                  <c:v>RO	</c:v>
                </c:pt>
                <c:pt idx="14">
                  <c:v>AL	</c:v>
                </c:pt>
                <c:pt idx="15">
                  <c:v>PB	</c:v>
                </c:pt>
                <c:pt idx="16">
                  <c:v>PE	</c:v>
                </c:pt>
                <c:pt idx="17">
                  <c:v>RN	</c:v>
                </c:pt>
                <c:pt idx="18">
                  <c:v>MS	</c:v>
                </c:pt>
                <c:pt idx="19">
                  <c:v>Brasil</c:v>
                </c:pt>
                <c:pt idx="20">
                  <c:v>MT	</c:v>
                </c:pt>
                <c:pt idx="21">
                  <c:v>TO	</c:v>
                </c:pt>
                <c:pt idx="22">
                  <c:v>MG	</c:v>
                </c:pt>
                <c:pt idx="23">
                  <c:v>PR	</c:v>
                </c:pt>
                <c:pt idx="24">
                  <c:v>SP	</c:v>
                </c:pt>
                <c:pt idx="25">
                  <c:v>GO	</c:v>
                </c:pt>
                <c:pt idx="26">
                  <c:v>RS	</c:v>
                </c:pt>
                <c:pt idx="27">
                  <c:v>SC	</c:v>
                </c:pt>
              </c:strCache>
            </c:strRef>
          </c:cat>
          <c:val>
            <c:numRef>
              <c:f>Gráficos!$G$327:$G$354</c:f>
              <c:numCache>
                <c:formatCode>0.0</c:formatCode>
                <c:ptCount val="28"/>
                <c:pt idx="0">
                  <c:v>100</c:v>
                </c:pt>
                <c:pt idx="1">
                  <c:v>93.75</c:v>
                </c:pt>
                <c:pt idx="2">
                  <c:v>93.706293706293707</c:v>
                </c:pt>
                <c:pt idx="3">
                  <c:v>92.857142857142861</c:v>
                </c:pt>
                <c:pt idx="4">
                  <c:v>91.162790697674424</c:v>
                </c:pt>
                <c:pt idx="5">
                  <c:v>90.322580645161281</c:v>
                </c:pt>
                <c:pt idx="6">
                  <c:v>86.956521739130437</c:v>
                </c:pt>
                <c:pt idx="7">
                  <c:v>85.784313725490193</c:v>
                </c:pt>
                <c:pt idx="8">
                  <c:v>84.615384615384613</c:v>
                </c:pt>
                <c:pt idx="9">
                  <c:v>81.818181818181827</c:v>
                </c:pt>
                <c:pt idx="10">
                  <c:v>78.666666666666657</c:v>
                </c:pt>
                <c:pt idx="11">
                  <c:v>77.922077922077932</c:v>
                </c:pt>
                <c:pt idx="12">
                  <c:v>77.858880778588812</c:v>
                </c:pt>
                <c:pt idx="13">
                  <c:v>77.551020408163268</c:v>
                </c:pt>
                <c:pt idx="14">
                  <c:v>77.450980392156865</c:v>
                </c:pt>
                <c:pt idx="15">
                  <c:v>75.576036866359445</c:v>
                </c:pt>
                <c:pt idx="16">
                  <c:v>75</c:v>
                </c:pt>
                <c:pt idx="17">
                  <c:v>70.909090909090907</c:v>
                </c:pt>
                <c:pt idx="18">
                  <c:v>63.380281690140848</c:v>
                </c:pt>
                <c:pt idx="19">
                  <c:v>59.195844555598306</c:v>
                </c:pt>
                <c:pt idx="20">
                  <c:v>56.115107913669057</c:v>
                </c:pt>
                <c:pt idx="21">
                  <c:v>51.968503937007867</c:v>
                </c:pt>
                <c:pt idx="22">
                  <c:v>51.9280205655527</c:v>
                </c:pt>
                <c:pt idx="23">
                  <c:v>47.741935483870968</c:v>
                </c:pt>
                <c:pt idx="24">
                  <c:v>39.754816112084065</c:v>
                </c:pt>
                <c:pt idx="25">
                  <c:v>38.174273858921161</c:v>
                </c:pt>
                <c:pt idx="26">
                  <c:v>30.322580645161288</c:v>
                </c:pt>
                <c:pt idx="27">
                  <c:v>22.794117647058822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57-4AD2-A712-9F4E2AAE20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518912"/>
        <c:axId val="257439360"/>
        <c:axId val="0"/>
      </c:bar3DChart>
      <c:catAx>
        <c:axId val="14051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7439360"/>
        <c:crosses val="autoZero"/>
        <c:auto val="1"/>
        <c:lblAlgn val="ctr"/>
        <c:lblOffset val="100"/>
        <c:noMultiLvlLbl val="0"/>
      </c:catAx>
      <c:valAx>
        <c:axId val="257439360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140518912"/>
        <c:crosses val="autoZero"/>
        <c:crossBetween val="between"/>
      </c:valAx>
    </c:plotArea>
    <c:plotVisOnly val="1"/>
    <c:dispBlanksAs val="gap"/>
    <c:showDLblsOverMax val="0"/>
  </c:chart>
  <c:spPr>
    <a:effectLst>
      <a:innerShdw blurRad="114300">
        <a:prstClr val="black"/>
      </a:innerShdw>
    </a:effectLst>
  </c:spPr>
  <c:txPr>
    <a:bodyPr/>
    <a:lstStyle/>
    <a:p>
      <a:pPr>
        <a:defRPr sz="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São </a:t>
            </a:r>
            <a:r>
              <a:rPr lang="en-US" sz="1600" dirty="0" err="1"/>
              <a:t>identificadas</a:t>
            </a:r>
            <a:r>
              <a:rPr lang="en-US" sz="1600" dirty="0"/>
              <a:t> </a:t>
            </a:r>
            <a:r>
              <a:rPr lang="en-US" sz="1600" dirty="0" err="1"/>
              <a:t>dificuldades</a:t>
            </a:r>
            <a:r>
              <a:rPr lang="en-US" sz="1600" dirty="0"/>
              <a:t> para </a:t>
            </a:r>
            <a:r>
              <a:rPr lang="en-US" sz="1600" dirty="0" err="1"/>
              <a:t>compra</a:t>
            </a:r>
            <a:r>
              <a:rPr lang="en-US" sz="1600" dirty="0"/>
              <a:t> de </a:t>
            </a:r>
            <a:r>
              <a:rPr lang="en-US" sz="1600" dirty="0" err="1"/>
              <a:t>equipamentos</a:t>
            </a:r>
            <a:r>
              <a:rPr lang="en-US" sz="1600" dirty="0"/>
              <a:t> </a:t>
            </a:r>
            <a:r>
              <a:rPr lang="en-US" sz="1600" dirty="0" err="1"/>
              <a:t>necessários</a:t>
            </a:r>
            <a:r>
              <a:rPr lang="en-US" sz="1600" dirty="0"/>
              <a:t> à </a:t>
            </a:r>
            <a:r>
              <a:rPr lang="en-US" sz="1600" dirty="0" err="1"/>
              <a:t>instalação</a:t>
            </a:r>
            <a:r>
              <a:rPr lang="en-US" sz="1600" dirty="0"/>
              <a:t> do PEC? </a:t>
            </a:r>
          </a:p>
        </c:rich>
      </c:tx>
      <c:layout>
        <c:manualLayout>
          <c:xMode val="edge"/>
          <c:yMode val="edge"/>
          <c:x val="0.15873036728514689"/>
          <c:y val="3.253657842731279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50025120937533E-2"/>
          <c:y val="0.16779981697243077"/>
          <c:w val="0.94539731030346996"/>
          <c:h val="0.720990428623111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Gráficos!$G$4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D6A8-4163-A90C-AE82FF4FC40F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D6A8-4163-A90C-AE82FF4FC40F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D6A8-4163-A90C-AE82FF4FC40F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5-D6A8-4163-A90C-AE82FF4FC40F}"/>
              </c:ext>
            </c:extLst>
          </c:dPt>
          <c:dLbls>
            <c:dLbl>
              <c:idx val="6"/>
              <c:layout>
                <c:manualLayout>
                  <c:x val="-2.8791710322024012E-17"/>
                  <c:y val="-3.16049235244840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A8-4163-A90C-AE82FF4FC4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Gráficos!$F$166:$F$193</c:f>
              <c:strCache>
                <c:ptCount val="28"/>
                <c:pt idx="0">
                  <c:v>AP	</c:v>
                </c:pt>
                <c:pt idx="1">
                  <c:v>DF	</c:v>
                </c:pt>
                <c:pt idx="2">
                  <c:v>PA	</c:v>
                </c:pt>
                <c:pt idx="3">
                  <c:v>CE	</c:v>
                </c:pt>
                <c:pt idx="4">
                  <c:v>AL	</c:v>
                </c:pt>
                <c:pt idx="5">
                  <c:v>SE	</c:v>
                </c:pt>
                <c:pt idx="6">
                  <c:v>RN	</c:v>
                </c:pt>
                <c:pt idx="7">
                  <c:v>MA	</c:v>
                </c:pt>
                <c:pt idx="8">
                  <c:v>PB	</c:v>
                </c:pt>
                <c:pt idx="9">
                  <c:v>BA	</c:v>
                </c:pt>
                <c:pt idx="10">
                  <c:v>PI	</c:v>
                </c:pt>
                <c:pt idx="11">
                  <c:v>AC	</c:v>
                </c:pt>
                <c:pt idx="12">
                  <c:v>AM	</c:v>
                </c:pt>
                <c:pt idx="13">
                  <c:v>RO	</c:v>
                </c:pt>
                <c:pt idx="14">
                  <c:v>PE	</c:v>
                </c:pt>
                <c:pt idx="15">
                  <c:v>ES	</c:v>
                </c:pt>
                <c:pt idx="16">
                  <c:v>MS	</c:v>
                </c:pt>
                <c:pt idx="17">
                  <c:v>RJ	</c:v>
                </c:pt>
                <c:pt idx="18">
                  <c:v>MT	</c:v>
                </c:pt>
                <c:pt idx="19">
                  <c:v>RR	</c:v>
                </c:pt>
                <c:pt idx="20">
                  <c:v>MG	</c:v>
                </c:pt>
                <c:pt idx="21">
                  <c:v>SP	</c:v>
                </c:pt>
                <c:pt idx="22">
                  <c:v>Brasil</c:v>
                </c:pt>
                <c:pt idx="23">
                  <c:v>GO	</c:v>
                </c:pt>
                <c:pt idx="24">
                  <c:v>TO	</c:v>
                </c:pt>
                <c:pt idx="25">
                  <c:v>PR	</c:v>
                </c:pt>
                <c:pt idx="26">
                  <c:v>RS	</c:v>
                </c:pt>
                <c:pt idx="27">
                  <c:v>SC	</c:v>
                </c:pt>
              </c:strCache>
            </c:strRef>
          </c:cat>
          <c:val>
            <c:numRef>
              <c:f>Gráficos!$G$166:$G$193</c:f>
              <c:numCache>
                <c:formatCode>0.0</c:formatCode>
                <c:ptCount val="28"/>
                <c:pt idx="0">
                  <c:v>100</c:v>
                </c:pt>
                <c:pt idx="1">
                  <c:v>100</c:v>
                </c:pt>
                <c:pt idx="2">
                  <c:v>90.909090909090907</c:v>
                </c:pt>
                <c:pt idx="3">
                  <c:v>87.5</c:v>
                </c:pt>
                <c:pt idx="4">
                  <c:v>86.274509803921575</c:v>
                </c:pt>
                <c:pt idx="5">
                  <c:v>84</c:v>
                </c:pt>
                <c:pt idx="6">
                  <c:v>83.636363636363626</c:v>
                </c:pt>
                <c:pt idx="7">
                  <c:v>83.255813953488371</c:v>
                </c:pt>
                <c:pt idx="8">
                  <c:v>82.727272727272734</c:v>
                </c:pt>
                <c:pt idx="9">
                  <c:v>82.082324455205807</c:v>
                </c:pt>
                <c:pt idx="10">
                  <c:v>81.951219512195124</c:v>
                </c:pt>
                <c:pt idx="11">
                  <c:v>81.818181818181827</c:v>
                </c:pt>
                <c:pt idx="12">
                  <c:v>80.645161290322577</c:v>
                </c:pt>
                <c:pt idx="13">
                  <c:v>79.591836734693871</c:v>
                </c:pt>
                <c:pt idx="14">
                  <c:v>78.142076502732237</c:v>
                </c:pt>
                <c:pt idx="15">
                  <c:v>77.922077922077932</c:v>
                </c:pt>
                <c:pt idx="16">
                  <c:v>75.342465753424662</c:v>
                </c:pt>
                <c:pt idx="17">
                  <c:v>72.527472527472526</c:v>
                </c:pt>
                <c:pt idx="18">
                  <c:v>72.142857142857139</c:v>
                </c:pt>
                <c:pt idx="19">
                  <c:v>71.428571428571431</c:v>
                </c:pt>
                <c:pt idx="20">
                  <c:v>69.863013698630141</c:v>
                </c:pt>
                <c:pt idx="21">
                  <c:v>69.217970049916815</c:v>
                </c:pt>
                <c:pt idx="22">
                  <c:v>68.267613530181265</c:v>
                </c:pt>
                <c:pt idx="23">
                  <c:v>65.447154471544707</c:v>
                </c:pt>
                <c:pt idx="24">
                  <c:v>51.492537313432841</c:v>
                </c:pt>
                <c:pt idx="25">
                  <c:v>47.44318181818182</c:v>
                </c:pt>
                <c:pt idx="26">
                  <c:v>35.699373695198325</c:v>
                </c:pt>
                <c:pt idx="27">
                  <c:v>35.314685314685313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A8-4163-A90C-AE82FF4FC4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8036608"/>
        <c:axId val="170174720"/>
        <c:axId val="0"/>
      </c:bar3DChart>
      <c:catAx>
        <c:axId val="148036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70174720"/>
        <c:crosses val="autoZero"/>
        <c:auto val="1"/>
        <c:lblAlgn val="ctr"/>
        <c:lblOffset val="100"/>
        <c:noMultiLvlLbl val="0"/>
      </c:catAx>
      <c:valAx>
        <c:axId val="170174720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148036608"/>
        <c:crosses val="autoZero"/>
        <c:crossBetween val="between"/>
      </c:valAx>
    </c:plotArea>
    <c:plotVisOnly val="1"/>
    <c:dispBlanksAs val="gap"/>
    <c:showDLblsOverMax val="0"/>
  </c:chart>
  <c:spPr>
    <a:effectLst>
      <a:innerShdw blurRad="114300">
        <a:prstClr val="black"/>
      </a:innerShdw>
    </a:effectLst>
  </c:spPr>
  <c:txPr>
    <a:bodyPr/>
    <a:lstStyle/>
    <a:p>
      <a:pPr>
        <a:defRPr sz="8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Existe equipe técnica em informática para apoio à instalação ou atualização de equipamentos?</a:t>
            </a:r>
          </a:p>
        </c:rich>
      </c:tx>
      <c:layout>
        <c:manualLayout>
          <c:xMode val="edge"/>
          <c:yMode val="edge"/>
          <c:x val="0.12241828202663473"/>
          <c:y val="2.7810754860039692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108567074277003E-2"/>
          <c:y val="8.088620703277985E-2"/>
          <c:w val="0.94539731030346996"/>
          <c:h val="0.67358304333638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Gráficos!$B$230</c:f>
              <c:strCache>
                <c:ptCount val="1"/>
                <c:pt idx="0">
                  <c:v>Não</c:v>
                </c:pt>
              </c:strCache>
            </c:strRef>
          </c:tx>
          <c:invertIfNegative val="0"/>
          <c:dPt>
            <c:idx val="18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A32A-4AF1-93C4-F7C79B2B46F8}"/>
              </c:ext>
            </c:extLst>
          </c:dPt>
          <c:dLbls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2A-4AF1-93C4-F7C79B2B46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Gráficos!$A$263:$A$289</c:f>
              <c:strCache>
                <c:ptCount val="27"/>
                <c:pt idx="0">
                  <c:v>AC	</c:v>
                </c:pt>
                <c:pt idx="1">
                  <c:v>AL	</c:v>
                </c:pt>
                <c:pt idx="2">
                  <c:v>AM	</c:v>
                </c:pt>
                <c:pt idx="3">
                  <c:v>AP	</c:v>
                </c:pt>
                <c:pt idx="4">
                  <c:v>BA	</c:v>
                </c:pt>
                <c:pt idx="5">
                  <c:v>CE	</c:v>
                </c:pt>
                <c:pt idx="6">
                  <c:v>DF	</c:v>
                </c:pt>
                <c:pt idx="7">
                  <c:v>ES	</c:v>
                </c:pt>
                <c:pt idx="8">
                  <c:v>GO	</c:v>
                </c:pt>
                <c:pt idx="9">
                  <c:v>MA	</c:v>
                </c:pt>
                <c:pt idx="10">
                  <c:v>MG	</c:v>
                </c:pt>
                <c:pt idx="11">
                  <c:v>MS	</c:v>
                </c:pt>
                <c:pt idx="12">
                  <c:v>MT	</c:v>
                </c:pt>
                <c:pt idx="13">
                  <c:v>PA	</c:v>
                </c:pt>
                <c:pt idx="14">
                  <c:v>PB	</c:v>
                </c:pt>
                <c:pt idx="15">
                  <c:v>PE	</c:v>
                </c:pt>
                <c:pt idx="16">
                  <c:v>PI	</c:v>
                </c:pt>
                <c:pt idx="17">
                  <c:v>PR	</c:v>
                </c:pt>
                <c:pt idx="18">
                  <c:v>RJ	</c:v>
                </c:pt>
                <c:pt idx="19">
                  <c:v>RN	</c:v>
                </c:pt>
                <c:pt idx="20">
                  <c:v>RO	</c:v>
                </c:pt>
                <c:pt idx="21">
                  <c:v>RR	</c:v>
                </c:pt>
                <c:pt idx="22">
                  <c:v>RS	</c:v>
                </c:pt>
                <c:pt idx="23">
                  <c:v>SC	</c:v>
                </c:pt>
                <c:pt idx="24">
                  <c:v>SE	</c:v>
                </c:pt>
                <c:pt idx="25">
                  <c:v>SP	</c:v>
                </c:pt>
                <c:pt idx="26">
                  <c:v>TO	</c:v>
                </c:pt>
              </c:strCache>
            </c:strRef>
          </c:cat>
          <c:val>
            <c:numRef>
              <c:f>Gráficos!$B$263:$B$289</c:f>
              <c:numCache>
                <c:formatCode>#,##0</c:formatCode>
                <c:ptCount val="27"/>
                <c:pt idx="0">
                  <c:v>13</c:v>
                </c:pt>
                <c:pt idx="1">
                  <c:v>40</c:v>
                </c:pt>
                <c:pt idx="2">
                  <c:v>25</c:v>
                </c:pt>
                <c:pt idx="3">
                  <c:v>9</c:v>
                </c:pt>
                <c:pt idx="4">
                  <c:v>116</c:v>
                </c:pt>
                <c:pt idx="5">
                  <c:v>79</c:v>
                </c:pt>
                <c:pt idx="6">
                  <c:v>1</c:v>
                </c:pt>
                <c:pt idx="7">
                  <c:v>32</c:v>
                </c:pt>
                <c:pt idx="8">
                  <c:v>72</c:v>
                </c:pt>
                <c:pt idx="9">
                  <c:v>69</c:v>
                </c:pt>
                <c:pt idx="10">
                  <c:v>337</c:v>
                </c:pt>
                <c:pt idx="11">
                  <c:v>22</c:v>
                </c:pt>
                <c:pt idx="12">
                  <c:v>51</c:v>
                </c:pt>
                <c:pt idx="13">
                  <c:v>47</c:v>
                </c:pt>
                <c:pt idx="14">
                  <c:v>90</c:v>
                </c:pt>
                <c:pt idx="15">
                  <c:v>56</c:v>
                </c:pt>
                <c:pt idx="16">
                  <c:v>85</c:v>
                </c:pt>
                <c:pt idx="17">
                  <c:v>110</c:v>
                </c:pt>
                <c:pt idx="18">
                  <c:v>28</c:v>
                </c:pt>
                <c:pt idx="19">
                  <c:v>70</c:v>
                </c:pt>
                <c:pt idx="20">
                  <c:v>18</c:v>
                </c:pt>
                <c:pt idx="21">
                  <c:v>10</c:v>
                </c:pt>
                <c:pt idx="22">
                  <c:v>124</c:v>
                </c:pt>
                <c:pt idx="23">
                  <c:v>78</c:v>
                </c:pt>
                <c:pt idx="24">
                  <c:v>30</c:v>
                </c:pt>
                <c:pt idx="25">
                  <c:v>209</c:v>
                </c:pt>
                <c:pt idx="2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2A-4AF1-93C4-F7C79B2B46F8}"/>
            </c:ext>
          </c:extLst>
        </c:ser>
        <c:ser>
          <c:idx val="1"/>
          <c:order val="1"/>
          <c:tx>
            <c:strRef>
              <c:f>Gráficos!$C$230</c:f>
              <c:strCache>
                <c:ptCount val="1"/>
                <c:pt idx="0">
                  <c:v>Sim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19"/>
              <c:layout>
                <c:manualLayout>
                  <c:x val="1.0752688172042899E-2"/>
                  <c:y val="-2.3703692643362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2A-4AF1-93C4-F7C79B2B46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Gráficos!$A$263:$A$289</c:f>
              <c:strCache>
                <c:ptCount val="27"/>
                <c:pt idx="0">
                  <c:v>AC	</c:v>
                </c:pt>
                <c:pt idx="1">
                  <c:v>AL	</c:v>
                </c:pt>
                <c:pt idx="2">
                  <c:v>AM	</c:v>
                </c:pt>
                <c:pt idx="3">
                  <c:v>AP	</c:v>
                </c:pt>
                <c:pt idx="4">
                  <c:v>BA	</c:v>
                </c:pt>
                <c:pt idx="5">
                  <c:v>CE	</c:v>
                </c:pt>
                <c:pt idx="6">
                  <c:v>DF	</c:v>
                </c:pt>
                <c:pt idx="7">
                  <c:v>ES	</c:v>
                </c:pt>
                <c:pt idx="8">
                  <c:v>GO	</c:v>
                </c:pt>
                <c:pt idx="9">
                  <c:v>MA	</c:v>
                </c:pt>
                <c:pt idx="10">
                  <c:v>MG	</c:v>
                </c:pt>
                <c:pt idx="11">
                  <c:v>MS	</c:v>
                </c:pt>
                <c:pt idx="12">
                  <c:v>MT	</c:v>
                </c:pt>
                <c:pt idx="13">
                  <c:v>PA	</c:v>
                </c:pt>
                <c:pt idx="14">
                  <c:v>PB	</c:v>
                </c:pt>
                <c:pt idx="15">
                  <c:v>PE	</c:v>
                </c:pt>
                <c:pt idx="16">
                  <c:v>PI	</c:v>
                </c:pt>
                <c:pt idx="17">
                  <c:v>PR	</c:v>
                </c:pt>
                <c:pt idx="18">
                  <c:v>RJ	</c:v>
                </c:pt>
                <c:pt idx="19">
                  <c:v>RN	</c:v>
                </c:pt>
                <c:pt idx="20">
                  <c:v>RO	</c:v>
                </c:pt>
                <c:pt idx="21">
                  <c:v>RR	</c:v>
                </c:pt>
                <c:pt idx="22">
                  <c:v>RS	</c:v>
                </c:pt>
                <c:pt idx="23">
                  <c:v>SC	</c:v>
                </c:pt>
                <c:pt idx="24">
                  <c:v>SE	</c:v>
                </c:pt>
                <c:pt idx="25">
                  <c:v>SP	</c:v>
                </c:pt>
                <c:pt idx="26">
                  <c:v>TO	</c:v>
                </c:pt>
              </c:strCache>
            </c:strRef>
          </c:cat>
          <c:val>
            <c:numRef>
              <c:f>Gráficos!$C$263:$C$289</c:f>
              <c:numCache>
                <c:formatCode>#,##0</c:formatCode>
                <c:ptCount val="27"/>
                <c:pt idx="0">
                  <c:v>9</c:v>
                </c:pt>
                <c:pt idx="1">
                  <c:v>62</c:v>
                </c:pt>
                <c:pt idx="2">
                  <c:v>37</c:v>
                </c:pt>
                <c:pt idx="3">
                  <c:v>7</c:v>
                </c:pt>
                <c:pt idx="4">
                  <c:v>297</c:v>
                </c:pt>
                <c:pt idx="5">
                  <c:v>105</c:v>
                </c:pt>
                <c:pt idx="7">
                  <c:v>45</c:v>
                </c:pt>
                <c:pt idx="8">
                  <c:v>174</c:v>
                </c:pt>
                <c:pt idx="9">
                  <c:v>146</c:v>
                </c:pt>
                <c:pt idx="10">
                  <c:v>466</c:v>
                </c:pt>
                <c:pt idx="11">
                  <c:v>51</c:v>
                </c:pt>
                <c:pt idx="12">
                  <c:v>89</c:v>
                </c:pt>
                <c:pt idx="13">
                  <c:v>96</c:v>
                </c:pt>
                <c:pt idx="14">
                  <c:v>130</c:v>
                </c:pt>
                <c:pt idx="15">
                  <c:v>127</c:v>
                </c:pt>
                <c:pt idx="16">
                  <c:v>120</c:v>
                </c:pt>
                <c:pt idx="17">
                  <c:v>242</c:v>
                </c:pt>
                <c:pt idx="18">
                  <c:v>63</c:v>
                </c:pt>
                <c:pt idx="19">
                  <c:v>95</c:v>
                </c:pt>
                <c:pt idx="20">
                  <c:v>31</c:v>
                </c:pt>
                <c:pt idx="21">
                  <c:v>4</c:v>
                </c:pt>
                <c:pt idx="22">
                  <c:v>355</c:v>
                </c:pt>
                <c:pt idx="23">
                  <c:v>208</c:v>
                </c:pt>
                <c:pt idx="24">
                  <c:v>45</c:v>
                </c:pt>
                <c:pt idx="25">
                  <c:v>392</c:v>
                </c:pt>
                <c:pt idx="26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32A-4AF1-93C4-F7C79B2B46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8350976"/>
        <c:axId val="237972288"/>
        <c:axId val="0"/>
      </c:bar3DChart>
      <c:catAx>
        <c:axId val="148350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37972288"/>
        <c:crosses val="autoZero"/>
        <c:auto val="1"/>
        <c:lblAlgn val="ctr"/>
        <c:lblOffset val="100"/>
        <c:noMultiLvlLbl val="0"/>
      </c:catAx>
      <c:valAx>
        <c:axId val="23797228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14835097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spPr>
    <a:effectLst>
      <a:innerShdw blurRad="114300">
        <a:prstClr val="black"/>
      </a:innerShdw>
    </a:effectLst>
  </c:spPr>
  <c:txPr>
    <a:bodyPr/>
    <a:lstStyle/>
    <a:p>
      <a:pPr>
        <a:defRPr sz="800"/>
      </a:pPr>
      <a:endParaRPr lang="pt-B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Identifique quais as principais dificuldades (%)</a:t>
            </a:r>
          </a:p>
        </c:rich>
      </c:tx>
      <c:layout>
        <c:manualLayout>
          <c:xMode val="edge"/>
          <c:yMode val="edge"/>
          <c:x val="0.21555543077315367"/>
          <c:y val="1.558076888971006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67542633825281762"/>
          <c:y val="0.16800129543167558"/>
          <c:w val="0.27643542136887322"/>
          <c:h val="0.76402264751476123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Gráficos!$B$358:$E$358</c:f>
              <c:strCache>
                <c:ptCount val="4"/>
                <c:pt idx="0">
                  <c:v>Recursos financeiros</c:v>
                </c:pt>
                <c:pt idx="1">
                  <c:v>Falta de fornecedores</c:v>
                </c:pt>
                <c:pt idx="2">
                  <c:v>Processo licitatório</c:v>
                </c:pt>
                <c:pt idx="3">
                  <c:v>Outros</c:v>
                </c:pt>
              </c:strCache>
            </c:strRef>
          </c:cat>
          <c:val>
            <c:numRef>
              <c:f>Gráficos!$B$387:$E$387</c:f>
            </c:numRef>
          </c:val>
          <c:extLst>
            <c:ext xmlns:c16="http://schemas.microsoft.com/office/drawing/2014/chart" uri="{C3380CC4-5D6E-409C-BE32-E72D297353CC}">
              <c16:uniqueId val="{00000000-C0E9-44E1-B30A-9464709B0E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0296064"/>
        <c:axId val="257529472"/>
      </c:barChart>
      <c:catAx>
        <c:axId val="150296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pt-BR"/>
          </a:p>
        </c:txPr>
        <c:crossAx val="257529472"/>
        <c:crosses val="autoZero"/>
        <c:auto val="0"/>
        <c:lblAlgn val="ctr"/>
        <c:lblOffset val="100"/>
        <c:noMultiLvlLbl val="0"/>
      </c:catAx>
      <c:valAx>
        <c:axId val="257529472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150296064"/>
        <c:crosses val="max"/>
        <c:crossBetween val="between"/>
      </c:valAx>
    </c:plotArea>
    <c:plotVisOnly val="1"/>
    <c:dispBlanksAs val="gap"/>
    <c:showDLblsOverMax val="0"/>
  </c:chart>
  <c:spPr>
    <a:effectLst>
      <a:innerShdw blurRad="114300">
        <a:prstClr val="black"/>
      </a:innerShdw>
    </a:effectLst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As Unidades Básicas de Saúde do seu município já possuem conexão com a internet?</a:t>
            </a:r>
          </a:p>
        </c:rich>
      </c:tx>
      <c:layout>
        <c:manualLayout>
          <c:xMode val="edge"/>
          <c:yMode val="edge"/>
          <c:x val="0.21903799127582552"/>
          <c:y val="4.740738528672602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50025120937533E-2"/>
          <c:y val="0.16779981697243077"/>
          <c:w val="0.94539731030346996"/>
          <c:h val="0.67358304333638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Gráficos!$B$294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85-490A-892A-E466041BD509}"/>
              </c:ext>
            </c:extLst>
          </c:dPt>
          <c:dLbls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85-490A-892A-E466041BD50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Gráficos!$A$295:$A$321</c:f>
              <c:strCache>
                <c:ptCount val="27"/>
                <c:pt idx="0">
                  <c:v>AC	</c:v>
                </c:pt>
                <c:pt idx="1">
                  <c:v>AL	</c:v>
                </c:pt>
                <c:pt idx="2">
                  <c:v>AM	</c:v>
                </c:pt>
                <c:pt idx="3">
                  <c:v>AP	</c:v>
                </c:pt>
                <c:pt idx="4">
                  <c:v>BA	</c:v>
                </c:pt>
                <c:pt idx="5">
                  <c:v>CE	</c:v>
                </c:pt>
                <c:pt idx="6">
                  <c:v>DF	</c:v>
                </c:pt>
                <c:pt idx="7">
                  <c:v>ES	</c:v>
                </c:pt>
                <c:pt idx="8">
                  <c:v>GO	</c:v>
                </c:pt>
                <c:pt idx="9">
                  <c:v>MA	</c:v>
                </c:pt>
                <c:pt idx="10">
                  <c:v>MG	</c:v>
                </c:pt>
                <c:pt idx="11">
                  <c:v>MS	</c:v>
                </c:pt>
                <c:pt idx="12">
                  <c:v>MT	</c:v>
                </c:pt>
                <c:pt idx="13">
                  <c:v>PA	</c:v>
                </c:pt>
                <c:pt idx="14">
                  <c:v>PB	</c:v>
                </c:pt>
                <c:pt idx="15">
                  <c:v>PE	</c:v>
                </c:pt>
                <c:pt idx="16">
                  <c:v>PI	</c:v>
                </c:pt>
                <c:pt idx="17">
                  <c:v>PR	</c:v>
                </c:pt>
                <c:pt idx="18">
                  <c:v>RJ	</c:v>
                </c:pt>
                <c:pt idx="19">
                  <c:v>RN	</c:v>
                </c:pt>
                <c:pt idx="20">
                  <c:v>RO	</c:v>
                </c:pt>
                <c:pt idx="21">
                  <c:v>RR	</c:v>
                </c:pt>
                <c:pt idx="22">
                  <c:v>RS	</c:v>
                </c:pt>
                <c:pt idx="23">
                  <c:v>SC	</c:v>
                </c:pt>
                <c:pt idx="24">
                  <c:v>SE	</c:v>
                </c:pt>
                <c:pt idx="25">
                  <c:v>SP	</c:v>
                </c:pt>
                <c:pt idx="26">
                  <c:v>TO	</c:v>
                </c:pt>
              </c:strCache>
            </c:strRef>
          </c:cat>
          <c:val>
            <c:numRef>
              <c:f>Gráficos!$B$295:$B$321</c:f>
              <c:numCache>
                <c:formatCode>#,##0</c:formatCode>
                <c:ptCount val="27"/>
                <c:pt idx="0">
                  <c:v>9</c:v>
                </c:pt>
                <c:pt idx="1">
                  <c:v>44</c:v>
                </c:pt>
                <c:pt idx="2">
                  <c:v>40</c:v>
                </c:pt>
                <c:pt idx="3">
                  <c:v>10</c:v>
                </c:pt>
                <c:pt idx="4">
                  <c:v>105</c:v>
                </c:pt>
                <c:pt idx="5">
                  <c:v>59</c:v>
                </c:pt>
                <c:pt idx="6">
                  <c:v>1</c:v>
                </c:pt>
                <c:pt idx="7">
                  <c:v>14</c:v>
                </c:pt>
                <c:pt idx="8">
                  <c:v>13</c:v>
                </c:pt>
                <c:pt idx="9">
                  <c:v>159</c:v>
                </c:pt>
                <c:pt idx="10">
                  <c:v>52</c:v>
                </c:pt>
                <c:pt idx="12">
                  <c:v>8</c:v>
                </c:pt>
                <c:pt idx="13">
                  <c:v>55</c:v>
                </c:pt>
                <c:pt idx="14">
                  <c:v>70</c:v>
                </c:pt>
                <c:pt idx="15">
                  <c:v>64</c:v>
                </c:pt>
                <c:pt idx="16">
                  <c:v>90</c:v>
                </c:pt>
                <c:pt idx="17">
                  <c:v>9</c:v>
                </c:pt>
                <c:pt idx="18">
                  <c:v>24</c:v>
                </c:pt>
                <c:pt idx="19">
                  <c:v>40</c:v>
                </c:pt>
                <c:pt idx="20">
                  <c:v>6</c:v>
                </c:pt>
                <c:pt idx="21">
                  <c:v>5</c:v>
                </c:pt>
                <c:pt idx="22">
                  <c:v>6</c:v>
                </c:pt>
                <c:pt idx="23">
                  <c:v>1</c:v>
                </c:pt>
                <c:pt idx="24">
                  <c:v>11</c:v>
                </c:pt>
                <c:pt idx="25">
                  <c:v>14</c:v>
                </c:pt>
                <c:pt idx="2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85-490A-892A-E466041BD509}"/>
            </c:ext>
          </c:extLst>
        </c:ser>
        <c:ser>
          <c:idx val="1"/>
          <c:order val="1"/>
          <c:tx>
            <c:strRef>
              <c:f>Gráficos!$C$294</c:f>
              <c:strCache>
                <c:ptCount val="1"/>
                <c:pt idx="0">
                  <c:v>Sim, parcialmente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85-490A-892A-E466041BD50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Gráficos!$A$295:$A$321</c:f>
              <c:strCache>
                <c:ptCount val="27"/>
                <c:pt idx="0">
                  <c:v>AC	</c:v>
                </c:pt>
                <c:pt idx="1">
                  <c:v>AL	</c:v>
                </c:pt>
                <c:pt idx="2">
                  <c:v>AM	</c:v>
                </c:pt>
                <c:pt idx="3">
                  <c:v>AP	</c:v>
                </c:pt>
                <c:pt idx="4">
                  <c:v>BA	</c:v>
                </c:pt>
                <c:pt idx="5">
                  <c:v>CE	</c:v>
                </c:pt>
                <c:pt idx="6">
                  <c:v>DF	</c:v>
                </c:pt>
                <c:pt idx="7">
                  <c:v>ES	</c:v>
                </c:pt>
                <c:pt idx="8">
                  <c:v>GO	</c:v>
                </c:pt>
                <c:pt idx="9">
                  <c:v>MA	</c:v>
                </c:pt>
                <c:pt idx="10">
                  <c:v>MG	</c:v>
                </c:pt>
                <c:pt idx="11">
                  <c:v>MS	</c:v>
                </c:pt>
                <c:pt idx="12">
                  <c:v>MT	</c:v>
                </c:pt>
                <c:pt idx="13">
                  <c:v>PA	</c:v>
                </c:pt>
                <c:pt idx="14">
                  <c:v>PB	</c:v>
                </c:pt>
                <c:pt idx="15">
                  <c:v>PE	</c:v>
                </c:pt>
                <c:pt idx="16">
                  <c:v>PI	</c:v>
                </c:pt>
                <c:pt idx="17">
                  <c:v>PR	</c:v>
                </c:pt>
                <c:pt idx="18">
                  <c:v>RJ	</c:v>
                </c:pt>
                <c:pt idx="19">
                  <c:v>RN	</c:v>
                </c:pt>
                <c:pt idx="20">
                  <c:v>RO	</c:v>
                </c:pt>
                <c:pt idx="21">
                  <c:v>RR	</c:v>
                </c:pt>
                <c:pt idx="22">
                  <c:v>RS	</c:v>
                </c:pt>
                <c:pt idx="23">
                  <c:v>SC	</c:v>
                </c:pt>
                <c:pt idx="24">
                  <c:v>SE	</c:v>
                </c:pt>
                <c:pt idx="25">
                  <c:v>SP	</c:v>
                </c:pt>
                <c:pt idx="26">
                  <c:v>TO	</c:v>
                </c:pt>
              </c:strCache>
            </c:strRef>
          </c:cat>
          <c:val>
            <c:numRef>
              <c:f>Gráficos!$C$295:$C$321</c:f>
              <c:numCache>
                <c:formatCode>#,##0</c:formatCode>
                <c:ptCount val="27"/>
                <c:pt idx="0">
                  <c:v>11</c:v>
                </c:pt>
                <c:pt idx="1">
                  <c:v>49</c:v>
                </c:pt>
                <c:pt idx="2">
                  <c:v>20</c:v>
                </c:pt>
                <c:pt idx="3">
                  <c:v>6</c:v>
                </c:pt>
                <c:pt idx="4">
                  <c:v>256</c:v>
                </c:pt>
                <c:pt idx="5">
                  <c:v>115</c:v>
                </c:pt>
                <c:pt idx="7">
                  <c:v>49</c:v>
                </c:pt>
                <c:pt idx="8">
                  <c:v>92</c:v>
                </c:pt>
                <c:pt idx="9">
                  <c:v>56</c:v>
                </c:pt>
                <c:pt idx="10">
                  <c:v>399</c:v>
                </c:pt>
                <c:pt idx="11">
                  <c:v>30</c:v>
                </c:pt>
                <c:pt idx="12">
                  <c:v>63</c:v>
                </c:pt>
                <c:pt idx="13">
                  <c:v>83</c:v>
                </c:pt>
                <c:pt idx="14">
                  <c:v>127</c:v>
                </c:pt>
                <c:pt idx="15">
                  <c:v>91</c:v>
                </c:pt>
                <c:pt idx="16">
                  <c:v>106</c:v>
                </c:pt>
                <c:pt idx="17">
                  <c:v>150</c:v>
                </c:pt>
                <c:pt idx="18">
                  <c:v>55</c:v>
                </c:pt>
                <c:pt idx="19">
                  <c:v>97</c:v>
                </c:pt>
                <c:pt idx="20">
                  <c:v>30</c:v>
                </c:pt>
                <c:pt idx="21">
                  <c:v>7</c:v>
                </c:pt>
                <c:pt idx="22">
                  <c:v>126</c:v>
                </c:pt>
                <c:pt idx="23">
                  <c:v>45</c:v>
                </c:pt>
                <c:pt idx="24">
                  <c:v>59</c:v>
                </c:pt>
                <c:pt idx="25">
                  <c:v>206</c:v>
                </c:pt>
                <c:pt idx="2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85-490A-892A-E466041BD509}"/>
            </c:ext>
          </c:extLst>
        </c:ser>
        <c:ser>
          <c:idx val="2"/>
          <c:order val="2"/>
          <c:tx>
            <c:strRef>
              <c:f>Gráficos!$D$294</c:f>
              <c:strCache>
                <c:ptCount val="1"/>
                <c:pt idx="0">
                  <c:v>Sim, todas</c:v>
                </c:pt>
              </c:strCache>
            </c:strRef>
          </c:tx>
          <c:invertIfNegative val="0"/>
          <c:dLbls>
            <c:dLbl>
              <c:idx val="19"/>
              <c:layout>
                <c:manualLayout>
                  <c:x val="9.2165898617511521E-3"/>
                  <c:y val="-1.9753077202802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85-490A-892A-E466041BD50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Gráficos!$A$295:$A$321</c:f>
              <c:strCache>
                <c:ptCount val="27"/>
                <c:pt idx="0">
                  <c:v>AC	</c:v>
                </c:pt>
                <c:pt idx="1">
                  <c:v>AL	</c:v>
                </c:pt>
                <c:pt idx="2">
                  <c:v>AM	</c:v>
                </c:pt>
                <c:pt idx="3">
                  <c:v>AP	</c:v>
                </c:pt>
                <c:pt idx="4">
                  <c:v>BA	</c:v>
                </c:pt>
                <c:pt idx="5">
                  <c:v>CE	</c:v>
                </c:pt>
                <c:pt idx="6">
                  <c:v>DF	</c:v>
                </c:pt>
                <c:pt idx="7">
                  <c:v>ES	</c:v>
                </c:pt>
                <c:pt idx="8">
                  <c:v>GO	</c:v>
                </c:pt>
                <c:pt idx="9">
                  <c:v>MA	</c:v>
                </c:pt>
                <c:pt idx="10">
                  <c:v>MG	</c:v>
                </c:pt>
                <c:pt idx="11">
                  <c:v>MS	</c:v>
                </c:pt>
                <c:pt idx="12">
                  <c:v>MT	</c:v>
                </c:pt>
                <c:pt idx="13">
                  <c:v>PA	</c:v>
                </c:pt>
                <c:pt idx="14">
                  <c:v>PB	</c:v>
                </c:pt>
                <c:pt idx="15">
                  <c:v>PE	</c:v>
                </c:pt>
                <c:pt idx="16">
                  <c:v>PI	</c:v>
                </c:pt>
                <c:pt idx="17">
                  <c:v>PR	</c:v>
                </c:pt>
                <c:pt idx="18">
                  <c:v>RJ	</c:v>
                </c:pt>
                <c:pt idx="19">
                  <c:v>RN	</c:v>
                </c:pt>
                <c:pt idx="20">
                  <c:v>RO	</c:v>
                </c:pt>
                <c:pt idx="21">
                  <c:v>RR	</c:v>
                </c:pt>
                <c:pt idx="22">
                  <c:v>RS	</c:v>
                </c:pt>
                <c:pt idx="23">
                  <c:v>SC	</c:v>
                </c:pt>
                <c:pt idx="24">
                  <c:v>SE	</c:v>
                </c:pt>
                <c:pt idx="25">
                  <c:v>SP	</c:v>
                </c:pt>
                <c:pt idx="26">
                  <c:v>TO	</c:v>
                </c:pt>
              </c:strCache>
            </c:strRef>
          </c:cat>
          <c:val>
            <c:numRef>
              <c:f>Gráficos!$D$295:$D$321</c:f>
              <c:numCache>
                <c:formatCode>#,##0</c:formatCode>
                <c:ptCount val="27"/>
                <c:pt idx="0">
                  <c:v>2</c:v>
                </c:pt>
                <c:pt idx="1">
                  <c:v>9</c:v>
                </c:pt>
                <c:pt idx="2">
                  <c:v>2</c:v>
                </c:pt>
                <c:pt idx="4">
                  <c:v>52</c:v>
                </c:pt>
                <c:pt idx="5">
                  <c:v>10</c:v>
                </c:pt>
                <c:pt idx="7">
                  <c:v>14</c:v>
                </c:pt>
                <c:pt idx="8">
                  <c:v>141</c:v>
                </c:pt>
                <c:pt idx="10">
                  <c:v>352</c:v>
                </c:pt>
                <c:pt idx="11">
                  <c:v>43</c:v>
                </c:pt>
                <c:pt idx="12">
                  <c:v>69</c:v>
                </c:pt>
                <c:pt idx="13">
                  <c:v>5</c:v>
                </c:pt>
                <c:pt idx="14">
                  <c:v>23</c:v>
                </c:pt>
                <c:pt idx="15">
                  <c:v>28</c:v>
                </c:pt>
                <c:pt idx="16">
                  <c:v>9</c:v>
                </c:pt>
                <c:pt idx="17">
                  <c:v>193</c:v>
                </c:pt>
                <c:pt idx="18">
                  <c:v>12</c:v>
                </c:pt>
                <c:pt idx="19">
                  <c:v>28</c:v>
                </c:pt>
                <c:pt idx="20">
                  <c:v>13</c:v>
                </c:pt>
                <c:pt idx="21">
                  <c:v>2</c:v>
                </c:pt>
                <c:pt idx="22">
                  <c:v>347</c:v>
                </c:pt>
                <c:pt idx="23">
                  <c:v>240</c:v>
                </c:pt>
                <c:pt idx="24">
                  <c:v>5</c:v>
                </c:pt>
                <c:pt idx="25">
                  <c:v>381</c:v>
                </c:pt>
                <c:pt idx="26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85-490A-892A-E466041BD5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8351488"/>
        <c:axId val="237974592"/>
        <c:axId val="0"/>
      </c:bar3DChart>
      <c:catAx>
        <c:axId val="14835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237974592"/>
        <c:crosses val="autoZero"/>
        <c:auto val="1"/>
        <c:lblAlgn val="ctr"/>
        <c:lblOffset val="100"/>
        <c:noMultiLvlLbl val="0"/>
      </c:catAx>
      <c:valAx>
        <c:axId val="237974592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14835148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spPr>
    <a:effectLst>
      <a:innerShdw blurRad="114300">
        <a:prstClr val="black"/>
      </a:innerShdw>
    </a:effectLst>
  </c:spPr>
  <c:txPr>
    <a:bodyPr/>
    <a:lstStyle/>
    <a:p>
      <a:pPr>
        <a:defRPr sz="800"/>
      </a:pPr>
      <a:endParaRPr lang="pt-B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Existe pessoa capacitada e preparada para capacitar os profissionais de forma permanente e acompanhar o andamento do serviço para os casos de necessidade de suporte?</a:t>
            </a:r>
          </a:p>
        </c:rich>
      </c:tx>
      <c:layout>
        <c:manualLayout>
          <c:xMode val="edge"/>
          <c:yMode val="edge"/>
          <c:x val="0.12012626272393648"/>
          <c:y val="0.11385865705498265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50025120937533E-2"/>
          <c:y val="0.16779981697243077"/>
          <c:w val="0.94539731030346996"/>
          <c:h val="0.720990428623111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Gráficos!$G$4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Pt>
            <c:idx val="1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D2D6-43EB-943E-9B4FB66E65A8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D2D6-43EB-943E-9B4FB66E65A8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5-D2D6-43EB-943E-9B4FB66E65A8}"/>
              </c:ext>
            </c:extLst>
          </c:dPt>
          <c:dPt>
            <c:idx val="16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D2D6-43EB-943E-9B4FB66E65A8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9-D2D6-43EB-943E-9B4FB66E65A8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B-D2D6-43EB-943E-9B4FB66E65A8}"/>
              </c:ext>
            </c:extLst>
          </c:dPt>
          <c:dLbls>
            <c:dLbl>
              <c:idx val="16"/>
              <c:layout>
                <c:manualLayout>
                  <c:x val="6.2819002748331371E-3"/>
                  <c:y val="-4.34533039002107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D6-43EB-943E-9B4FB66E65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Gráficos!$F$394:$F$421</c:f>
              <c:strCache>
                <c:ptCount val="28"/>
                <c:pt idx="0">
                  <c:v>AC	</c:v>
                </c:pt>
                <c:pt idx="1">
                  <c:v>RJ	</c:v>
                </c:pt>
                <c:pt idx="2">
                  <c:v>PE	</c:v>
                </c:pt>
                <c:pt idx="3">
                  <c:v>BA	</c:v>
                </c:pt>
                <c:pt idx="4">
                  <c:v>SC	</c:v>
                </c:pt>
                <c:pt idx="5">
                  <c:v>GO	</c:v>
                </c:pt>
                <c:pt idx="6">
                  <c:v>MA	</c:v>
                </c:pt>
                <c:pt idx="7">
                  <c:v>MS	</c:v>
                </c:pt>
                <c:pt idx="8">
                  <c:v>PA	</c:v>
                </c:pt>
                <c:pt idx="9">
                  <c:v>PR	</c:v>
                </c:pt>
                <c:pt idx="10">
                  <c:v>AL	</c:v>
                </c:pt>
                <c:pt idx="11">
                  <c:v>RO	</c:v>
                </c:pt>
                <c:pt idx="12">
                  <c:v>Brasil</c:v>
                </c:pt>
                <c:pt idx="13">
                  <c:v>PI	</c:v>
                </c:pt>
                <c:pt idx="14">
                  <c:v>CE	</c:v>
                </c:pt>
                <c:pt idx="15">
                  <c:v>SP	</c:v>
                </c:pt>
                <c:pt idx="16">
                  <c:v>RN	</c:v>
                </c:pt>
                <c:pt idx="17">
                  <c:v>MT	</c:v>
                </c:pt>
                <c:pt idx="18">
                  <c:v>PB	</c:v>
                </c:pt>
                <c:pt idx="19">
                  <c:v>MG	</c:v>
                </c:pt>
                <c:pt idx="20">
                  <c:v>TO	</c:v>
                </c:pt>
                <c:pt idx="21">
                  <c:v>RS	</c:v>
                </c:pt>
                <c:pt idx="22">
                  <c:v>AP	</c:v>
                </c:pt>
                <c:pt idx="23">
                  <c:v>ES	</c:v>
                </c:pt>
                <c:pt idx="24">
                  <c:v>SE	</c:v>
                </c:pt>
                <c:pt idx="25">
                  <c:v>AM	</c:v>
                </c:pt>
                <c:pt idx="26">
                  <c:v>RR	</c:v>
                </c:pt>
                <c:pt idx="27">
                  <c:v>DF	</c:v>
                </c:pt>
              </c:strCache>
            </c:strRef>
          </c:cat>
          <c:val>
            <c:numRef>
              <c:f>Gráficos!$G$394:$G$421</c:f>
              <c:numCache>
                <c:formatCode>0.0</c:formatCode>
                <c:ptCount val="28"/>
                <c:pt idx="0">
                  <c:v>68.181818181818173</c:v>
                </c:pt>
                <c:pt idx="1">
                  <c:v>64.835164835164832</c:v>
                </c:pt>
                <c:pt idx="2">
                  <c:v>61.202185792349731</c:v>
                </c:pt>
                <c:pt idx="3">
                  <c:v>61.016949152542374</c:v>
                </c:pt>
                <c:pt idx="4">
                  <c:v>59.44055944055944</c:v>
                </c:pt>
                <c:pt idx="5">
                  <c:v>57.72357723577236</c:v>
                </c:pt>
                <c:pt idx="6">
                  <c:v>56.279069767441861</c:v>
                </c:pt>
                <c:pt idx="7">
                  <c:v>56.164383561643838</c:v>
                </c:pt>
                <c:pt idx="8">
                  <c:v>55.944055944055947</c:v>
                </c:pt>
                <c:pt idx="9">
                  <c:v>55.113636363636367</c:v>
                </c:pt>
                <c:pt idx="10">
                  <c:v>53.921568627450981</c:v>
                </c:pt>
                <c:pt idx="11">
                  <c:v>53.061224489795919</c:v>
                </c:pt>
                <c:pt idx="12">
                  <c:v>52.532236965053258</c:v>
                </c:pt>
                <c:pt idx="13">
                  <c:v>52.195121951219512</c:v>
                </c:pt>
                <c:pt idx="14">
                  <c:v>52.173913043478258</c:v>
                </c:pt>
                <c:pt idx="15">
                  <c:v>52.079866888519135</c:v>
                </c:pt>
                <c:pt idx="16">
                  <c:v>51.515151515151516</c:v>
                </c:pt>
                <c:pt idx="17">
                  <c:v>50</c:v>
                </c:pt>
                <c:pt idx="18">
                  <c:v>50</c:v>
                </c:pt>
                <c:pt idx="19">
                  <c:v>49.315068493150683</c:v>
                </c:pt>
                <c:pt idx="20">
                  <c:v>44.776119402985074</c:v>
                </c:pt>
                <c:pt idx="21">
                  <c:v>43.841336116910227</c:v>
                </c:pt>
                <c:pt idx="22">
                  <c:v>43.75</c:v>
                </c:pt>
                <c:pt idx="23">
                  <c:v>41.558441558441558</c:v>
                </c:pt>
                <c:pt idx="24">
                  <c:v>41.333333333333336</c:v>
                </c:pt>
                <c:pt idx="25">
                  <c:v>38.70967741935484</c:v>
                </c:pt>
                <c:pt idx="26">
                  <c:v>21.428571428571427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D6-43EB-943E-9B4FB66E65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0296576"/>
        <c:axId val="119982912"/>
        <c:axId val="0"/>
      </c:bar3DChart>
      <c:catAx>
        <c:axId val="150296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9982912"/>
        <c:crosses val="autoZero"/>
        <c:auto val="1"/>
        <c:lblAlgn val="ctr"/>
        <c:lblOffset val="100"/>
        <c:noMultiLvlLbl val="0"/>
      </c:catAx>
      <c:valAx>
        <c:axId val="119982912"/>
        <c:scaling>
          <c:orientation val="minMax"/>
          <c:max val="100"/>
        </c:scaling>
        <c:delete val="0"/>
        <c:axPos val="l"/>
        <c:numFmt formatCode="0.0" sourceLinked="1"/>
        <c:majorTickMark val="out"/>
        <c:minorTickMark val="none"/>
        <c:tickLblPos val="nextTo"/>
        <c:crossAx val="150296576"/>
        <c:crosses val="autoZero"/>
        <c:crossBetween val="between"/>
      </c:valAx>
    </c:plotArea>
    <c:plotVisOnly val="1"/>
    <c:dispBlanksAs val="gap"/>
    <c:showDLblsOverMax val="0"/>
  </c:chart>
  <c:spPr>
    <a:effectLst>
      <a:innerShdw blurRad="114300">
        <a:prstClr val="black"/>
      </a:innerShdw>
    </a:effectLst>
  </c:spPr>
  <c:txPr>
    <a:bodyPr/>
    <a:lstStyle/>
    <a:p>
      <a:pPr>
        <a:defRPr sz="800"/>
      </a:pPr>
      <a:endParaRPr lang="pt-BR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0.70435</cdr:x>
      <cdr:y>0.29096</cdr:y>
    </cdr:from>
    <cdr:to>
      <cdr:x>0.73913</cdr:x>
      <cdr:y>0.5</cdr:y>
    </cdr:to>
    <cdr:sp macro="" textlink="">
      <cdr:nvSpPr>
        <cdr:cNvPr id="2" name="Seta: para Baixo 1"/>
        <cdr:cNvSpPr/>
      </cdr:nvSpPr>
      <cdr:spPr>
        <a:xfrm xmlns:a="http://schemas.openxmlformats.org/drawingml/2006/main">
          <a:off x="5832648" y="1361852"/>
          <a:ext cx="288032" cy="97840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</cdr:x>
      <cdr:y>0.91063</cdr:y>
    </cdr:from>
    <cdr:to>
      <cdr:x>0.19583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539552" y="4721241"/>
          <a:ext cx="1621677" cy="463336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0.70792</cdr:x>
      <cdr:y>0.34426</cdr:y>
    </cdr:from>
    <cdr:to>
      <cdr:x>0.75088</cdr:x>
      <cdr:y>0.56701</cdr:y>
    </cdr:to>
    <cdr:sp macro="" textlink="">
      <cdr:nvSpPr>
        <cdr:cNvPr id="2" name="Seta: para Baixo 1"/>
        <cdr:cNvSpPr/>
      </cdr:nvSpPr>
      <cdr:spPr>
        <a:xfrm xmlns:a="http://schemas.openxmlformats.org/drawingml/2006/main">
          <a:off x="5934050" y="1512168"/>
          <a:ext cx="360040" cy="97840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56567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645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387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74633"/>
            <a:ext cx="56970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e texto verticai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 rot="5400000">
            <a:off x="4732349" y="2171687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7"/>
            <a:ext cx="5851500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74633"/>
            <a:ext cx="56970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90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714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90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714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548699" y="283833"/>
            <a:ext cx="5537700" cy="11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0" y="6571596"/>
            <a:ext cx="548699" cy="286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3"/>
            <a:ext cx="56970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256816" y="206433"/>
            <a:ext cx="4895400" cy="11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98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98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0" y="6571596"/>
            <a:ext cx="548699" cy="286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3"/>
            <a:ext cx="56970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099" cy="639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099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95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95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98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698" cy="5853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98" cy="469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3"/>
            <a:ext cx="56970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frgs.br/telessauders/noticias/uso-em-rede-do-pec-instalacao-e-atualizacao-do-e-sus-ab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frgs.br/telessauders/videos/mudancas-na-nova-versao-do-e-susab-2-1-04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dabsistemas.saude.gov.br/sistemas/controleUsoEsu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685800" y="22066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pt-BR" sz="5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e-SUS Atenção Básica</a:t>
            </a:r>
            <a:br>
              <a:rPr lang="pt-BR" sz="5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600" b="1" dirty="0"/>
              <a:t>Diagnóstico do </a:t>
            </a:r>
            <a:r>
              <a:rPr lang="pt-BR" sz="3600" b="1" dirty="0" err="1"/>
              <a:t>FormSUS</a:t>
            </a:r>
            <a:br>
              <a:rPr lang="pt-BR" sz="3600" b="1" i="0" u="none" strike="noStrike" cap="none" dirty="0">
                <a:solidFill>
                  <a:schemeClr val="dk1"/>
                </a:solidFill>
                <a:sym typeface="Calibri"/>
              </a:rPr>
            </a:br>
            <a:r>
              <a:rPr lang="pt-BR" sz="3600" b="1" dirty="0"/>
              <a:t>Apresentação de novidades da versão </a:t>
            </a:r>
            <a:br>
              <a:rPr lang="pt-BR" sz="3600" b="1" dirty="0"/>
            </a:br>
            <a:endParaRPr lang="pt-BR" sz="3600" b="1" dirty="0"/>
          </a:p>
        </p:txBody>
      </p:sp>
      <p:sp>
        <p:nvSpPr>
          <p:cNvPr id="94" name="Shape 94"/>
          <p:cNvSpPr txBox="1"/>
          <p:nvPr/>
        </p:nvSpPr>
        <p:spPr>
          <a:xfrm>
            <a:off x="5076056" y="5657625"/>
            <a:ext cx="3931419" cy="5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Natal,  Dezembro de</a:t>
            </a:r>
            <a:r>
              <a:rPr lang="pt-B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100-00001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364930"/>
              </p:ext>
            </p:extLst>
          </p:nvPr>
        </p:nvGraphicFramePr>
        <p:xfrm>
          <a:off x="539552" y="1196752"/>
          <a:ext cx="8280920" cy="518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6487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100-00001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5629153"/>
              </p:ext>
            </p:extLst>
          </p:nvPr>
        </p:nvGraphicFramePr>
        <p:xfrm>
          <a:off x="1403648" y="1268760"/>
          <a:ext cx="6286499" cy="3371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100-00001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983722"/>
              </p:ext>
            </p:extLst>
          </p:nvPr>
        </p:nvGraphicFramePr>
        <p:xfrm>
          <a:off x="355736" y="1268760"/>
          <a:ext cx="8382322" cy="439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Shape 131"/>
          <p:cNvGraphicFramePr/>
          <p:nvPr/>
        </p:nvGraphicFramePr>
        <p:xfrm>
          <a:off x="774251" y="6165167"/>
          <a:ext cx="1590675" cy="4365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586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t-BR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Fonte: DAB, MS, 2016.</a:t>
                      </a:r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88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100-00002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7088785"/>
              </p:ext>
            </p:extLst>
          </p:nvPr>
        </p:nvGraphicFramePr>
        <p:xfrm>
          <a:off x="611560" y="548680"/>
          <a:ext cx="8014717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Shape 131"/>
          <p:cNvGraphicFramePr/>
          <p:nvPr/>
        </p:nvGraphicFramePr>
        <p:xfrm>
          <a:off x="774251" y="6165167"/>
          <a:ext cx="1590675" cy="4365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586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t-BR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Fonte: DAB, MS, 2016.</a:t>
                      </a:r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40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755576" y="234888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2300" b="0" dirty="0">
                <a:solidFill>
                  <a:srgbClr val="666666"/>
                </a:solidFill>
              </a:rPr>
              <a:t>Melhorias versão 2.1 -Prontuário Eletrônico do Cidadão - PEC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dirty="0"/>
              <a:t>e-SUS AB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50" y="726450"/>
            <a:ext cx="6078025" cy="345062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/>
          <p:nvPr/>
        </p:nvSpPr>
        <p:spPr>
          <a:xfrm>
            <a:off x="470775" y="4531650"/>
            <a:ext cx="1872900" cy="1063800"/>
          </a:xfrm>
          <a:prstGeom prst="wedgeRoundRectCallout">
            <a:avLst>
              <a:gd name="adj1" fmla="val 96636"/>
              <a:gd name="adj2" fmla="val -168692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Senha mais segura, com no mínimo 8, e no máximo 15 dígitos alfanuméricos </a:t>
            </a:r>
          </a:p>
        </p:txBody>
      </p:sp>
      <p:sp>
        <p:nvSpPr>
          <p:cNvPr id="339" name="Shape 339"/>
          <p:cNvSpPr/>
          <p:nvPr/>
        </p:nvSpPr>
        <p:spPr>
          <a:xfrm>
            <a:off x="6652075" y="1203700"/>
            <a:ext cx="1312800" cy="569100"/>
          </a:xfrm>
          <a:prstGeom prst="wedgeRoundRectCallout">
            <a:avLst>
              <a:gd name="adj1" fmla="val -77133"/>
              <a:gd name="adj2" fmla="val 150308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Novo design</a:t>
            </a:r>
          </a:p>
        </p:txBody>
      </p:sp>
      <p:pic>
        <p:nvPicPr>
          <p:cNvPr id="340" name="Shape 340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925" y="2490677"/>
            <a:ext cx="1820800" cy="37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/>
          <p:nvPr/>
        </p:nvSpPr>
        <p:spPr>
          <a:xfrm>
            <a:off x="4241725" y="4756500"/>
            <a:ext cx="1312800" cy="741300"/>
          </a:xfrm>
          <a:prstGeom prst="wedgeRoundRectCallout">
            <a:avLst>
              <a:gd name="adj1" fmla="val 108448"/>
              <a:gd name="adj2" fmla="val 127904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Painel de controle do profissional</a:t>
            </a:r>
          </a:p>
        </p:txBody>
      </p:sp>
      <p:sp>
        <p:nvSpPr>
          <p:cNvPr id="8" name="Shape 341"/>
          <p:cNvSpPr/>
          <p:nvPr/>
        </p:nvSpPr>
        <p:spPr>
          <a:xfrm>
            <a:off x="4427984" y="2060848"/>
            <a:ext cx="1468308" cy="1440160"/>
          </a:xfrm>
          <a:prstGeom prst="wedgeRoundRectCallout">
            <a:avLst>
              <a:gd name="adj1" fmla="val 108448"/>
              <a:gd name="adj2" fmla="val 127904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Se o profissional tem mais de uma lotação dentro do sistema ele pode trocar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Shape 346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21899" cy="24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/>
          <p:nvPr/>
        </p:nvSpPr>
        <p:spPr>
          <a:xfrm>
            <a:off x="6395150" y="1187225"/>
            <a:ext cx="1312800" cy="741300"/>
          </a:xfrm>
          <a:prstGeom prst="wedgeRoundRectCallout">
            <a:avLst>
              <a:gd name="adj1" fmla="val -143200"/>
              <a:gd name="adj2" fmla="val -53501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Redefinição de senha</a:t>
            </a:r>
          </a:p>
        </p:txBody>
      </p:sp>
      <p:pic>
        <p:nvPicPr>
          <p:cNvPr id="348" name="Shape 348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2674" y="2016650"/>
            <a:ext cx="3437699" cy="42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/>
          <p:nvPr/>
        </p:nvSpPr>
        <p:spPr>
          <a:xfrm>
            <a:off x="3744650" y="3854225"/>
            <a:ext cx="1448700" cy="741300"/>
          </a:xfrm>
          <a:prstGeom prst="wedgeRoundRectCallout">
            <a:avLst>
              <a:gd name="adj1" fmla="val 86552"/>
              <a:gd name="adj2" fmla="val -190776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Termo de uso e condições gerais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96" y="221995"/>
            <a:ext cx="5503525" cy="259934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/>
          <p:nvPr/>
        </p:nvSpPr>
        <p:spPr>
          <a:xfrm>
            <a:off x="6075628" y="1236016"/>
            <a:ext cx="1448700" cy="741300"/>
          </a:xfrm>
          <a:prstGeom prst="wedgeRoundRectCallout">
            <a:avLst>
              <a:gd name="adj1" fmla="val -84027"/>
              <a:gd name="adj2" fmla="val -5661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Perfil de administrador</a:t>
            </a:r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4">
            <a:alphaModFix/>
          </a:blip>
          <a:srcRect l="4432" t="4617" r="3808" b="4316"/>
          <a:stretch/>
        </p:blipFill>
        <p:spPr>
          <a:xfrm>
            <a:off x="1494500" y="5178475"/>
            <a:ext cx="1669099" cy="15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5">
            <a:alphaModFix/>
          </a:blip>
          <a:srcRect l="8533" r="5703"/>
          <a:stretch/>
        </p:blipFill>
        <p:spPr>
          <a:xfrm>
            <a:off x="359950" y="3957600"/>
            <a:ext cx="1559950" cy="15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6575" y="2544299"/>
            <a:ext cx="5576075" cy="339712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/>
          <p:nvPr/>
        </p:nvSpPr>
        <p:spPr>
          <a:xfrm>
            <a:off x="359950" y="3198150"/>
            <a:ext cx="2239800" cy="684900"/>
          </a:xfrm>
          <a:prstGeom prst="wedgeRoundRectCallout">
            <a:avLst>
              <a:gd name="adj1" fmla="val 74860"/>
              <a:gd name="adj2" fmla="val 5883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Novos menus: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/>
              <a:t>“CadSUS e compartilhar prontuário”</a:t>
            </a:r>
          </a:p>
        </p:txBody>
      </p:sp>
      <p:sp>
        <p:nvSpPr>
          <p:cNvPr id="8" name="Shape 355"/>
          <p:cNvSpPr/>
          <p:nvPr/>
        </p:nvSpPr>
        <p:spPr>
          <a:xfrm>
            <a:off x="6588224" y="4332429"/>
            <a:ext cx="1872208" cy="798515"/>
          </a:xfrm>
          <a:prstGeom prst="wedgeRoundRectCallout">
            <a:avLst>
              <a:gd name="adj1" fmla="val -84027"/>
              <a:gd name="adj2" fmla="val -5661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100" dirty="0"/>
              <a:t>Estabelecer o tempo de consulta, podendo configurar por CBO</a:t>
            </a:r>
          </a:p>
        </p:txBody>
      </p:sp>
      <p:sp>
        <p:nvSpPr>
          <p:cNvPr id="10" name="Shape 359"/>
          <p:cNvSpPr/>
          <p:nvPr/>
        </p:nvSpPr>
        <p:spPr>
          <a:xfrm>
            <a:off x="518974" y="2276872"/>
            <a:ext cx="2396841" cy="846726"/>
          </a:xfrm>
          <a:prstGeom prst="wedgeRoundRectCallout">
            <a:avLst>
              <a:gd name="adj1" fmla="val 74860"/>
              <a:gd name="adj2" fmla="val 5883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Período para redefinir senha, e inatividade do sistema (pode programar o tempo)</a:t>
            </a:r>
          </a:p>
        </p:txBody>
      </p:sp>
      <p:sp>
        <p:nvSpPr>
          <p:cNvPr id="11" name="Shape 355"/>
          <p:cNvSpPr/>
          <p:nvPr/>
        </p:nvSpPr>
        <p:spPr>
          <a:xfrm>
            <a:off x="4437604" y="4716388"/>
            <a:ext cx="1872208" cy="798515"/>
          </a:xfrm>
          <a:prstGeom prst="wedgeRoundRectCallout">
            <a:avLst>
              <a:gd name="adj1" fmla="val -78016"/>
              <a:gd name="adj2" fmla="val -190509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100" dirty="0"/>
              <a:t>Verificar se a instalação está ou não conectada </a:t>
            </a:r>
          </a:p>
        </p:txBody>
      </p:sp>
      <p:sp>
        <p:nvSpPr>
          <p:cNvPr id="2" name="Seta: Curva para Baixo 1"/>
          <p:cNvSpPr/>
          <p:nvPr/>
        </p:nvSpPr>
        <p:spPr>
          <a:xfrm rot="19278121">
            <a:off x="1370729" y="4338117"/>
            <a:ext cx="1888579" cy="4598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/>
          <p:cNvPicPr preferRelativeResize="0"/>
          <p:nvPr/>
        </p:nvPicPr>
        <p:blipFill rotWithShape="1">
          <a:blip r:embed="rId3">
            <a:alphaModFix/>
          </a:blip>
          <a:srcRect l="888" t="18691" r="75085" b="57936"/>
          <a:stretch/>
        </p:blipFill>
        <p:spPr>
          <a:xfrm>
            <a:off x="6304354" y="1599900"/>
            <a:ext cx="1634694" cy="7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355" y="175050"/>
            <a:ext cx="5339719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8450" y="3253825"/>
            <a:ext cx="6191250" cy="28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/>
          <p:nvPr/>
        </p:nvSpPr>
        <p:spPr>
          <a:xfrm>
            <a:off x="518900" y="3966700"/>
            <a:ext cx="1448700" cy="741300"/>
          </a:xfrm>
          <a:prstGeom prst="wedgeRoundRectCallout">
            <a:avLst>
              <a:gd name="adj1" fmla="val 69989"/>
              <a:gd name="adj2" fmla="val -135950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Informações de envio de fichas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9300" y="1994450"/>
            <a:ext cx="6191250" cy="42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800" y="425900"/>
            <a:ext cx="2540425" cy="10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/>
          <p:nvPr/>
        </p:nvSpPr>
        <p:spPr>
          <a:xfrm>
            <a:off x="233500" y="3845625"/>
            <a:ext cx="1617300" cy="867600"/>
          </a:xfrm>
          <a:prstGeom prst="wedgeRoundRectCallout">
            <a:avLst>
              <a:gd name="adj1" fmla="val 69989"/>
              <a:gd name="adj2" fmla="val -135950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pt-BR"/>
              <a:t>Consulta dos registros recebidos por estabelecimento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675" y="1662100"/>
            <a:ext cx="6191250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/>
          <p:cNvSpPr/>
          <p:nvPr/>
        </p:nvSpPr>
        <p:spPr>
          <a:xfrm>
            <a:off x="311325" y="3845625"/>
            <a:ext cx="1539600" cy="694800"/>
          </a:xfrm>
          <a:prstGeom prst="wedgeRoundRectCallout">
            <a:avLst>
              <a:gd name="adj1" fmla="val 69989"/>
              <a:gd name="adj2" fmla="val -135950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Relatório de inconsistências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395536" y="356325"/>
            <a:ext cx="4680520" cy="8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Estratégia </a:t>
            </a:r>
            <a:r>
              <a:rPr lang="pt-BR" sz="3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e-SUS</a:t>
            </a:r>
            <a:r>
              <a:rPr lang="pt-B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Atenção Básica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311700" y="1653800"/>
            <a:ext cx="43581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800" i="1" dirty="0">
                <a:solidFill>
                  <a:srgbClr val="595959"/>
                </a:solidFill>
              </a:rPr>
              <a:t>Reestruturação nas formas de coleta, processamento, validação e uso de informações em saúde na AB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i="1" dirty="0">
              <a:solidFill>
                <a:srgbClr val="595959"/>
              </a:solidFill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i="1" dirty="0">
              <a:solidFill>
                <a:srgbClr val="595959"/>
              </a:solidFill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i="1" dirty="0">
              <a:solidFill>
                <a:srgbClr val="595959"/>
              </a:solidFill>
            </a:endParaRPr>
          </a:p>
          <a:p>
            <a:pPr marL="514350" lvl="0" indent="-196850" rtl="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Char char="•"/>
            </a:pPr>
            <a:r>
              <a:rPr lang="pt-BR" b="1" dirty="0">
                <a:solidFill>
                  <a:srgbClr val="FF0000"/>
                </a:solidFill>
              </a:rPr>
              <a:t>Prontuário Eletrônico do Cidadão - PEC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ct val="100000"/>
              <a:buChar char="•"/>
            </a:pPr>
            <a:r>
              <a:rPr lang="pt-BR" sz="1200" dirty="0">
                <a:solidFill>
                  <a:srgbClr val="595959"/>
                </a:solidFill>
              </a:rPr>
              <a:t>Uso em cenários com nível de informatização médio a alto</a:t>
            </a:r>
          </a:p>
          <a:p>
            <a:pPr marL="514350" lvl="0" indent="-196850" rtl="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Char char="•"/>
            </a:pPr>
            <a:r>
              <a:rPr lang="pt-BR" b="1" dirty="0">
                <a:solidFill>
                  <a:srgbClr val="595959"/>
                </a:solidFill>
              </a:rPr>
              <a:t>Coleta de Dados Simplificada - CDS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ct val="100000"/>
              <a:buChar char="•"/>
            </a:pPr>
            <a:r>
              <a:rPr lang="pt-BR" sz="1200" dirty="0">
                <a:solidFill>
                  <a:srgbClr val="595959"/>
                </a:solidFill>
              </a:rPr>
              <a:t>Uso em cenários sem informatização ou com nível mínimo</a:t>
            </a:r>
          </a:p>
          <a:p>
            <a:pPr marL="514350" lvl="0" indent="-196850" rtl="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Char char="•"/>
            </a:pPr>
            <a:r>
              <a:rPr lang="pt-BR" b="1" dirty="0">
                <a:solidFill>
                  <a:srgbClr val="FF0000"/>
                </a:solidFill>
              </a:rPr>
              <a:t>Sistema de Informação em Saúde para a Atenção Básica - SISAB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ct val="100000"/>
              <a:buChar char="•"/>
            </a:pPr>
            <a:r>
              <a:rPr lang="pt-BR" sz="1200" dirty="0">
                <a:solidFill>
                  <a:srgbClr val="595959"/>
                </a:solidFill>
              </a:rPr>
              <a:t>Base de dados oficial do MS/DAB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200" y="2991137"/>
            <a:ext cx="222885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4">
            <a:alphaModFix/>
          </a:blip>
          <a:srcRect l="11829" t="19994" r="11607" b="38558"/>
          <a:stretch/>
        </p:blipFill>
        <p:spPr>
          <a:xfrm>
            <a:off x="5228937" y="1219425"/>
            <a:ext cx="3082425" cy="150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5">
            <a:alphaModFix/>
          </a:blip>
          <a:srcRect t="7927" r="1088" b="27040"/>
          <a:stretch/>
        </p:blipFill>
        <p:spPr>
          <a:xfrm>
            <a:off x="4669800" y="4997975"/>
            <a:ext cx="3826326" cy="1443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792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hape 385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675" y="1868024"/>
            <a:ext cx="7825225" cy="360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/>
          <p:nvPr/>
        </p:nvSpPr>
        <p:spPr>
          <a:xfrm>
            <a:off x="827584" y="884755"/>
            <a:ext cx="2163240" cy="983309"/>
          </a:xfrm>
          <a:prstGeom prst="wedgeRoundRectCallout">
            <a:avLst>
              <a:gd name="adj1" fmla="val 79194"/>
              <a:gd name="adj2" fmla="val 136723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Menu do profissional você consegue fazer busca do cidadão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hape 391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02999" cy="22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293" y="2234500"/>
            <a:ext cx="4952306" cy="273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 descr="btModCidada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7250" y="1231800"/>
            <a:ext cx="22002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/>
          <p:nvPr/>
        </p:nvSpPr>
        <p:spPr>
          <a:xfrm>
            <a:off x="815000" y="2964825"/>
            <a:ext cx="1573800" cy="681600"/>
          </a:xfrm>
          <a:prstGeom prst="wedgeRoundRectCallout">
            <a:avLst>
              <a:gd name="adj1" fmla="val 93840"/>
              <a:gd name="adj2" fmla="val -61198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Buscar cidadão por CNS</a:t>
            </a:r>
          </a:p>
        </p:txBody>
      </p:sp>
      <p:pic>
        <p:nvPicPr>
          <p:cNvPr id="395" name="Shape 395" descr="Uploaded by Awesome Screenshot Extensi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387" y="4447500"/>
            <a:ext cx="4819012" cy="225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Shape 396"/>
          <p:cNvSpPr/>
          <p:nvPr/>
        </p:nvSpPr>
        <p:spPr>
          <a:xfrm>
            <a:off x="6084168" y="5022042"/>
            <a:ext cx="2387632" cy="1274519"/>
          </a:xfrm>
          <a:prstGeom prst="wedgeRoundRectCallout">
            <a:avLst>
              <a:gd name="adj1" fmla="val -109460"/>
              <a:gd name="adj2" fmla="val -325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Busca avançada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Nome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Nome da mãe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Município de nascimento e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Data de nascimento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hape 401" descr="Captura de tela de 2016-08-22 11-09-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55399" cy="198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 descr="Uploaded by Awesome Screenshot Extension"/>
          <p:cNvPicPr preferRelativeResize="0"/>
          <p:nvPr/>
        </p:nvPicPr>
        <p:blipFill rotWithShape="1">
          <a:blip r:embed="rId4">
            <a:alphaModFix/>
          </a:blip>
          <a:srcRect l="7884" r="11077" b="31619"/>
          <a:stretch/>
        </p:blipFill>
        <p:spPr>
          <a:xfrm>
            <a:off x="5258075" y="1420425"/>
            <a:ext cx="3701399" cy="272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 descr="Uploaded by Awesome Screenshot Extens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775" y="2309822"/>
            <a:ext cx="4955400" cy="181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 descr="Uploaded by Awesome Screenshot Extensi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6875" y="3737475"/>
            <a:ext cx="4867924" cy="28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Shape 405"/>
          <p:cNvSpPr/>
          <p:nvPr/>
        </p:nvSpPr>
        <p:spPr>
          <a:xfrm>
            <a:off x="7213075" y="4504200"/>
            <a:ext cx="1238100" cy="681600"/>
          </a:xfrm>
          <a:prstGeom prst="wedgeRoundRectCallout">
            <a:avLst>
              <a:gd name="adj1" fmla="val 69403"/>
              <a:gd name="adj2" fmla="val -21345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Buscar na base nacional </a:t>
            </a:r>
          </a:p>
        </p:txBody>
      </p:sp>
      <p:sp>
        <p:nvSpPr>
          <p:cNvPr id="406" name="Shape 406"/>
          <p:cNvSpPr/>
          <p:nvPr/>
        </p:nvSpPr>
        <p:spPr>
          <a:xfrm>
            <a:off x="5014650" y="602625"/>
            <a:ext cx="1238100" cy="681600"/>
          </a:xfrm>
          <a:prstGeom prst="wedgeRoundRectCallout">
            <a:avLst>
              <a:gd name="adj1" fmla="val -93902"/>
              <a:gd name="adj2" fmla="val 12803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Busca Avançada</a:t>
            </a:r>
          </a:p>
        </p:txBody>
      </p:sp>
      <p:sp>
        <p:nvSpPr>
          <p:cNvPr id="407" name="Shape 407"/>
          <p:cNvSpPr/>
          <p:nvPr/>
        </p:nvSpPr>
        <p:spPr>
          <a:xfrm>
            <a:off x="6139725" y="5442925"/>
            <a:ext cx="2421300" cy="681600"/>
          </a:xfrm>
          <a:prstGeom prst="wedgeRoundRectCallout">
            <a:avLst>
              <a:gd name="adj1" fmla="val -131400"/>
              <a:gd name="adj2" fmla="val -156389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CNS gerado a partir da interoperabilidade entre o PEC e o CADSUS</a:t>
            </a:r>
          </a:p>
        </p:txBody>
      </p:sp>
      <p:sp>
        <p:nvSpPr>
          <p:cNvPr id="9" name="Shape 355"/>
          <p:cNvSpPr/>
          <p:nvPr/>
        </p:nvSpPr>
        <p:spPr>
          <a:xfrm>
            <a:off x="2186371" y="3378591"/>
            <a:ext cx="1872208" cy="554466"/>
          </a:xfrm>
          <a:prstGeom prst="wedgeRoundRectCallout">
            <a:avLst>
              <a:gd name="adj1" fmla="val -84027"/>
              <a:gd name="adj2" fmla="val -5661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100" dirty="0"/>
              <a:t>Consultas realizadas, agendadas e faltas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hape 412" descr="Uploaded by Awesome Screenshot Extension"/>
          <p:cNvPicPr preferRelativeResize="0"/>
          <p:nvPr/>
        </p:nvPicPr>
        <p:blipFill rotWithShape="1">
          <a:blip r:embed="rId3">
            <a:alphaModFix/>
          </a:blip>
          <a:srcRect l="25002" t="14294" r="24189" b="7932"/>
          <a:stretch/>
        </p:blipFill>
        <p:spPr>
          <a:xfrm>
            <a:off x="72475" y="79475"/>
            <a:ext cx="4185700" cy="361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/>
          <p:nvPr/>
        </p:nvSpPr>
        <p:spPr>
          <a:xfrm>
            <a:off x="4600825" y="2154725"/>
            <a:ext cx="1180200" cy="924000"/>
          </a:xfrm>
          <a:prstGeom prst="wedgeRoundRectCallout">
            <a:avLst>
              <a:gd name="adj1" fmla="val -99095"/>
              <a:gd name="adj2" fmla="val 79954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Impressão da agenda, por profissional</a:t>
            </a:r>
          </a:p>
        </p:txBody>
      </p:sp>
      <p:pic>
        <p:nvPicPr>
          <p:cNvPr id="414" name="Shape 414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8762" y="1574687"/>
            <a:ext cx="2200275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 descr="Uploaded by Awesome Screenshot Extens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4375" y="3411375"/>
            <a:ext cx="4553474" cy="344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hape 420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9700"/>
            <a:ext cx="5555574" cy="25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 descr="btModAtendiment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400" y="1447800"/>
            <a:ext cx="2219325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 descr="Uploaded by Awesome Screenshot Extens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875" y="3117175"/>
            <a:ext cx="2911474" cy="279182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/>
          <p:nvPr/>
        </p:nvSpPr>
        <p:spPr>
          <a:xfrm>
            <a:off x="6287225" y="2802000"/>
            <a:ext cx="1591200" cy="648600"/>
          </a:xfrm>
          <a:prstGeom prst="wedgeRoundRectCallout">
            <a:avLst>
              <a:gd name="adj1" fmla="val -98339"/>
              <a:gd name="adj2" fmla="val -80300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Lista de atendimentos</a:t>
            </a:r>
          </a:p>
        </p:txBody>
      </p:sp>
      <p:sp>
        <p:nvSpPr>
          <p:cNvPr id="424" name="Shape 424"/>
          <p:cNvSpPr/>
          <p:nvPr/>
        </p:nvSpPr>
        <p:spPr>
          <a:xfrm>
            <a:off x="152400" y="6085625"/>
            <a:ext cx="1591200" cy="648600"/>
          </a:xfrm>
          <a:prstGeom prst="wedgeRoundRectCallout">
            <a:avLst>
              <a:gd name="adj1" fmla="val -35663"/>
              <a:gd name="adj2" fmla="val -214921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Cores conforme status</a:t>
            </a:r>
          </a:p>
        </p:txBody>
      </p:sp>
      <p:pic>
        <p:nvPicPr>
          <p:cNvPr id="425" name="Shape 425" descr="Uploaded by Awesome Screenshot Extensi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0150" y="3693925"/>
            <a:ext cx="5210299" cy="246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/>
          <p:nvPr/>
        </p:nvSpPr>
        <p:spPr>
          <a:xfrm>
            <a:off x="2058275" y="6161825"/>
            <a:ext cx="1361700" cy="648600"/>
          </a:xfrm>
          <a:prstGeom prst="wedgeRoundRectCallout">
            <a:avLst>
              <a:gd name="adj1" fmla="val 128015"/>
              <a:gd name="adj2" fmla="val -216004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Classificação de risco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354575"/>
            <a:ext cx="5430600" cy="253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1000" y="3254950"/>
            <a:ext cx="5907975" cy="276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/>
          <p:nvPr/>
        </p:nvSpPr>
        <p:spPr>
          <a:xfrm>
            <a:off x="6685050" y="2084200"/>
            <a:ext cx="1591200" cy="648600"/>
          </a:xfrm>
          <a:prstGeom prst="wedgeRoundRectCallout">
            <a:avLst>
              <a:gd name="adj1" fmla="val -204066"/>
              <a:gd name="adj2" fmla="val -151844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Demanda Espontânea e Agendada</a:t>
            </a:r>
          </a:p>
        </p:txBody>
      </p:sp>
      <p:sp>
        <p:nvSpPr>
          <p:cNvPr id="5" name="Shape 355"/>
          <p:cNvSpPr/>
          <p:nvPr/>
        </p:nvSpPr>
        <p:spPr>
          <a:xfrm>
            <a:off x="6804248" y="4437112"/>
            <a:ext cx="1872208" cy="798515"/>
          </a:xfrm>
          <a:prstGeom prst="wedgeRoundRectCallout">
            <a:avLst>
              <a:gd name="adj1" fmla="val -84027"/>
              <a:gd name="adj2" fmla="val -5661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100" dirty="0"/>
              <a:t>Se eu clicar no agendado e ficar azul é porque esse paciente já estava agendado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Shape 438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1800" y="1447800"/>
            <a:ext cx="14763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 descr="Uploaded by Awesome Screenshot Extension"/>
          <p:cNvPicPr preferRelativeResize="0"/>
          <p:nvPr/>
        </p:nvPicPr>
        <p:blipFill rotWithShape="1">
          <a:blip r:embed="rId4">
            <a:alphaModFix/>
          </a:blip>
          <a:srcRect t="1916" r="24795" b="40868"/>
          <a:stretch/>
        </p:blipFill>
        <p:spPr>
          <a:xfrm>
            <a:off x="486425" y="356700"/>
            <a:ext cx="4650600" cy="29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Shape 440"/>
          <p:cNvPicPr preferRelativeResize="0"/>
          <p:nvPr/>
        </p:nvPicPr>
        <p:blipFill rotWithShape="1">
          <a:blip r:embed="rId5">
            <a:alphaModFix/>
          </a:blip>
          <a:srcRect l="27538" t="64931" r="17690" b="14521"/>
          <a:stretch/>
        </p:blipFill>
        <p:spPr>
          <a:xfrm>
            <a:off x="3883025" y="2845700"/>
            <a:ext cx="4782425" cy="10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 descr="Uploaded by Awesome Screenshot Extensi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750" y="3939125"/>
            <a:ext cx="5800725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/>
          <p:nvPr/>
        </p:nvSpPr>
        <p:spPr>
          <a:xfrm>
            <a:off x="6849350" y="4827400"/>
            <a:ext cx="1960500" cy="1019700"/>
          </a:xfrm>
          <a:prstGeom prst="wedgeRoundRectCallout">
            <a:avLst>
              <a:gd name="adj1" fmla="val -104720"/>
              <a:gd name="adj2" fmla="val -140934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Escuta inicial, com classificação de risco/vulnerabilidade</a:t>
            </a:r>
          </a:p>
        </p:txBody>
      </p:sp>
      <p:sp>
        <p:nvSpPr>
          <p:cNvPr id="7" name="Shape 355"/>
          <p:cNvSpPr/>
          <p:nvPr/>
        </p:nvSpPr>
        <p:spPr>
          <a:xfrm>
            <a:off x="2267744" y="4428142"/>
            <a:ext cx="1872208" cy="798515"/>
          </a:xfrm>
          <a:prstGeom prst="wedgeRoundRectCallout">
            <a:avLst>
              <a:gd name="adj1" fmla="val -90790"/>
              <a:gd name="adj2" fmla="val -39000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100" dirty="0"/>
              <a:t>Liberar o cidadão e agenda uma consulta ou não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Shape 447" descr="SOA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975" y="887500"/>
            <a:ext cx="6191250" cy="51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/>
          <p:nvPr/>
        </p:nvSpPr>
        <p:spPr>
          <a:xfrm>
            <a:off x="6996375" y="1705425"/>
            <a:ext cx="1960500" cy="1019700"/>
          </a:xfrm>
          <a:prstGeom prst="wedgeRoundRectCallout">
            <a:avLst>
              <a:gd name="adj1" fmla="val -74703"/>
              <a:gd name="adj2" fmla="val 41426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SOAP (Subjetivo, Objetivo, Avaliação e Plano)</a:t>
            </a:r>
          </a:p>
        </p:txBody>
      </p:sp>
      <p:sp>
        <p:nvSpPr>
          <p:cNvPr id="4" name="Shape 355"/>
          <p:cNvSpPr/>
          <p:nvPr/>
        </p:nvSpPr>
        <p:spPr>
          <a:xfrm>
            <a:off x="5615120" y="5589241"/>
            <a:ext cx="2197239" cy="850542"/>
          </a:xfrm>
          <a:prstGeom prst="wedgeRoundRectCallout">
            <a:avLst>
              <a:gd name="adj1" fmla="val -84027"/>
              <a:gd name="adj2" fmla="val -5661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100" dirty="0"/>
              <a:t>Se o município usar o HORUS o profissional poderá ver os medicamentos disponíveis na unidade – habilitar pelo perfil coordenador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Shape 453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450" y="1340450"/>
            <a:ext cx="5474274" cy="3286824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Shape 454"/>
          <p:cNvSpPr/>
          <p:nvPr/>
        </p:nvSpPr>
        <p:spPr>
          <a:xfrm>
            <a:off x="339700" y="172950"/>
            <a:ext cx="1960500" cy="851400"/>
          </a:xfrm>
          <a:prstGeom prst="wedgeRoundRectCallout">
            <a:avLst>
              <a:gd name="adj1" fmla="val 40749"/>
              <a:gd name="adj2" fmla="val 108460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Acompanhamento da criança</a:t>
            </a:r>
          </a:p>
        </p:txBody>
      </p:sp>
      <p:pic>
        <p:nvPicPr>
          <p:cNvPr id="455" name="Shape 455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949" y="2906049"/>
            <a:ext cx="4135100" cy="344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/>
          <p:nvPr/>
        </p:nvSpPr>
        <p:spPr>
          <a:xfrm>
            <a:off x="2565164" y="4864473"/>
            <a:ext cx="2127600" cy="1328400"/>
          </a:xfrm>
          <a:prstGeom prst="wedgeRoundRectCallout">
            <a:avLst>
              <a:gd name="adj1" fmla="val 82917"/>
              <a:gd name="adj2" fmla="val -33074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Gráficos de acompanhamento da criança - Peso por idade, Estatura por idade, Perímetro Cefálico por idade</a:t>
            </a:r>
          </a:p>
        </p:txBody>
      </p:sp>
      <p:sp>
        <p:nvSpPr>
          <p:cNvPr id="6" name="Shape 355"/>
          <p:cNvSpPr/>
          <p:nvPr/>
        </p:nvSpPr>
        <p:spPr>
          <a:xfrm>
            <a:off x="339700" y="5543200"/>
            <a:ext cx="1916354" cy="770738"/>
          </a:xfrm>
          <a:prstGeom prst="wedgeRoundRectCallout">
            <a:avLst>
              <a:gd name="adj1" fmla="val 21452"/>
              <a:gd name="adj2" fmla="val -375808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100" dirty="0"/>
              <a:t>Habilitar consulta de puericultura</a:t>
            </a:r>
          </a:p>
        </p:txBody>
      </p:sp>
      <p:sp>
        <p:nvSpPr>
          <p:cNvPr id="4" name="Retângulo: Cantos Arredondados 3"/>
          <p:cNvSpPr/>
          <p:nvPr/>
        </p:nvSpPr>
        <p:spPr>
          <a:xfrm>
            <a:off x="339700" y="2900086"/>
            <a:ext cx="1274440" cy="306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Shape 461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50" y="293250"/>
            <a:ext cx="5045150" cy="62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/>
          <p:nvPr/>
        </p:nvSpPr>
        <p:spPr>
          <a:xfrm>
            <a:off x="6054700" y="2077950"/>
            <a:ext cx="1960500" cy="851400"/>
          </a:xfrm>
          <a:prstGeom prst="wedgeRoundRectCallout">
            <a:avLst>
              <a:gd name="adj1" fmla="val -81370"/>
              <a:gd name="adj2" fmla="val 110210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Acompanhamento da gestante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154285"/>
              </p:ext>
            </p:extLst>
          </p:nvPr>
        </p:nvGraphicFramePr>
        <p:xfrm>
          <a:off x="323528" y="1052736"/>
          <a:ext cx="8267700" cy="4078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698469" y="5589240"/>
            <a:ext cx="3805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 RN </a:t>
            </a:r>
            <a:r>
              <a:rPr lang="pt-BR" b="1" dirty="0">
                <a:solidFill>
                  <a:srgbClr val="00B050"/>
                </a:solidFill>
              </a:rPr>
              <a:t>98,8 % </a:t>
            </a:r>
            <a:r>
              <a:rPr lang="pt-BR" b="1" dirty="0"/>
              <a:t>dos municípios responderam </a:t>
            </a:r>
            <a:endParaRPr lang="pt-BR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Shape 131"/>
          <p:cNvGraphicFramePr/>
          <p:nvPr/>
        </p:nvGraphicFramePr>
        <p:xfrm>
          <a:off x="774251" y="6165167"/>
          <a:ext cx="1590675" cy="4365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586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t-BR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Fonte: DAB, MS, 2016.</a:t>
                      </a:r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670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Shape 467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00" y="264800"/>
            <a:ext cx="5835950" cy="38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 descr="historico3.png"/>
          <p:cNvPicPr preferRelativeResize="0"/>
          <p:nvPr/>
        </p:nvPicPr>
        <p:blipFill rotWithShape="1">
          <a:blip r:embed="rId4">
            <a:alphaModFix/>
          </a:blip>
          <a:srcRect b="24625"/>
          <a:stretch/>
        </p:blipFill>
        <p:spPr>
          <a:xfrm>
            <a:off x="5463525" y="1420449"/>
            <a:ext cx="3093450" cy="494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 descr="Uploaded by Awesome Screenshot Extens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6300" y="4599700"/>
            <a:ext cx="1905800" cy="58057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Shape 470"/>
          <p:cNvSpPr/>
          <p:nvPr/>
        </p:nvSpPr>
        <p:spPr>
          <a:xfrm>
            <a:off x="1997725" y="5794275"/>
            <a:ext cx="1613400" cy="781200"/>
          </a:xfrm>
          <a:prstGeom prst="wedgeRoundRectCallout">
            <a:avLst>
              <a:gd name="adj1" fmla="val 124743"/>
              <a:gd name="adj2" fmla="val -167345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Histórico de atendimentos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Shape 475" descr="SOAP-Plano-Odontograma-ProtesesTotai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00" y="97225"/>
            <a:ext cx="5792150" cy="47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7399" y="1198824"/>
            <a:ext cx="5046450" cy="5209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Shape 477"/>
          <p:cNvSpPr/>
          <p:nvPr/>
        </p:nvSpPr>
        <p:spPr>
          <a:xfrm>
            <a:off x="415125" y="5560775"/>
            <a:ext cx="1613400" cy="781200"/>
          </a:xfrm>
          <a:prstGeom prst="wedgeRoundRectCallout">
            <a:avLst>
              <a:gd name="adj1" fmla="val 124743"/>
              <a:gd name="adj2" fmla="val -167345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Odontograma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Shape 482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200" y="1354500"/>
            <a:ext cx="6115050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/>
          <p:nvPr/>
        </p:nvSpPr>
        <p:spPr>
          <a:xfrm>
            <a:off x="796125" y="5179775"/>
            <a:ext cx="1729200" cy="1202700"/>
          </a:xfrm>
          <a:prstGeom prst="wedgeRoundRectCallout">
            <a:avLst>
              <a:gd name="adj1" fmla="val 80504"/>
              <a:gd name="adj2" fmla="val -159978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Com perfil de digitador é possível visualizar todas as fichas do CDS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Shape 488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875" y="1203700"/>
            <a:ext cx="5598425" cy="264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Shape 489"/>
          <p:cNvSpPr/>
          <p:nvPr/>
        </p:nvSpPr>
        <p:spPr>
          <a:xfrm>
            <a:off x="475650" y="518900"/>
            <a:ext cx="1461600" cy="864900"/>
          </a:xfrm>
          <a:prstGeom prst="wedgeRoundRectCallout">
            <a:avLst>
              <a:gd name="adj1" fmla="val 67746"/>
              <a:gd name="adj2" fmla="val 79986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Módulo de relatórios</a:t>
            </a:r>
          </a:p>
        </p:txBody>
      </p:sp>
      <p:pic>
        <p:nvPicPr>
          <p:cNvPr id="490" name="Shape 490" descr="rel_cons_terri_MU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928" y="3754275"/>
            <a:ext cx="5446171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/>
          <p:nvPr/>
        </p:nvSpPr>
        <p:spPr>
          <a:xfrm>
            <a:off x="6266850" y="4405100"/>
            <a:ext cx="1461600" cy="864900"/>
          </a:xfrm>
          <a:prstGeom prst="wedgeRoundRectCallout">
            <a:avLst>
              <a:gd name="adj1" fmla="val -70498"/>
              <a:gd name="adj2" fmla="val 10861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Filtros do consolidado de cadastro territorial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Shape 496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75" y="129525"/>
            <a:ext cx="3932225" cy="437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000" y="558400"/>
            <a:ext cx="3796999" cy="44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 descr="Uploaded by Awesome Screenshot Extens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3900" y="1041237"/>
            <a:ext cx="3230675" cy="412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 descr="Uploaded by Awesome Screenshot Extensi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9799" y="1497375"/>
            <a:ext cx="3446849" cy="228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 descr="Uploaded by Awesome Screenshot Extension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7275" y="2017125"/>
            <a:ext cx="4114324" cy="43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 descr="Uploaded by Awesome Screenshot Extension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91000" y="2445775"/>
            <a:ext cx="3348475" cy="453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Shape 506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12749" cy="62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 descr="rel_cad_S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9425" y="2920146"/>
            <a:ext cx="4612749" cy="3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Shape 508"/>
          <p:cNvSpPr/>
          <p:nvPr/>
        </p:nvSpPr>
        <p:spPr>
          <a:xfrm>
            <a:off x="5822724" y="1380800"/>
            <a:ext cx="1845619" cy="1256112"/>
          </a:xfrm>
          <a:prstGeom prst="wedgeRoundRectCallout">
            <a:avLst>
              <a:gd name="adj1" fmla="val -70498"/>
              <a:gd name="adj2" fmla="val 10861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/>
              <a:t>Relatório consolidado de cadastro do território com opção para imprimir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Shape 513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400" y="2513775"/>
            <a:ext cx="6191250" cy="29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/>
          <p:nvPr/>
        </p:nvSpPr>
        <p:spPr>
          <a:xfrm>
            <a:off x="7039050" y="1268350"/>
            <a:ext cx="1738800" cy="1101300"/>
          </a:xfrm>
          <a:prstGeom prst="wedgeRoundRectCallout">
            <a:avLst>
              <a:gd name="adj1" fmla="val -56932"/>
              <a:gd name="adj2" fmla="val 100252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Relatórios operacionais, para uso dos profissionais das equipes de AB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Shape 519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52400"/>
            <a:ext cx="5960225" cy="22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 descr="Uploaded by Awesome Screenshot Extension"/>
          <p:cNvPicPr preferRelativeResize="0"/>
          <p:nvPr/>
        </p:nvPicPr>
        <p:blipFill rotWithShape="1">
          <a:blip r:embed="rId4">
            <a:alphaModFix/>
          </a:blip>
          <a:srcRect l="9" r="9"/>
          <a:stretch/>
        </p:blipFill>
        <p:spPr>
          <a:xfrm>
            <a:off x="3485725" y="2007750"/>
            <a:ext cx="5518699" cy="33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 descr="Uploaded by Awesome Screenshot Extens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400" y="2892975"/>
            <a:ext cx="5307924" cy="37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/>
          <p:nvPr/>
        </p:nvSpPr>
        <p:spPr>
          <a:xfrm>
            <a:off x="1233775" y="1752500"/>
            <a:ext cx="1488000" cy="985800"/>
          </a:xfrm>
          <a:prstGeom prst="wedgeRoundRectCallout">
            <a:avLst>
              <a:gd name="adj1" fmla="val 62196"/>
              <a:gd name="adj2" fmla="val -125829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Relatório operacional de cadastro territorial</a:t>
            </a:r>
          </a:p>
        </p:txBody>
      </p:sp>
      <p:sp>
        <p:nvSpPr>
          <p:cNvPr id="523" name="Shape 523"/>
          <p:cNvSpPr/>
          <p:nvPr/>
        </p:nvSpPr>
        <p:spPr>
          <a:xfrm>
            <a:off x="7516425" y="2822725"/>
            <a:ext cx="1488000" cy="985800"/>
          </a:xfrm>
          <a:prstGeom prst="wedgeRoundRectCallout">
            <a:avLst>
              <a:gd name="adj1" fmla="val -86564"/>
              <a:gd name="adj2" fmla="val -64024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Relatório de inconsistências do cadastro territorial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Shape 528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4625" y="3779250"/>
            <a:ext cx="6456450" cy="22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Shape 529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200" y="868225"/>
            <a:ext cx="5524075" cy="257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/>
          <p:nvPr/>
        </p:nvSpPr>
        <p:spPr>
          <a:xfrm>
            <a:off x="6677350" y="2647100"/>
            <a:ext cx="1782000" cy="985800"/>
          </a:xfrm>
          <a:prstGeom prst="wedgeRoundRectCallout">
            <a:avLst>
              <a:gd name="adj1" fmla="val -77630"/>
              <a:gd name="adj2" fmla="val 57907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Relatório operacional de gestante/puérpera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Shape 535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00" y="501599"/>
            <a:ext cx="5869950" cy="27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8443" y="3528450"/>
            <a:ext cx="7081205" cy="27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Shape 537"/>
          <p:cNvSpPr/>
          <p:nvPr/>
        </p:nvSpPr>
        <p:spPr>
          <a:xfrm>
            <a:off x="6900675" y="2023650"/>
            <a:ext cx="1782000" cy="985800"/>
          </a:xfrm>
          <a:prstGeom prst="wedgeRoundRectCallout">
            <a:avLst>
              <a:gd name="adj1" fmla="val -91705"/>
              <a:gd name="adj2" fmla="val 43870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Relatório operacional de crianças menores de 5 anos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286519"/>
              </p:ext>
            </p:extLst>
          </p:nvPr>
        </p:nvGraphicFramePr>
        <p:xfrm>
          <a:off x="539552" y="1412776"/>
          <a:ext cx="8166298" cy="439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019537" y="5949280"/>
            <a:ext cx="3264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Total no RN = 13,3 </a:t>
            </a:r>
            <a:r>
              <a:rPr lang="pt-BR" b="1" dirty="0">
                <a:solidFill>
                  <a:schemeClr val="accent1"/>
                </a:solidFill>
              </a:rPr>
              <a:t>SIM</a:t>
            </a:r>
            <a:r>
              <a:rPr lang="pt-BR" b="1" dirty="0"/>
              <a:t> e 86,7% </a:t>
            </a:r>
            <a:r>
              <a:rPr lang="pt-BR" b="1" dirty="0">
                <a:solidFill>
                  <a:srgbClr val="C00000"/>
                </a:solidFill>
              </a:rPr>
              <a:t>NÃO</a:t>
            </a:r>
          </a:p>
        </p:txBody>
      </p:sp>
      <p:graphicFrame>
        <p:nvGraphicFramePr>
          <p:cNvPr id="6" name="Shape 131"/>
          <p:cNvGraphicFramePr/>
          <p:nvPr/>
        </p:nvGraphicFramePr>
        <p:xfrm>
          <a:off x="774251" y="6165167"/>
          <a:ext cx="1590675" cy="4365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586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t-BR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Fonte: DAB, MS, 2016.</a:t>
                      </a:r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Seta: para Baixo 6"/>
          <p:cNvSpPr/>
          <p:nvPr/>
        </p:nvSpPr>
        <p:spPr>
          <a:xfrm>
            <a:off x="6372200" y="1844824"/>
            <a:ext cx="288032" cy="28803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621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Shape 542" descr="Uploaded by Awesome Screenshot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00" y="3650000"/>
            <a:ext cx="7512550" cy="28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Shape 543"/>
          <p:cNvSpPr/>
          <p:nvPr/>
        </p:nvSpPr>
        <p:spPr>
          <a:xfrm>
            <a:off x="7129275" y="1642650"/>
            <a:ext cx="1782000" cy="985800"/>
          </a:xfrm>
          <a:prstGeom prst="wedgeRoundRectCallout">
            <a:avLst>
              <a:gd name="adj1" fmla="val -91705"/>
              <a:gd name="adj2" fmla="val 43870"/>
              <a:gd name="adj3" fmla="val 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Relatório operacional de risco cardiovascular</a:t>
            </a:r>
          </a:p>
        </p:txBody>
      </p:sp>
      <p:pic>
        <p:nvPicPr>
          <p:cNvPr id="544" name="Shape 544" descr="Uploaded by Awesome Screenshot Exten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00" y="253650"/>
            <a:ext cx="6170424" cy="28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/>
          <p:nvPr/>
        </p:nvSpPr>
        <p:spPr>
          <a:xfrm>
            <a:off x="311700" y="4931800"/>
            <a:ext cx="2787000" cy="11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Formas de acesso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pt-BR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Público: público em geral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pt-BR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Restrito: gestores municipal, estadual e federal</a:t>
            </a:r>
          </a:p>
        </p:txBody>
      </p:sp>
      <p:sp>
        <p:nvSpPr>
          <p:cNvPr id="550" name="Shape 550"/>
          <p:cNvSpPr txBox="1">
            <a:spLocks noGrp="1"/>
          </p:cNvSpPr>
          <p:nvPr>
            <p:ph type="title"/>
          </p:nvPr>
        </p:nvSpPr>
        <p:spPr>
          <a:xfrm>
            <a:off x="548699" y="283833"/>
            <a:ext cx="5537700" cy="11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Informação em Saúde para Atenção Básica </a:t>
            </a:r>
            <a:r>
              <a:rPr lang="pt-B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sisab.saude.gov.br</a:t>
            </a:r>
          </a:p>
        </p:txBody>
      </p:sp>
      <p:pic>
        <p:nvPicPr>
          <p:cNvPr id="551" name="Shape 551"/>
          <p:cNvPicPr preferRelativeResize="0"/>
          <p:nvPr/>
        </p:nvPicPr>
        <p:blipFill rotWithShape="1">
          <a:blip r:embed="rId3">
            <a:alphaModFix/>
          </a:blip>
          <a:srcRect t="9040" r="1301" b="3530"/>
          <a:stretch/>
        </p:blipFill>
        <p:spPr>
          <a:xfrm>
            <a:off x="162800" y="1350875"/>
            <a:ext cx="4489824" cy="305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Shape 552"/>
          <p:cNvPicPr preferRelativeResize="0"/>
          <p:nvPr/>
        </p:nvPicPr>
        <p:blipFill rotWithShape="1">
          <a:blip r:embed="rId4">
            <a:alphaModFix/>
          </a:blip>
          <a:srcRect l="609" t="6188" r="1120" b="12804"/>
          <a:stretch/>
        </p:blipFill>
        <p:spPr>
          <a:xfrm>
            <a:off x="3415050" y="3011300"/>
            <a:ext cx="5635900" cy="37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4727330" y="1915188"/>
            <a:ext cx="4323620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Em breve disponível os novos relatórios de Saúde!!!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/>
          <p:nvPr/>
        </p:nvSpPr>
        <p:spPr>
          <a:xfrm>
            <a:off x="874151" y="1340768"/>
            <a:ext cx="7344816" cy="720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Ferramentas de apoio que podem ajudar a capacitação dos profissionais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endParaRPr lang="pt-BR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>
              <a:buClr>
                <a:srgbClr val="000000"/>
              </a:buClr>
              <a:buSzPct val="100000"/>
            </a:pPr>
            <a:r>
              <a:rPr lang="pt-BR" sz="1800" dirty="0">
                <a:hlinkClick r:id="rId3"/>
              </a:rPr>
              <a:t>Tutoriais de instalação disponível em:</a:t>
            </a:r>
          </a:p>
          <a:p>
            <a:pPr marL="114300">
              <a:buClr>
                <a:srgbClr val="000000"/>
              </a:buClr>
              <a:buSzPct val="100000"/>
            </a:pPr>
            <a:endParaRPr lang="pt-BR" sz="1800" u="sng" dirty="0">
              <a:hlinkClick r:id="rId3"/>
            </a:endParaRPr>
          </a:p>
          <a:p>
            <a:pPr marL="114300">
              <a:buClr>
                <a:srgbClr val="000000"/>
              </a:buClr>
              <a:buSzPct val="100000"/>
            </a:pPr>
            <a:r>
              <a:rPr lang="pt-BR" sz="1800" u="sng" dirty="0">
                <a:hlinkClick r:id="rId3"/>
              </a:rPr>
              <a:t>https://www.ufrgs.br/telessauders/noticias/uso-em-rede-do-pec-instalacao-e-atualizacao-do-e-sus-ab/</a:t>
            </a:r>
            <a:endParaRPr lang="pt-BR" sz="1800" dirty="0"/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pt-BR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Shape 550"/>
          <p:cNvSpPr txBox="1">
            <a:spLocks noGrp="1"/>
          </p:cNvSpPr>
          <p:nvPr>
            <p:ph type="title"/>
          </p:nvPr>
        </p:nvSpPr>
        <p:spPr>
          <a:xfrm>
            <a:off x="548699" y="283833"/>
            <a:ext cx="5537700" cy="11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Informação em Saúde para Atenção Básica </a:t>
            </a:r>
            <a:r>
              <a:rPr lang="pt-B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sisab.saude.gov.br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" r="30058" b="35684"/>
          <a:stretch/>
        </p:blipFill>
        <p:spPr bwMode="auto">
          <a:xfrm>
            <a:off x="971600" y="3356992"/>
            <a:ext cx="666045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815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/>
          <p:nvPr/>
        </p:nvSpPr>
        <p:spPr>
          <a:xfrm>
            <a:off x="874151" y="1340768"/>
            <a:ext cx="734481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Ferramentas de apoio que podem ajudar a capacitação dos profissionais</a:t>
            </a:r>
            <a:endParaRPr lang="pt-BR" sz="1800" b="0" i="0" u="none" strike="noStrike" cap="none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>
              <a:buClr>
                <a:srgbClr val="000000"/>
              </a:buClr>
              <a:buSzPct val="100000"/>
            </a:pPr>
            <a:endParaRPr lang="pt-BR" sz="1800" dirty="0"/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pt-BR" sz="1800" b="1" i="0" u="none" strike="noStrike" cap="none" dirty="0">
                <a:solidFill>
                  <a:schemeClr val="tx1"/>
                </a:solidFill>
                <a:sym typeface="Arial"/>
              </a:rPr>
              <a:t>Vídeo com </a:t>
            </a:r>
            <a:r>
              <a:rPr lang="pt-BR" sz="1800" b="1" i="0" u="none" strike="noStrike" cap="none" dirty="0" err="1">
                <a:solidFill>
                  <a:schemeClr val="tx1"/>
                </a:solidFill>
                <a:sym typeface="Arial"/>
              </a:rPr>
              <a:t>webpalestras</a:t>
            </a:r>
            <a:r>
              <a:rPr lang="pt-BR" sz="1800" b="1" i="0" u="none" strike="noStrike" cap="none" dirty="0">
                <a:solidFill>
                  <a:schemeClr val="tx1"/>
                </a:solidFill>
                <a:sym typeface="Arial"/>
              </a:rPr>
              <a:t>  </a:t>
            </a: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pt-BR" sz="1800" b="1" dirty="0">
                <a:solidFill>
                  <a:schemeClr val="tx1"/>
                </a:solidFill>
              </a:rPr>
              <a:t>Acesso em: </a:t>
            </a: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pt-BR" sz="1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Shape 550"/>
          <p:cNvSpPr txBox="1">
            <a:spLocks noGrp="1"/>
          </p:cNvSpPr>
          <p:nvPr>
            <p:ph type="title"/>
          </p:nvPr>
        </p:nvSpPr>
        <p:spPr>
          <a:xfrm>
            <a:off x="548699" y="283833"/>
            <a:ext cx="5537700" cy="11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Informação em Saúde para Atenção Básica </a:t>
            </a:r>
            <a:r>
              <a:rPr lang="pt-B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sisab.saude.gov.br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43608" y="2636912"/>
            <a:ext cx="7463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https://www.ufrgs.br/telessauders/videos/mudancas-na-nova-versao-do-e-susab-2-1-04/</a:t>
            </a:r>
            <a:endParaRPr lang="pt-BR" dirty="0"/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0" t="30959" r="2325" b="20530"/>
          <a:stretch/>
        </p:blipFill>
        <p:spPr bwMode="auto">
          <a:xfrm>
            <a:off x="1763688" y="3019648"/>
            <a:ext cx="5839297" cy="339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867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2132856"/>
            <a:ext cx="7772400" cy="1500000"/>
          </a:xfrm>
        </p:spPr>
        <p:txBody>
          <a:bodyPr/>
          <a:lstStyle/>
          <a:p>
            <a:pPr algn="ctr"/>
            <a:r>
              <a:rPr lang="pt-BR" sz="4400" b="1" dirty="0">
                <a:solidFill>
                  <a:schemeClr val="bg2"/>
                </a:solidFill>
              </a:rPr>
              <a:t>Envio de dados através do PEC</a:t>
            </a:r>
          </a:p>
        </p:txBody>
      </p:sp>
    </p:spTree>
    <p:extLst>
      <p:ext uri="{BB962C8B-B14F-4D97-AF65-F5344CB8AC3E}">
        <p14:creationId xmlns:p14="http://schemas.microsoft.com/office/powerpoint/2010/main" val="3031325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1632164"/>
            <a:ext cx="8520600" cy="572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pt-BR" dirty="0">
                <a:latin typeface="Calibri" panose="020F0502020204030204" pitchFamily="34" charset="0"/>
              </a:rPr>
              <a:t>Conceito de prontuário eletrônico</a:t>
            </a:r>
            <a:br>
              <a:rPr lang="pt-BR" dirty="0">
                <a:latin typeface="Calibri" panose="020F0502020204030204" pitchFamily="34" charset="0"/>
              </a:rPr>
            </a:br>
            <a:r>
              <a:rPr lang="pt-BR" sz="2000" b="1" dirty="0">
                <a:latin typeface="Calibri" panose="020F0502020204030204" pitchFamily="34" charset="0"/>
              </a:rPr>
              <a:t>Resolução 07/CIT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475838" y="2300395"/>
            <a:ext cx="7912586" cy="4555199"/>
          </a:xfrm>
        </p:spPr>
        <p:txBody>
          <a:bodyPr/>
          <a:lstStyle/>
          <a:p>
            <a:pPr algn="just"/>
            <a:r>
              <a:rPr lang="pt-BR" sz="1600" b="1" dirty="0">
                <a:solidFill>
                  <a:schemeClr val="bg2"/>
                </a:solidFill>
                <a:latin typeface="Calibri" panose="020F0502020204030204" pitchFamily="34" charset="0"/>
              </a:rPr>
              <a:t>Art. 1º Definir que o registro das informações relativas às ações da atenção básica deverá ser realizado por meio de prontuários eletrônicos do paciente.</a:t>
            </a:r>
          </a:p>
          <a:p>
            <a:pPr algn="just"/>
            <a:endParaRPr lang="pt-BR" sz="16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5804" y="3717033"/>
            <a:ext cx="7932620" cy="2088232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/>
          <a:lstStyle/>
          <a:p>
            <a:pPr algn="just"/>
            <a:r>
              <a:rPr lang="pt-BR" sz="1500" b="1" dirty="0">
                <a:solidFill>
                  <a:schemeClr val="bg2"/>
                </a:solidFill>
                <a:latin typeface="Calibri" panose="020F0502020204030204" pitchFamily="34" charset="0"/>
              </a:rPr>
              <a:t>§ 1º Entende-se como prontuário eletrônico um repositório de informação mantida de forma eletrônica, onde todas as informações de saúde, clínicas e administrativas, ao longo da vida de um indivíduo estão armazenadas, e suas características principais são: acesso rápido aos problemas de saúde e intervenções atuais; recuperação de informações clínicas; sistemas de apoio à decisão e outros recursos</a:t>
            </a:r>
            <a:r>
              <a:rPr lang="pt-BR" sz="1500" b="1" dirty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4915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1560156"/>
            <a:ext cx="8520600" cy="572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/>
            <a:r>
              <a:rPr lang="pt-BR" sz="2000" b="1" dirty="0">
                <a:latin typeface="Calibri" panose="020F0502020204030204" pitchFamily="34" charset="0"/>
              </a:rPr>
              <a:t>RESOLUÇÃO Nº 7, DE 24 DE NOVEMBRO DE 2016</a:t>
            </a:r>
            <a:r>
              <a:rPr lang="pt-BR" sz="2000" dirty="0">
                <a:latin typeface="Calibri" panose="020F0502020204030204" pitchFamily="34" charset="0"/>
              </a:rPr>
              <a:t>, da CIT que “Define o prontuário eletrônico com modelo de informação para registro das ações de saúde na Atenção Básica e dá outras providências”.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2425" y="2340888"/>
            <a:ext cx="4183500" cy="339236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04800">
              <a:buClr>
                <a:schemeClr val="dk1"/>
              </a:buClr>
              <a:buSzPct val="109090"/>
              <a:buFont typeface="Cambria"/>
            </a:pPr>
            <a:r>
              <a:rPr lang="pt-BR" sz="110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Pactuação entre o MS, CONASS e CONASEMS define o prontuário eletrônico como modelo de informação para registro das ações de saúde na Atenção Básica e dá outras providências.</a:t>
            </a:r>
          </a:p>
          <a:p>
            <a:pPr algn="just"/>
            <a:r>
              <a:rPr lang="pt-BR" sz="1100" b="1" dirty="0">
                <a:solidFill>
                  <a:schemeClr val="bg2"/>
                </a:solidFill>
                <a:latin typeface="Calibri" panose="020F0502020204030204" pitchFamily="34" charset="0"/>
              </a:rPr>
              <a:t>Art. 2º </a:t>
            </a:r>
            <a:r>
              <a:rPr lang="pt-BR" sz="1100" b="1" dirty="0">
                <a:solidFill>
                  <a:srgbClr val="C00000"/>
                </a:solidFill>
                <a:latin typeface="Calibri" panose="020F0502020204030204" pitchFamily="34" charset="0"/>
              </a:rPr>
              <a:t>Definir o prazo de 10 de dezembro de 2016 para que os municípios enviem as informações por meio de prontuário eletrônico ao Sistema de Informação em Saúde da Atenção Básica (SISAB).</a:t>
            </a:r>
          </a:p>
          <a:p>
            <a:pPr algn="just">
              <a:spcAft>
                <a:spcPts val="0"/>
              </a:spcAft>
            </a:pPr>
            <a:r>
              <a:rPr lang="pt-BR" sz="1100" dirty="0">
                <a:solidFill>
                  <a:schemeClr val="bg2"/>
                </a:solidFill>
                <a:latin typeface="Calibri" panose="020F0502020204030204" pitchFamily="34" charset="0"/>
              </a:rPr>
              <a:t>§ 1º Caso o município não tenha condições de enviar as informações ao SISAB por prontuário eletrônico, o mesmo deverá preencher o formulário de justificativa, no sistema de controle de uso do </a:t>
            </a:r>
            <a:r>
              <a:rPr lang="pt-BR" sz="1100" dirty="0" err="1">
                <a:solidFill>
                  <a:schemeClr val="bg2"/>
                </a:solidFill>
                <a:latin typeface="Calibri" panose="020F0502020204030204" pitchFamily="34" charset="0"/>
              </a:rPr>
              <a:t>eSUS</a:t>
            </a:r>
            <a:r>
              <a:rPr lang="pt-BR" sz="1100" dirty="0">
                <a:solidFill>
                  <a:schemeClr val="bg2"/>
                </a:solidFill>
                <a:latin typeface="Calibri" panose="020F0502020204030204" pitchFamily="34" charset="0"/>
              </a:rPr>
              <a:t> AB disponível em</a:t>
            </a:r>
          </a:p>
          <a:p>
            <a:pPr>
              <a:spcAft>
                <a:spcPts val="0"/>
              </a:spcAft>
            </a:pPr>
            <a:r>
              <a:rPr lang="pt-BR" sz="1100" dirty="0">
                <a:solidFill>
                  <a:schemeClr val="bg2"/>
                </a:solidFill>
                <a:latin typeface="Calibri" panose="020F0502020204030204" pitchFamily="34" charset="0"/>
                <a:hlinkClick r:id="rId3"/>
              </a:rPr>
              <a:t>http://dabsistemas.saude.gov.br/sistemas/controleUsoEsus</a:t>
            </a:r>
            <a:endParaRPr lang="pt-BR" sz="11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pt-BR" sz="1100" dirty="0">
                <a:solidFill>
                  <a:schemeClr val="bg2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771500" y="2340888"/>
            <a:ext cx="4090500" cy="339236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just"/>
            <a:r>
              <a:rPr lang="pt-BR" sz="1100" dirty="0">
                <a:solidFill>
                  <a:schemeClr val="bg2"/>
                </a:solidFill>
                <a:latin typeface="Calibri" panose="020F0502020204030204" pitchFamily="34" charset="0"/>
              </a:rPr>
              <a:t>§ 3º Caso o município não tenha transmitido as informações de saúde dos cidadãos por prontuário eletrônico e não envie a justificativa no prazo estabelecido, </a:t>
            </a:r>
            <a:r>
              <a:rPr lang="pt-BR" sz="1100" b="1" dirty="0">
                <a:solidFill>
                  <a:srgbClr val="C00000"/>
                </a:solidFill>
                <a:latin typeface="Calibri" panose="020F0502020204030204" pitchFamily="34" charset="0"/>
              </a:rPr>
              <a:t>serão suspensas as transferências de recursos financeiros relativos ao Componente Variável do Piso de Atenção Básica (PAB Variável), referente às equipes de atenção básica.</a:t>
            </a:r>
          </a:p>
          <a:p>
            <a:pPr algn="just"/>
            <a:r>
              <a:rPr lang="pt-BR" sz="1100" dirty="0">
                <a:solidFill>
                  <a:schemeClr val="bg2"/>
                </a:solidFill>
                <a:latin typeface="Calibri" panose="020F0502020204030204" pitchFamily="34" charset="0"/>
              </a:rPr>
              <a:t>§ 4º Após a regularização do envio das informações ou de justificativa, </a:t>
            </a:r>
            <a:r>
              <a:rPr lang="pt-BR" sz="1100" b="1" dirty="0">
                <a:solidFill>
                  <a:srgbClr val="C00000"/>
                </a:solidFill>
                <a:latin typeface="Calibri" panose="020F0502020204030204" pitchFamily="34" charset="0"/>
              </a:rPr>
              <a:t>o município poderá solicitar os créditos retroativos</a:t>
            </a:r>
            <a:r>
              <a:rPr lang="pt-BR" sz="1100" dirty="0">
                <a:solidFill>
                  <a:schemeClr val="bg2"/>
                </a:solidFill>
                <a:latin typeface="Calibri" panose="020F0502020204030204" pitchFamily="34" charset="0"/>
              </a:rPr>
              <a:t>, conforme disposto na Portaria nº GM/MS 2.488, de 21 de outubro de 2011.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Prazo máximo para preenchimento e envio da Justificativa: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pt-BR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 de dezembro de 2016 </a:t>
            </a:r>
          </a:p>
          <a:p>
            <a:pPr algn="just">
              <a:spcAft>
                <a:spcPts val="600"/>
              </a:spcAft>
            </a:pPr>
            <a:endParaRPr sz="12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spcAft>
                <a:spcPts val="600"/>
              </a:spcAft>
            </a:pPr>
            <a:endParaRPr sz="12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816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28000" y="137167"/>
            <a:ext cx="8520600" cy="76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Sistema de Justificativa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128000" y="778292"/>
            <a:ext cx="5092072" cy="500800"/>
          </a:xfrm>
          <a:prstGeom prst="rect">
            <a:avLst/>
          </a:prstGeom>
          <a:solidFill>
            <a:schemeClr val="bg2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400" i="1" dirty="0">
                <a:solidFill>
                  <a:schemeClr val="bg1"/>
                </a:solidFill>
              </a:rPr>
              <a:t>Sistema e Controle de Uso do e-SUS AB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l="24591" r="23973"/>
          <a:stretch/>
        </p:blipFill>
        <p:spPr>
          <a:xfrm>
            <a:off x="285750" y="1428767"/>
            <a:ext cx="3673924" cy="4727132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7800" y="1428767"/>
            <a:ext cx="4571899" cy="4727133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728563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99450" y="307633"/>
            <a:ext cx="8520600" cy="76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pt-BR"/>
              <a:t>Sistema de Justificativa</a:t>
            </a: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 l="7791" t="5550" r="5635" b="9183"/>
          <a:stretch/>
        </p:blipFill>
        <p:spPr>
          <a:xfrm>
            <a:off x="525775" y="1572446"/>
            <a:ext cx="5097774" cy="3596632"/>
          </a:xfrm>
          <a:prstGeom prst="rect">
            <a:avLst/>
          </a:prstGeom>
          <a:noFill/>
          <a:ln w="9525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79512" y="980728"/>
            <a:ext cx="5020622" cy="500800"/>
          </a:xfrm>
          <a:prstGeom prst="rect">
            <a:avLst/>
          </a:prstGeom>
          <a:solidFill>
            <a:schemeClr val="bg2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400" i="1" dirty="0">
                <a:solidFill>
                  <a:srgbClr val="FFFFFF"/>
                </a:solidFill>
              </a:rPr>
              <a:t>Sistema e Controle de Uso do e-SUS AB</a:t>
            </a: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 t="9950"/>
          <a:stretch/>
        </p:blipFill>
        <p:spPr>
          <a:xfrm>
            <a:off x="2220900" y="5161267"/>
            <a:ext cx="6770700" cy="1220061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pic>
      <p:sp>
        <p:nvSpPr>
          <p:cNvPr id="97" name="Shape 97"/>
          <p:cNvSpPr/>
          <p:nvPr/>
        </p:nvSpPr>
        <p:spPr>
          <a:xfrm rot="1058450">
            <a:off x="5715951" y="1140214"/>
            <a:ext cx="2245179" cy="1072371"/>
          </a:xfrm>
          <a:prstGeom prst="curvedDownArrow">
            <a:avLst>
              <a:gd name="adj1" fmla="val 25000"/>
              <a:gd name="adj2" fmla="val 47032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 txBox="1"/>
          <p:nvPr/>
        </p:nvSpPr>
        <p:spPr>
          <a:xfrm>
            <a:off x="6256500" y="2547200"/>
            <a:ext cx="2735100" cy="1917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Blocos de Justificativa: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pt-BR" sz="1200"/>
              <a:t>Insuficiência de equipamentos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pt-BR" sz="1200"/>
              <a:t>Conectividade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pt-BR" sz="1200"/>
              <a:t>Falta de pessoal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pt-BR" sz="1200"/>
              <a:t>Baixa qualificação</a:t>
            </a:r>
            <a:r>
              <a:rPr 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3993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52525" y="266800"/>
            <a:ext cx="6451723" cy="76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dirty="0"/>
              <a:t>Balanço das Ações realizadas - DAB/SAS/MS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467544" y="1196752"/>
            <a:ext cx="8230200" cy="181522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</a:pPr>
            <a:r>
              <a:rPr lang="pt-BR" sz="1500" dirty="0">
                <a:solidFill>
                  <a:srgbClr val="000000"/>
                </a:solidFill>
              </a:rPr>
              <a:t>12 Oficinas estaduais realizadas entre outubro e novembro de 2016 com participação de SES, COSEMS e Núcleos de </a:t>
            </a:r>
            <a:r>
              <a:rPr lang="pt-BR" sz="1500" dirty="0" err="1">
                <a:solidFill>
                  <a:srgbClr val="000000"/>
                </a:solidFill>
              </a:rPr>
              <a:t>telessaúde</a:t>
            </a:r>
            <a:endParaRPr lang="pt-BR" sz="1500" dirty="0">
              <a:solidFill>
                <a:srgbClr val="000000"/>
              </a:solidFill>
            </a:endParaRPr>
          </a:p>
          <a:p>
            <a:pPr marL="457200" lvl="0" indent="-32385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</a:pPr>
            <a:r>
              <a:rPr lang="pt-BR" sz="1500" dirty="0">
                <a:solidFill>
                  <a:srgbClr val="000000"/>
                </a:solidFill>
              </a:rPr>
              <a:t>Articulação com os Núcleos de </a:t>
            </a:r>
            <a:r>
              <a:rPr lang="pt-BR" sz="1500" dirty="0" err="1">
                <a:solidFill>
                  <a:srgbClr val="000000"/>
                </a:solidFill>
              </a:rPr>
              <a:t>telessaúde</a:t>
            </a:r>
            <a:r>
              <a:rPr lang="pt-BR" sz="1500" dirty="0">
                <a:solidFill>
                  <a:srgbClr val="000000"/>
                </a:solidFill>
              </a:rPr>
              <a:t> para confecção de vídeos- aulas e </a:t>
            </a:r>
            <a:r>
              <a:rPr lang="pt-BR" sz="1500" dirty="0" err="1">
                <a:solidFill>
                  <a:srgbClr val="000000"/>
                </a:solidFill>
              </a:rPr>
              <a:t>videos</a:t>
            </a:r>
            <a:r>
              <a:rPr lang="pt-BR" sz="1500" dirty="0">
                <a:solidFill>
                  <a:srgbClr val="000000"/>
                </a:solidFill>
              </a:rPr>
              <a:t>- tutoriais</a:t>
            </a:r>
          </a:p>
          <a:p>
            <a:pPr marL="457200" lvl="0" indent="-32385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</a:pPr>
            <a:r>
              <a:rPr lang="pt-BR" sz="1500" dirty="0">
                <a:solidFill>
                  <a:srgbClr val="000000"/>
                </a:solidFill>
              </a:rPr>
              <a:t>Agendamento de </a:t>
            </a:r>
            <a:r>
              <a:rPr lang="pt-BR" sz="1500" dirty="0" err="1">
                <a:solidFill>
                  <a:srgbClr val="000000"/>
                </a:solidFill>
              </a:rPr>
              <a:t>webconferências</a:t>
            </a:r>
            <a:r>
              <a:rPr lang="pt-BR" sz="1500" dirty="0">
                <a:solidFill>
                  <a:srgbClr val="000000"/>
                </a:solidFill>
              </a:rPr>
              <a:t> com gestores das SES e COSEMS</a:t>
            </a:r>
          </a:p>
        </p:txBody>
      </p:sp>
      <p:graphicFrame>
        <p:nvGraphicFramePr>
          <p:cNvPr id="177" name="Shape 177"/>
          <p:cNvGraphicFramePr/>
          <p:nvPr>
            <p:extLst>
              <p:ext uri="{D42A27DB-BD31-4B8C-83A1-F6EECF244321}">
                <p14:modId xmlns:p14="http://schemas.microsoft.com/office/powerpoint/2010/main" val="999920104"/>
              </p:ext>
            </p:extLst>
          </p:nvPr>
        </p:nvGraphicFramePr>
        <p:xfrm>
          <a:off x="899592" y="3140968"/>
          <a:ext cx="7239000" cy="3337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248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pt-BR" sz="19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1a. Região Nordeste 1 (PI, MA, CE, RN)     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pt-BR" sz="19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data: 28/</a:t>
                      </a:r>
                      <a:r>
                        <a:rPr lang="pt-BR" sz="19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nov</a:t>
                      </a:r>
                      <a:r>
                        <a:rPr lang="pt-BR" sz="19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às 15 h 30  Brasília 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pt-BR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3a. Região Norte (AM, AC, RR, RO, TO, PA)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pt-BR"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data: 30/nov às 16 horas de BSB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204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pt-BR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2a. Região Nordeste 2 (PB, PE, AL, SE, BA)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pt-BR"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data: 29/nov às 15 h 30  Brasília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pt-BR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4a. Região Centro-oeste (DF, MT, MS e GO)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pt-BR"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data: 01/nov  às 15 horas de Brasília 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20">
                <a:tc grid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pt-BR" sz="19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5a. Região Sul/Sudeste (SC, PR, RS, MG, SP, RJ e ES)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pt-BR" sz="19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data: 02/dez às 15 horas de Brasília</a:t>
                      </a:r>
                      <a:r>
                        <a:rPr lang="pt-BR" sz="19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L="91425" marR="91425" marT="121900" marB="121900">
                    <a:lnL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6FA8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89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89900"/>
            <a:ext cx="8520600" cy="1114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pt-BR"/>
              <a:t>Resultado FormSUS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t-BR" sz="1400" i="1"/>
              <a:t>N</a:t>
            </a:r>
            <a:r>
              <a:rPr lang="pt-BR" sz="1200" i="1"/>
              <a:t>ecessidades para instalação do PEC</a:t>
            </a:r>
            <a:r>
              <a:rPr lang="pt-BR" sz="1200"/>
              <a:t> 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311700" y="11420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400" b="1" dirty="0">
                <a:solidFill>
                  <a:schemeClr val="bg2"/>
                </a:solidFill>
              </a:rPr>
              <a:t>Tipo de prontuário eletrônico utilizado nas unidades básica de saúde</a:t>
            </a:r>
          </a:p>
        </p:txBody>
      </p:sp>
      <p:graphicFrame>
        <p:nvGraphicFramePr>
          <p:cNvPr id="122" name="Shape 122"/>
          <p:cNvGraphicFramePr/>
          <p:nvPr>
            <p:extLst>
              <p:ext uri="{D42A27DB-BD31-4B8C-83A1-F6EECF244321}">
                <p14:modId xmlns:p14="http://schemas.microsoft.com/office/powerpoint/2010/main" val="3243138775"/>
              </p:ext>
            </p:extLst>
          </p:nvPr>
        </p:nvGraphicFramePr>
        <p:xfrm>
          <a:off x="855901" y="6237313"/>
          <a:ext cx="1590675" cy="4365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586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t-BR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Fonte: DAB, MS, 2016.</a:t>
                      </a:r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00" y="1687301"/>
            <a:ext cx="7118968" cy="3475079"/>
          </a:xfrm>
          <a:prstGeom prst="rect">
            <a:avLst/>
          </a:prstGeom>
          <a:noFill/>
          <a:ln w="9525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402126"/>
              </p:ext>
            </p:extLst>
          </p:nvPr>
        </p:nvGraphicFramePr>
        <p:xfrm>
          <a:off x="765400" y="5179718"/>
          <a:ext cx="7118969" cy="1040257"/>
        </p:xfrm>
        <a:graphic>
          <a:graphicData uri="http://schemas.openxmlformats.org/drawingml/2006/table">
            <a:tbl>
              <a:tblPr firstRow="1" firstCol="1" bandRow="1">
                <a:tableStyleId>{2B05638C-82AF-4303-BD59-7F6B28AE0FB9}</a:tableStyleId>
              </a:tblPr>
              <a:tblGrid>
                <a:gridCol w="1611454">
                  <a:extLst>
                    <a:ext uri="{9D8B030D-6E8A-4147-A177-3AD203B41FA5}">
                      <a16:colId xmlns:a16="http://schemas.microsoft.com/office/drawing/2014/main" val="750441828"/>
                    </a:ext>
                  </a:extLst>
                </a:gridCol>
                <a:gridCol w="1723900">
                  <a:extLst>
                    <a:ext uri="{9D8B030D-6E8A-4147-A177-3AD203B41FA5}">
                      <a16:colId xmlns:a16="http://schemas.microsoft.com/office/drawing/2014/main" val="1099674908"/>
                    </a:ext>
                  </a:extLst>
                </a:gridCol>
                <a:gridCol w="1723900">
                  <a:extLst>
                    <a:ext uri="{9D8B030D-6E8A-4147-A177-3AD203B41FA5}">
                      <a16:colId xmlns:a16="http://schemas.microsoft.com/office/drawing/2014/main" val="3621261228"/>
                    </a:ext>
                  </a:extLst>
                </a:gridCol>
                <a:gridCol w="1487614">
                  <a:extLst>
                    <a:ext uri="{9D8B030D-6E8A-4147-A177-3AD203B41FA5}">
                      <a16:colId xmlns:a16="http://schemas.microsoft.com/office/drawing/2014/main" val="3667085686"/>
                    </a:ext>
                  </a:extLst>
                </a:gridCol>
                <a:gridCol w="572101">
                  <a:extLst>
                    <a:ext uri="{9D8B030D-6E8A-4147-A177-3AD203B41FA5}">
                      <a16:colId xmlns:a16="http://schemas.microsoft.com/office/drawing/2014/main" val="552190985"/>
                    </a:ext>
                  </a:extLst>
                </a:gridCol>
              </a:tblGrid>
              <a:tr h="1752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UF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Contagem de Qual tipo?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090140"/>
                  </a:ext>
                </a:extLst>
              </a:tr>
              <a:tr h="68973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PEC e-SUS AB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PEC e-SUS AB e Prontuário próprio ou por empresa privada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Prontuário próprio ou por empresa privada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3272288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RN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22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20508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4736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Estratégias de apoio</a:t>
            </a:r>
            <a:br>
              <a:rPr lang="pt-BR" b="1" dirty="0"/>
            </a:br>
            <a:r>
              <a:rPr lang="pt-BR" b="1" dirty="0"/>
              <a:t>Continuidade da agenda do </a:t>
            </a:r>
            <a:r>
              <a:rPr lang="pt-BR" b="1" dirty="0" err="1"/>
              <a:t>eSUS</a:t>
            </a:r>
            <a:endParaRPr lang="pt-BR" b="1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11700" y="1536633"/>
            <a:ext cx="8520599" cy="3404535"/>
          </a:xfrm>
        </p:spPr>
        <p:txBody>
          <a:bodyPr/>
          <a:lstStyle/>
          <a:p>
            <a:r>
              <a:rPr lang="pt-BR" dirty="0"/>
              <a:t>Realização de webconferência para tirar  dúvidas específicas  e de TI e dúvidas sobre o acesso online dos relatórios de saúde do SISAB</a:t>
            </a:r>
          </a:p>
          <a:p>
            <a:r>
              <a:rPr lang="pt-BR" b="1" dirty="0"/>
              <a:t>     Proposta de data a pactuarmos em conjunto</a:t>
            </a:r>
          </a:p>
          <a:p>
            <a:r>
              <a:rPr lang="pt-BR" b="1" dirty="0"/>
              <a:t>Metodologia proposta:  </a:t>
            </a:r>
            <a:r>
              <a:rPr lang="pt-BR" dirty="0"/>
              <a:t>Relacionar  as dúvidas e os problemas encontrados enviar para o ponto focal estadual;</a:t>
            </a:r>
          </a:p>
          <a:p>
            <a:r>
              <a:rPr lang="pt-BR" dirty="0"/>
              <a:t>Ponto focal estadual envia para o Ministério da Saúde previamente com o objetivo de otimizar  as respostas para o momento da webconfêrencia.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47744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>
            <a:spLocks noGrp="1"/>
          </p:cNvSpPr>
          <p:nvPr>
            <p:ph type="title"/>
          </p:nvPr>
        </p:nvSpPr>
        <p:spPr>
          <a:xfrm>
            <a:off x="539552" y="1268760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Obrigad</a:t>
            </a:r>
            <a:r>
              <a:rPr lang="pt-BR" dirty="0"/>
              <a:t>a</a:t>
            </a:r>
            <a:r>
              <a:rPr lang="pt-B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</p:txBody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pt-BR" sz="20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Ministério da Saúde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pt-BR" sz="20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Secretaria de Atenção a Saúde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pt-BR" sz="20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Departamento de Atenção Básica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227250" y="1237500"/>
            <a:ext cx="86895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400" b="1" dirty="0">
                <a:solidFill>
                  <a:schemeClr val="bg2"/>
                </a:solidFill>
              </a:rPr>
              <a:t>Unidades Básicas de Saúde informatizadas e equipadas com computadores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89900"/>
            <a:ext cx="8520600" cy="1147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Resultado FormSUS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400" i="1"/>
              <a:t>N</a:t>
            </a:r>
            <a:r>
              <a:rPr lang="pt-BR" sz="1200" i="1"/>
              <a:t>ecessidades para instalação do PEC</a:t>
            </a:r>
            <a:r>
              <a:rPr lang="pt-BR" sz="1200"/>
              <a:t> </a:t>
            </a: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t="12960"/>
          <a:stretch/>
        </p:blipFill>
        <p:spPr>
          <a:xfrm>
            <a:off x="782325" y="1639621"/>
            <a:ext cx="7894131" cy="3229539"/>
          </a:xfrm>
          <a:prstGeom prst="rect">
            <a:avLst/>
          </a:prstGeom>
          <a:noFill/>
          <a:ln w="9525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</p:pic>
      <p:graphicFrame>
        <p:nvGraphicFramePr>
          <p:cNvPr id="131" name="Shape 131"/>
          <p:cNvGraphicFramePr/>
          <p:nvPr/>
        </p:nvGraphicFramePr>
        <p:xfrm>
          <a:off x="774251" y="6165167"/>
          <a:ext cx="1590675" cy="4365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586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t-BR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Fonte: DAB, MS, 2016.</a:t>
                      </a:r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0588"/>
              </p:ext>
            </p:extLst>
          </p:nvPr>
        </p:nvGraphicFramePr>
        <p:xfrm>
          <a:off x="782325" y="5011481"/>
          <a:ext cx="7894131" cy="1154724"/>
        </p:xfrm>
        <a:graphic>
          <a:graphicData uri="http://schemas.openxmlformats.org/drawingml/2006/table">
            <a:tbl>
              <a:tblPr firstRow="1" firstCol="1" bandRow="1">
                <a:tableStyleId>{2B05638C-82AF-4303-BD59-7F6B28AE0FB9}</a:tableStyleId>
              </a:tblPr>
              <a:tblGrid>
                <a:gridCol w="3222568">
                  <a:extLst>
                    <a:ext uri="{9D8B030D-6E8A-4147-A177-3AD203B41FA5}">
                      <a16:colId xmlns:a16="http://schemas.microsoft.com/office/drawing/2014/main" val="1308848486"/>
                    </a:ext>
                  </a:extLst>
                </a:gridCol>
                <a:gridCol w="2664974">
                  <a:extLst>
                    <a:ext uri="{9D8B030D-6E8A-4147-A177-3AD203B41FA5}">
                      <a16:colId xmlns:a16="http://schemas.microsoft.com/office/drawing/2014/main" val="1065762564"/>
                    </a:ext>
                  </a:extLst>
                </a:gridCol>
                <a:gridCol w="1254117">
                  <a:extLst>
                    <a:ext uri="{9D8B030D-6E8A-4147-A177-3AD203B41FA5}">
                      <a16:colId xmlns:a16="http://schemas.microsoft.com/office/drawing/2014/main" val="1715508959"/>
                    </a:ext>
                  </a:extLst>
                </a:gridCol>
                <a:gridCol w="752472">
                  <a:extLst>
                    <a:ext uri="{9D8B030D-6E8A-4147-A177-3AD203B41FA5}">
                      <a16:colId xmlns:a16="http://schemas.microsoft.com/office/drawing/2014/main" val="4094219108"/>
                    </a:ext>
                  </a:extLst>
                </a:gridCol>
              </a:tblGrid>
              <a:tr h="2897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UF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Informe a abrangência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159700"/>
                  </a:ext>
                </a:extLst>
              </a:tr>
              <a:tr h="68973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Em parte das Unidades Básicas de Saúde do município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Na totalidade das Unidades Básicas de Saúde do município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Total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0346216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RN 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16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22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89551392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2048172" y="1901499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396293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28046" y="260648"/>
            <a:ext cx="6780580" cy="76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Prontuário Eletrônico do Cidadão</a:t>
            </a:r>
          </a:p>
          <a:p>
            <a:pPr lvl="0">
              <a:spcBef>
                <a:spcPts val="0"/>
              </a:spcBef>
              <a:buNone/>
            </a:pPr>
            <a:r>
              <a:rPr lang="pt-BR" sz="1400" i="1" dirty="0"/>
              <a:t>Número de municípios e UBS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98800" y="1637000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Distribuição do uso no Brasil</a:t>
            </a:r>
          </a:p>
        </p:txBody>
      </p:sp>
      <p:grpSp>
        <p:nvGrpSpPr>
          <p:cNvPr id="162" name="Shape 162"/>
          <p:cNvGrpSpPr/>
          <p:nvPr/>
        </p:nvGrpSpPr>
        <p:grpSpPr>
          <a:xfrm>
            <a:off x="152400" y="1170233"/>
            <a:ext cx="4221108" cy="4883534"/>
            <a:chOff x="0" y="890050"/>
            <a:chExt cx="4221108" cy="4253449"/>
          </a:xfrm>
        </p:grpSpPr>
        <p:pic>
          <p:nvPicPr>
            <p:cNvPr id="163" name="Shape 163" descr="Uploaded by Awesome Screenshot Extension"/>
            <p:cNvPicPr preferRelativeResize="0"/>
            <p:nvPr/>
          </p:nvPicPr>
          <p:blipFill rotWithShape="1">
            <a:blip r:embed="rId3">
              <a:alphaModFix/>
            </a:blip>
            <a:srcRect l="1717" r="13248"/>
            <a:stretch/>
          </p:blipFill>
          <p:spPr>
            <a:xfrm>
              <a:off x="0" y="890050"/>
              <a:ext cx="4221108" cy="4253449"/>
            </a:xfrm>
            <a:prstGeom prst="rect">
              <a:avLst/>
            </a:prstGeom>
            <a:noFill/>
            <a:ln w="9525" cap="flat" cmpd="sng">
              <a:solidFill>
                <a:srgbClr val="6FA8DC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64" name="Shape 164" descr="Uploaded by Awesome Screenshot Extension"/>
            <p:cNvPicPr preferRelativeResize="0"/>
            <p:nvPr/>
          </p:nvPicPr>
          <p:blipFill rotWithShape="1">
            <a:blip r:embed="rId3">
              <a:alphaModFix/>
            </a:blip>
            <a:srcRect l="92255" b="84856"/>
            <a:stretch/>
          </p:blipFill>
          <p:spPr>
            <a:xfrm>
              <a:off x="3359874" y="4243613"/>
              <a:ext cx="384470" cy="644102"/>
            </a:xfrm>
            <a:prstGeom prst="rect">
              <a:avLst/>
            </a:prstGeom>
            <a:noFill/>
            <a:ln w="9525" cap="flat" cmpd="sng">
              <a:solidFill>
                <a:srgbClr val="6FA8DC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grpSp>
        <p:nvGrpSpPr>
          <p:cNvPr id="165" name="Shape 165"/>
          <p:cNvGrpSpPr/>
          <p:nvPr/>
        </p:nvGrpSpPr>
        <p:grpSpPr>
          <a:xfrm>
            <a:off x="4602521" y="1170233"/>
            <a:ext cx="4396362" cy="4883534"/>
            <a:chOff x="4730054" y="739974"/>
            <a:chExt cx="4388901" cy="4311675"/>
          </a:xfrm>
        </p:grpSpPr>
        <p:pic>
          <p:nvPicPr>
            <p:cNvPr id="166" name="Shape 166" descr="Uploaded by Awesome Screenshot Extension"/>
            <p:cNvPicPr preferRelativeResize="0"/>
            <p:nvPr/>
          </p:nvPicPr>
          <p:blipFill rotWithShape="1">
            <a:blip r:embed="rId4">
              <a:alphaModFix/>
            </a:blip>
            <a:srcRect r="21216"/>
            <a:stretch/>
          </p:blipFill>
          <p:spPr>
            <a:xfrm>
              <a:off x="4730054" y="739974"/>
              <a:ext cx="4388901" cy="4311675"/>
            </a:xfrm>
            <a:prstGeom prst="rect">
              <a:avLst/>
            </a:prstGeom>
            <a:noFill/>
            <a:ln w="9525" cap="flat" cmpd="sng">
              <a:solidFill>
                <a:srgbClr val="6FA8DC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67" name="Shape 167" descr="Uploaded by Awesome Screenshot Extension"/>
            <p:cNvPicPr preferRelativeResize="0"/>
            <p:nvPr/>
          </p:nvPicPr>
          <p:blipFill rotWithShape="1">
            <a:blip r:embed="rId4">
              <a:alphaModFix/>
            </a:blip>
            <a:srcRect l="84234" b="91610"/>
            <a:stretch/>
          </p:blipFill>
          <p:spPr>
            <a:xfrm>
              <a:off x="8133871" y="4389913"/>
              <a:ext cx="853434" cy="351519"/>
            </a:xfrm>
            <a:prstGeom prst="rect">
              <a:avLst/>
            </a:prstGeom>
            <a:noFill/>
            <a:ln w="9525" cap="flat" cmpd="sng">
              <a:solidFill>
                <a:srgbClr val="6FA8DC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168" name="Shape 168"/>
          <p:cNvSpPr txBox="1"/>
          <p:nvPr/>
        </p:nvSpPr>
        <p:spPr>
          <a:xfrm>
            <a:off x="2700400" y="1170233"/>
            <a:ext cx="1520700" cy="544400"/>
          </a:xfrm>
          <a:prstGeom prst="rect">
            <a:avLst/>
          </a:prstGeom>
          <a:noFill/>
          <a:ln w="9525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Municípios: 969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7582575" y="1121767"/>
            <a:ext cx="1336800" cy="544400"/>
          </a:xfrm>
          <a:prstGeom prst="rect">
            <a:avLst/>
          </a:prstGeom>
          <a:noFill/>
          <a:ln w="9525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b="1"/>
              <a:t>UBS: 3.137 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2500350" y="6381600"/>
            <a:ext cx="20205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000" dirty="0"/>
              <a:t>Fonte: Novembro/2016, SISAB</a:t>
            </a:r>
          </a:p>
        </p:txBody>
      </p:sp>
    </p:spTree>
    <p:extLst>
      <p:ext uri="{BB962C8B-B14F-4D97-AF65-F5344CB8AC3E}">
        <p14:creationId xmlns:p14="http://schemas.microsoft.com/office/powerpoint/2010/main" val="8753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400394"/>
              </p:ext>
            </p:extLst>
          </p:nvPr>
        </p:nvGraphicFramePr>
        <p:xfrm>
          <a:off x="457200" y="4797152"/>
          <a:ext cx="8003232" cy="1456373"/>
        </p:xfrm>
        <a:graphic>
          <a:graphicData uri="http://schemas.openxmlformats.org/drawingml/2006/table">
            <a:tbl>
              <a:tblPr firstRow="1" firstCol="1" bandRow="1">
                <a:tableStyleId>{2B05638C-82AF-4303-BD59-7F6B28AE0FB9}</a:tableStyleId>
              </a:tblPr>
              <a:tblGrid>
                <a:gridCol w="990442">
                  <a:extLst>
                    <a:ext uri="{9D8B030D-6E8A-4147-A177-3AD203B41FA5}">
                      <a16:colId xmlns:a16="http://schemas.microsoft.com/office/drawing/2014/main" val="3954000352"/>
                    </a:ext>
                  </a:extLst>
                </a:gridCol>
                <a:gridCol w="1330519">
                  <a:extLst>
                    <a:ext uri="{9D8B030D-6E8A-4147-A177-3AD203B41FA5}">
                      <a16:colId xmlns:a16="http://schemas.microsoft.com/office/drawing/2014/main" val="3642733900"/>
                    </a:ext>
                  </a:extLst>
                </a:gridCol>
                <a:gridCol w="1330519">
                  <a:extLst>
                    <a:ext uri="{9D8B030D-6E8A-4147-A177-3AD203B41FA5}">
                      <a16:colId xmlns:a16="http://schemas.microsoft.com/office/drawing/2014/main" val="3469225943"/>
                    </a:ext>
                  </a:extLst>
                </a:gridCol>
                <a:gridCol w="1400546">
                  <a:extLst>
                    <a:ext uri="{9D8B030D-6E8A-4147-A177-3AD203B41FA5}">
                      <a16:colId xmlns:a16="http://schemas.microsoft.com/office/drawing/2014/main" val="3331746289"/>
                    </a:ext>
                  </a:extLst>
                </a:gridCol>
                <a:gridCol w="1330519">
                  <a:extLst>
                    <a:ext uri="{9D8B030D-6E8A-4147-A177-3AD203B41FA5}">
                      <a16:colId xmlns:a16="http://schemas.microsoft.com/office/drawing/2014/main" val="3948073519"/>
                    </a:ext>
                  </a:extLst>
                </a:gridCol>
                <a:gridCol w="1620687">
                  <a:extLst>
                    <a:ext uri="{9D8B030D-6E8A-4147-A177-3AD203B41FA5}">
                      <a16:colId xmlns:a16="http://schemas.microsoft.com/office/drawing/2014/main" val="3674890210"/>
                    </a:ext>
                  </a:extLst>
                </a:gridCol>
              </a:tblGrid>
              <a:tr h="24536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UF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Identifique quais as principais dificuldades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847156"/>
                  </a:ext>
                </a:extLst>
              </a:tr>
              <a:tr h="9656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Recursos financeiros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Falta de fornecedores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Processo licitatório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Outros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          Total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extLst>
                  <a:ext uri="{0D108BD9-81ED-4DB2-BD59-A6C34878D82A}">
                    <a16:rowId xmlns:a16="http://schemas.microsoft.com/office/drawing/2014/main" val="3031596484"/>
                  </a:ext>
                </a:extLst>
              </a:tr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RN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90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41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49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117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75" marR="36975" marT="0" marB="0" anchor="b"/>
                </a:tc>
                <a:extLst>
                  <a:ext uri="{0D108BD9-81ED-4DB2-BD59-A6C34878D82A}">
                    <a16:rowId xmlns:a16="http://schemas.microsoft.com/office/drawing/2014/main" val="2599385063"/>
                  </a:ext>
                </a:extLst>
              </a:tr>
            </a:tbl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100-00001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451288"/>
              </p:ext>
            </p:extLst>
          </p:nvPr>
        </p:nvGraphicFramePr>
        <p:xfrm>
          <a:off x="457200" y="843430"/>
          <a:ext cx="8086725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Shape 131"/>
          <p:cNvGraphicFramePr/>
          <p:nvPr>
            <p:extLst>
              <p:ext uri="{D42A27DB-BD31-4B8C-83A1-F6EECF244321}">
                <p14:modId xmlns:p14="http://schemas.microsoft.com/office/powerpoint/2010/main" val="2412778686"/>
              </p:ext>
            </p:extLst>
          </p:nvPr>
        </p:nvGraphicFramePr>
        <p:xfrm>
          <a:off x="774251" y="6309320"/>
          <a:ext cx="1590675" cy="4252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5283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t-BR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Fonte: DAB, MS, 2016.</a:t>
                      </a:r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70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100-00001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397216"/>
              </p:ext>
            </p:extLst>
          </p:nvPr>
        </p:nvGraphicFramePr>
        <p:xfrm>
          <a:off x="395537" y="1124745"/>
          <a:ext cx="821982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Shape 131"/>
          <p:cNvGraphicFramePr/>
          <p:nvPr/>
        </p:nvGraphicFramePr>
        <p:xfrm>
          <a:off x="774251" y="6165167"/>
          <a:ext cx="1590675" cy="4365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586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pt-BR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Fonte: DAB, MS, 2016.</a:t>
                      </a:r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7179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1571</Words>
  <Application>Microsoft Office PowerPoint</Application>
  <PresentationFormat>Apresentação na tela (4:3)</PresentationFormat>
  <Paragraphs>203</Paragraphs>
  <Slides>51</Slides>
  <Notes>42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Cambria</vt:lpstr>
      <vt:lpstr>Times New Roman</vt:lpstr>
      <vt:lpstr>Tema do Office</vt:lpstr>
      <vt:lpstr>e-SUS Atenção Básica Diagnóstico do FormSUS Apresentação de novidades da versão  </vt:lpstr>
      <vt:lpstr>Apresentação do PowerPoint</vt:lpstr>
      <vt:lpstr>Apresentação do PowerPoint</vt:lpstr>
      <vt:lpstr>Apresentação do PowerPoint</vt:lpstr>
      <vt:lpstr>Resultado FormSUS Necessidades para instalação do PEC </vt:lpstr>
      <vt:lpstr>Resultado FormSUS Necessidades para instalação do PEC </vt:lpstr>
      <vt:lpstr>Prontuário Eletrônico do Cidadão Número de municípios e UBS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Melhorias versão 2.1 -Prontuário Eletrônico do Cidadão - PEC e-SUS AB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de Informação em Saúde para Atenção Básica – sisab.saude.gov.br</vt:lpstr>
      <vt:lpstr>Sistema de Informação em Saúde para Atenção Básica – sisab.saude.gov.br</vt:lpstr>
      <vt:lpstr>Sistema de Informação em Saúde para Atenção Básica – sisab.saude.gov.br</vt:lpstr>
      <vt:lpstr>Apresentação do PowerPoint</vt:lpstr>
      <vt:lpstr>Conceito de prontuário eletrônico Resolução 07/CIT</vt:lpstr>
      <vt:lpstr>RESOLUÇÃO Nº 7, DE 24 DE NOVEMBRO DE 2016, da CIT que “Define o prontuário eletrônico com modelo de informação para registro das ações de saúde na Atenção Básica e dá outras providências”.</vt:lpstr>
      <vt:lpstr>Sistema de Justificativa</vt:lpstr>
      <vt:lpstr>Sistema de Justificativa</vt:lpstr>
      <vt:lpstr>Balanço das Ações realizadas - DAB/SAS/MS</vt:lpstr>
      <vt:lpstr>Estratégias de apoio Continuidade da agenda do eSUS</vt:lpstr>
      <vt:lpstr>                        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e-SUS Atenção Básica  Apresentação de novidades da versão 2.1</dc:title>
  <dc:creator>Ana Claudia Cielo</dc:creator>
  <cp:lastModifiedBy>Márcia Helena</cp:lastModifiedBy>
  <cp:revision>40</cp:revision>
  <dcterms:modified xsi:type="dcterms:W3CDTF">2016-12-06T16:15:12Z</dcterms:modified>
</cp:coreProperties>
</file>