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43"/>
  </p:notesMasterIdLst>
  <p:sldIdLst>
    <p:sldId id="257" r:id="rId3"/>
    <p:sldId id="418" r:id="rId4"/>
    <p:sldId id="500" r:id="rId5"/>
    <p:sldId id="335" r:id="rId6"/>
    <p:sldId id="307" r:id="rId7"/>
    <p:sldId id="451" r:id="rId8"/>
    <p:sldId id="534" r:id="rId9"/>
    <p:sldId id="449" r:id="rId10"/>
    <p:sldId id="450" r:id="rId11"/>
    <p:sldId id="508" r:id="rId12"/>
    <p:sldId id="490" r:id="rId13"/>
    <p:sldId id="515" r:id="rId14"/>
    <p:sldId id="516" r:id="rId15"/>
    <p:sldId id="514" r:id="rId16"/>
    <p:sldId id="522" r:id="rId17"/>
    <p:sldId id="523" r:id="rId18"/>
    <p:sldId id="547" r:id="rId19"/>
    <p:sldId id="548" r:id="rId20"/>
    <p:sldId id="549" r:id="rId21"/>
    <p:sldId id="520" r:id="rId22"/>
    <p:sldId id="521" r:id="rId23"/>
    <p:sldId id="502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546" r:id="rId33"/>
    <p:sldId id="524" r:id="rId34"/>
    <p:sldId id="525" r:id="rId35"/>
    <p:sldId id="526" r:id="rId36"/>
    <p:sldId id="527" r:id="rId37"/>
    <p:sldId id="533" r:id="rId38"/>
    <p:sldId id="532" r:id="rId39"/>
    <p:sldId id="530" r:id="rId40"/>
    <p:sldId id="537" r:id="rId41"/>
    <p:sldId id="404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8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7126" autoAdjust="0"/>
  </p:normalViewPr>
  <p:slideViewPr>
    <p:cSldViewPr>
      <p:cViewPr>
        <p:scale>
          <a:sx n="100" d="100"/>
          <a:sy n="100" d="100"/>
        </p:scale>
        <p:origin x="-136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E7536B9-7B50-4921-9628-43AFA902D85F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D357E43-0A38-4886-B481-497198F7AB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48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DF1730-4F58-436F-BEFF-004898A5030D}" type="slidenum">
              <a:rPr lang="pt-BR" altLang="pt-BR" smtClean="0"/>
              <a:pPr eaLnBrk="1" hangingPunct="1"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88B5D9-C1E7-429B-9E7A-E9B2C752B767}" type="slidenum">
              <a:rPr lang="pt-BR" altLang="pt-BR" smtClean="0"/>
              <a:pPr eaLnBrk="1" hangingPunct="1">
                <a:spcBef>
                  <a:spcPct val="0"/>
                </a:spcBef>
              </a:pPr>
              <a:t>24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>
                <a:ea typeface="ＭＳ Ｐゴシック" pitchFamily="34" charset="-128"/>
              </a:rPr>
              <a:t>Entraremos no detalhamento do desenvolvimento em apresentação específica.</a:t>
            </a: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7848FFC-111E-4701-B5FE-E3C1E211F2FE}" type="slidenum">
              <a:rPr lang="pt-BR" altLang="pt-BR" smtClean="0">
                <a:latin typeface="Candar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pt-BR" smtClean="0"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69A2528-DDB2-4EAA-BFE5-5B9E88398128}" type="slidenum">
              <a:rPr lang="pt-BR" altLang="pt-BR" smtClean="0"/>
              <a:pPr eaLnBrk="1" hangingPunct="1"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55869C1-C793-4F8D-AD30-F811E27AC445}" type="slidenum">
              <a:rPr lang="pt-BR" altLang="pt-BR" smtClean="0"/>
              <a:pPr eaLnBrk="1" hangingPunct="1"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8D72A1-1DF5-4B3C-A38F-301E284E45BE}" type="slidenum">
              <a:rPr lang="pt-BR" altLang="pt-BR" smtClean="0"/>
              <a:pPr eaLnBrk="1" hangingPunct="1"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AD5040-8BB8-4EA7-AE19-40B896C1A21E}" type="slidenum">
              <a:rPr lang="pt-BR" altLang="pt-BR" smtClean="0"/>
              <a:pPr eaLnBrk="1" hangingPunct="1"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Exemplo: Se uma equipe mudou de estabelecimento de saúde, o gestor municipal deverá alterar o número do CNES (que é o que identifica o estabelecimento), porém a equipe permanece a mesma, então o gestor municipal </a:t>
            </a:r>
            <a:r>
              <a:rPr lang="pt-BR" altLang="pt-BR" b="1" smtClean="0">
                <a:ea typeface="ＭＳ Ｐゴシック" pitchFamily="34" charset="-128"/>
              </a:rPr>
              <a:t>NÃO DEVERÁ alterar o INE</a:t>
            </a:r>
            <a:r>
              <a:rPr lang="pt-BR" altLang="pt-BR" smtClean="0">
                <a:ea typeface="ＭＳ Ｐゴシック" pitchFamily="34" charset="-128"/>
              </a:rPr>
              <a:t> (que é o que identifica a equipe). O gestor municipal somente deverá migrar esta equipe (INE) para o estabelecimento novo (CNES).</a:t>
            </a:r>
          </a:p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327FAE-A576-4985-B362-2A4700243D62}" type="slidenum">
              <a:rPr lang="pt-BR" altLang="pt-BR" smtClean="0"/>
              <a:pPr eaLnBrk="1" hangingPunct="1">
                <a:spcBef>
                  <a:spcPct val="0"/>
                </a:spcBef>
              </a:pPr>
              <a:t>17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Exemplo: Se uma equipe mudou de estabelecimento de saúde, o gestor municipal deverá alterar o número do CNES (que é o que identifica o estabelecimento), porém a equipe permanece a mesma, então o gestor municipal </a:t>
            </a:r>
            <a:r>
              <a:rPr lang="pt-BR" altLang="pt-BR" b="1" smtClean="0">
                <a:ea typeface="ＭＳ Ｐゴシック" pitchFamily="34" charset="-128"/>
              </a:rPr>
              <a:t>NÃO DEVERÁ alterar o INE</a:t>
            </a:r>
            <a:r>
              <a:rPr lang="pt-BR" altLang="pt-BR" smtClean="0">
                <a:ea typeface="ＭＳ Ｐゴシック" pitchFamily="34" charset="-128"/>
              </a:rPr>
              <a:t> (que é o que identifica a equipe). O gestor municipal somente deverá migrar esta equipe (INE) para o estabelecimento novo (CNES).</a:t>
            </a:r>
          </a:p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0A6C35C-63A4-45F7-B2FE-23DA4CC7941B}" type="slidenum">
              <a:rPr lang="pt-BR" altLang="pt-BR" smtClean="0"/>
              <a:pPr eaLnBrk="1" hangingPunct="1">
                <a:spcBef>
                  <a:spcPct val="0"/>
                </a:spcBef>
              </a:pPr>
              <a:t>18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Exemplo: Se uma equipe mudou de estabelecimento de saúde, o gestor municipal deverá alterar o número do CNES (que é o que identifica o estabelecimento), porém a equipe permanece a mesma, então o gestor municipal </a:t>
            </a:r>
            <a:r>
              <a:rPr lang="pt-BR" altLang="pt-BR" b="1" smtClean="0">
                <a:ea typeface="ＭＳ Ｐゴシック" pitchFamily="34" charset="-128"/>
              </a:rPr>
              <a:t>NÃO DEVERÁ alterar o INE</a:t>
            </a:r>
            <a:r>
              <a:rPr lang="pt-BR" altLang="pt-BR" smtClean="0">
                <a:ea typeface="ＭＳ Ｐゴシック" pitchFamily="34" charset="-128"/>
              </a:rPr>
              <a:t> (que é o que identifica a equipe). O gestor municipal somente deverá migrar esta equipe (INE) para o estabelecimento novo (CNES).</a:t>
            </a:r>
          </a:p>
          <a:p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42420E5-CBE4-42C0-A79D-8A53A1A05035}" type="slidenum">
              <a:rPr lang="pt-BR" altLang="pt-BR" smtClean="0"/>
              <a:pPr eaLnBrk="1" hangingPunct="1">
                <a:spcBef>
                  <a:spcPct val="0"/>
                </a:spcBef>
              </a:pPr>
              <a:t>19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 descr="logo_snt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86500"/>
            <a:ext cx="1319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A4D9189-6914-4E7C-A6F6-EC9A6A47C987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C2D6FB85-0755-4831-BC13-5D21D827D0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3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0FC745A-12F9-44E7-9192-D952B66B412B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CAA2AC6-6232-4E35-9993-737FCB2B06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70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F0F53F1-2AA5-45F4-8B95-E3B7CA8527FF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E79DF7C-8C46-4D27-8A40-2E26C6258A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5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 descr="logo_snt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86500"/>
            <a:ext cx="1319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764704"/>
          </a:xfrm>
        </p:spPr>
        <p:txBody>
          <a:bodyPr>
            <a:noAutofit/>
          </a:bodyPr>
          <a:lstStyle>
            <a:lvl1pPr algn="l">
              <a:defRPr sz="2600"/>
            </a:lvl1pPr>
          </a:lstStyle>
          <a:p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896544"/>
          </a:xfr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2pPr>
            <a:lvl3pPr marL="11430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3pPr>
            <a:lvl4pPr marL="16002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4pPr>
            <a:lvl5pPr marL="20574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23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827088" y="6470650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D3CD-9EF5-4AD9-9C47-918E87CB49B0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7255-A7D2-4CC8-B7CD-BFA36D94CA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11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0051C54-E2F3-4100-A441-B4E13341BA37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0064C2-50DB-4456-B447-A83ECFF008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69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2A3737-5BCA-443A-A837-F197F3E80487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4FB030-71F9-4ED4-8D05-3EBD0E1CFE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4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6CB7F20-16EF-4E74-A3D2-B87DE26C4A92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82BC32-BC31-41B8-80CB-3FB735E968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66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8F3306-0D8B-4128-ABBD-3919C3865735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861BE7-C7B5-4AAC-B61F-98C2B7A6FE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622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75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11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2E1E608-DD4F-4EB4-87DC-FB63C28CFCE5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4864A97-64E6-4BE5-96AF-3196B2B2C2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59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AEF943-22C4-44A3-AF8A-8E9F272C7CE1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DC52542-D297-48AF-8658-880D038EB3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183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E06DA2-C884-4489-9300-4C4C4858BDDD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D594-78C0-4DE6-B356-3E2F10CF46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381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75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229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287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670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136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99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780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4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BC4198E1-B5A6-443F-8B5F-2E3C668D5E44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21CD64B-E129-41E4-9A09-8D2C2AB6F9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101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953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632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682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11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1ADEE0-871E-41ED-B5D2-D226A0B4177E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D2FE29-8C86-406D-8602-CC2F0DAFC3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381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DCE408D-D9C6-4AF3-8464-3B17F23FF947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BCA33-009D-42CE-B19E-0321BBF9C9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67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22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728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EF28BB0-0E06-4DB7-8A9A-6E7831986615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CD73CB-E9F3-44E7-A9DE-737C75F54F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589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76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CED680F-9A4C-42C7-98CB-A9343A995B18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BD5CB7C3-72FB-4869-8497-9E35485050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734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88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376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7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62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81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680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79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FEDEA1-CA21-4FFA-9A2D-EC17C25B2EEC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E05BD1-F1D1-4F98-A2EE-3FC1B071BF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122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39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63A9B80-8707-4AE5-B384-97DBC9461255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DA1FA8E-DFDA-4ADD-B6D4-B4BA5C5008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995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144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276DDC-2AF4-427A-8E25-715552DFB4C5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E3E760-CED7-479E-B6B6-6D51BB038B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189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239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028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392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524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74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8787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202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2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67FAD87-429C-402C-AB45-DC65407D5020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80CA109-9B8E-4A2D-9CCD-6A7F1BCB3D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94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29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165A6C5-A88D-4235-A001-E5887D91DA08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E5AD70E-423A-4D0D-B0E0-409EA3B18A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2976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1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slid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37275"/>
            <a:ext cx="15716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76470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/>
            </a:lvl1pPr>
          </a:lstStyle>
          <a:p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2pPr>
            <a:lvl3pPr marL="11430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3pPr>
            <a:lvl4pPr marL="16002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4pPr>
            <a:lvl5pPr marL="2057400" indent="-228600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266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537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976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102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1576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846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35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EED6FA2-DCB3-438B-A804-440E0BBE7CFF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B1CBE35F-E2C9-42A7-B8D6-7EFA52A626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5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61AC255B-F53E-4711-87BC-E30090C45001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97BDC48-250D-401F-B9CE-B9649C41B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72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B38761B2-F579-4987-AA80-A89AC566B79D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2C44715-588C-4448-A7C1-CD0D34D7AF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8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image" Target="../media/image4.jpeg"/><Relationship Id="rId5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image" Target="../media/image5.jpeg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D6CF396-BEA2-46A0-8139-B55F776B9407}" type="datetime1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Colocar fonte: Portaria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320EE09-AFE9-4DF3-85E4-7D6B68E677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1" r:id="rId1"/>
    <p:sldLayoutId id="2147487342" r:id="rId2"/>
    <p:sldLayoutId id="2147487343" r:id="rId3"/>
    <p:sldLayoutId id="2147487344" r:id="rId4"/>
    <p:sldLayoutId id="2147487345" r:id="rId5"/>
    <p:sldLayoutId id="2147487346" r:id="rId6"/>
    <p:sldLayoutId id="2147487347" r:id="rId7"/>
    <p:sldLayoutId id="2147487348" r:id="rId8"/>
    <p:sldLayoutId id="2147487349" r:id="rId9"/>
    <p:sldLayoutId id="2147487350" r:id="rId10"/>
    <p:sldLayoutId id="2147487351" r:id="rId11"/>
    <p:sldLayoutId id="2147487352" r:id="rId12"/>
    <p:sldLayoutId id="21474873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osevelt.teixeira\Desktop\novo BG.jpg"/>
          <p:cNvPicPr>
            <a:picLocks noChangeAspect="1" noChangeArrowheads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54" r:id="rId1"/>
    <p:sldLayoutId id="2147487355" r:id="rId2"/>
    <p:sldLayoutId id="2147487356" r:id="rId3"/>
    <p:sldLayoutId id="2147487357" r:id="rId4"/>
    <p:sldLayoutId id="2147487298" r:id="rId5"/>
    <p:sldLayoutId id="2147487299" r:id="rId6"/>
    <p:sldLayoutId id="2147487358" r:id="rId7"/>
    <p:sldLayoutId id="2147487359" r:id="rId8"/>
    <p:sldLayoutId id="2147487300" r:id="rId9"/>
    <p:sldLayoutId id="2147487301" r:id="rId10"/>
    <p:sldLayoutId id="2147487302" r:id="rId11"/>
    <p:sldLayoutId id="2147487303" r:id="rId12"/>
    <p:sldLayoutId id="2147487304" r:id="rId13"/>
    <p:sldLayoutId id="2147487305" r:id="rId14"/>
    <p:sldLayoutId id="2147487306" r:id="rId15"/>
    <p:sldLayoutId id="2147487307" r:id="rId16"/>
    <p:sldLayoutId id="2147487308" r:id="rId17"/>
    <p:sldLayoutId id="2147487309" r:id="rId18"/>
    <p:sldLayoutId id="2147487310" r:id="rId19"/>
    <p:sldLayoutId id="2147487311" r:id="rId20"/>
    <p:sldLayoutId id="2147487360" r:id="rId21"/>
    <p:sldLayoutId id="2147487361" r:id="rId22"/>
    <p:sldLayoutId id="2147487312" r:id="rId23"/>
    <p:sldLayoutId id="2147487313" r:id="rId24"/>
    <p:sldLayoutId id="2147487362" r:id="rId25"/>
    <p:sldLayoutId id="2147487314" r:id="rId26"/>
    <p:sldLayoutId id="2147487315" r:id="rId27"/>
    <p:sldLayoutId id="2147487316" r:id="rId28"/>
    <p:sldLayoutId id="2147487317" r:id="rId29"/>
    <p:sldLayoutId id="2147487318" r:id="rId30"/>
    <p:sldLayoutId id="2147487319" r:id="rId31"/>
    <p:sldLayoutId id="2147487320" r:id="rId32"/>
    <p:sldLayoutId id="2147487321" r:id="rId33"/>
    <p:sldLayoutId id="2147487322" r:id="rId34"/>
    <p:sldLayoutId id="2147487363" r:id="rId35"/>
    <p:sldLayoutId id="2147487323" r:id="rId36"/>
    <p:sldLayoutId id="2147487324" r:id="rId37"/>
    <p:sldLayoutId id="2147487364" r:id="rId38"/>
    <p:sldLayoutId id="2147487325" r:id="rId39"/>
    <p:sldLayoutId id="2147487326" r:id="rId40"/>
    <p:sldLayoutId id="2147487327" r:id="rId41"/>
    <p:sldLayoutId id="2147487328" r:id="rId42"/>
    <p:sldLayoutId id="2147487329" r:id="rId43"/>
    <p:sldLayoutId id="2147487330" r:id="rId44"/>
    <p:sldLayoutId id="2147487331" r:id="rId45"/>
    <p:sldLayoutId id="2147487332" r:id="rId46"/>
    <p:sldLayoutId id="2147487333" r:id="rId47"/>
    <p:sldLayoutId id="2147487365" r:id="rId48"/>
    <p:sldLayoutId id="2147487334" r:id="rId49"/>
    <p:sldLayoutId id="2147487366" r:id="rId50"/>
    <p:sldLayoutId id="2147487335" r:id="rId51"/>
    <p:sldLayoutId id="2147487336" r:id="rId52"/>
    <p:sldLayoutId id="2147487337" r:id="rId53"/>
    <p:sldLayoutId id="2147487338" r:id="rId54"/>
    <p:sldLayoutId id="2147487339" r:id="rId55"/>
    <p:sldLayoutId id="2147487340" r:id="rId5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1700213"/>
            <a:ext cx="9144000" cy="1944687"/>
          </a:xfrm>
          <a:solidFill>
            <a:schemeClr val="tx2"/>
          </a:solidFill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pt-BR" altLang="pt-BR" sz="4000" b="1" smtClean="0">
                <a:solidFill>
                  <a:schemeClr val="bg1"/>
                </a:solidFill>
                <a:ea typeface="ＭＳ Ｐゴシック" pitchFamily="34" charset="-128"/>
              </a:rPr>
              <a:t>Programa de Melhoria do Acesso e da Qualidade da Atenção Básica - 3º CICLO</a:t>
            </a:r>
          </a:p>
        </p:txBody>
      </p:sp>
      <p:sp>
        <p:nvSpPr>
          <p:cNvPr id="29699" name="Retângulo 1"/>
          <p:cNvSpPr>
            <a:spLocks noChangeArrowheads="1"/>
          </p:cNvSpPr>
          <p:nvPr/>
        </p:nvSpPr>
        <p:spPr bwMode="auto">
          <a:xfrm>
            <a:off x="5076825" y="4405313"/>
            <a:ext cx="256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en-US" altLang="pt-BR" sz="1800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9700" name="Retângulo 1"/>
          <p:cNvSpPr>
            <a:spLocks noChangeArrowheads="1"/>
          </p:cNvSpPr>
          <p:nvPr/>
        </p:nvSpPr>
        <p:spPr bwMode="auto">
          <a:xfrm>
            <a:off x="2853196" y="5661025"/>
            <a:ext cx="317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r>
              <a:rPr lang="pt-BR" altLang="pt-BR" sz="1800" dirty="0" smtClean="0">
                <a:solidFill>
                  <a:schemeClr val="tx2"/>
                </a:solidFill>
                <a:latin typeface="Cambria" pitchFamily="18" charset="0"/>
              </a:rPr>
              <a:t>Natal, 7 de dezembro  </a:t>
            </a:r>
            <a:r>
              <a:rPr lang="pt-BR" altLang="pt-BR" sz="1800" dirty="0">
                <a:solidFill>
                  <a:schemeClr val="tx2"/>
                </a:solidFill>
                <a:latin typeface="Cambria" pitchFamily="18" charset="0"/>
              </a:rPr>
              <a:t>de 2016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500063" y="1214438"/>
            <a:ext cx="750093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Char char="·"/>
            </a:pPr>
            <a:r>
              <a:rPr lang="pt-BR" altLang="pt-BR" sz="1800" b="1">
                <a:latin typeface="Arial" charset="0"/>
              </a:rPr>
              <a:t>Portal do Cidadão </a:t>
            </a:r>
            <a:r>
              <a:rPr lang="pt-BR" altLang="pt-BR" sz="1800">
                <a:latin typeface="Arial" charset="0"/>
              </a:rPr>
              <a:t>– acesso público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·"/>
            </a:pPr>
            <a:r>
              <a:rPr lang="pt-BR" altLang="pt-BR" sz="1800" b="1">
                <a:latin typeface="Arial" charset="0"/>
              </a:rPr>
              <a:t>Microdados</a:t>
            </a:r>
            <a:r>
              <a:rPr lang="pt-BR" altLang="pt-BR" sz="1800">
                <a:latin typeface="Arial" charset="0"/>
              </a:rPr>
              <a:t> – acesso público (1º Ciclo)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·"/>
            </a:pPr>
            <a:r>
              <a:rPr lang="pt-BR" altLang="pt-BR" sz="1800" b="1">
                <a:latin typeface="Arial" charset="0"/>
              </a:rPr>
              <a:t>Relatório Descritivo </a:t>
            </a:r>
            <a:r>
              <a:rPr lang="pt-BR" altLang="pt-BR" sz="1800">
                <a:latin typeface="Arial" charset="0"/>
              </a:rPr>
              <a:t>– acesso restrito (1º e 2º ciclos)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	(equipe, SMS, SES, MS, COSEMS, CONASEMS, Apoiador SAS)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  <a:sym typeface="Symbol" pitchFamily="18" charset="2"/>
              </a:rPr>
              <a:t> </a:t>
            </a:r>
            <a:r>
              <a:rPr lang="pt-BR" altLang="pt-BR" sz="1800" b="1">
                <a:latin typeface="Arial" charset="0"/>
              </a:rPr>
              <a:t>Relatório Analítico </a:t>
            </a:r>
            <a:r>
              <a:rPr lang="pt-BR" altLang="pt-BR" sz="1800">
                <a:latin typeface="Arial" charset="0"/>
              </a:rPr>
              <a:t>– acesso restrito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·"/>
            </a:pPr>
            <a:r>
              <a:rPr lang="pt-BR" altLang="pt-BR" sz="1800">
                <a:latin typeface="Arial" charset="0"/>
              </a:rPr>
              <a:t> Publicações – acesso público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		</a:t>
            </a:r>
            <a:r>
              <a:rPr lang="pt-BR" altLang="pt-BR" sz="1800" b="1">
                <a:latin typeface="Arial" charset="0"/>
              </a:rPr>
              <a:t>Retrato da Atenção Básica</a:t>
            </a:r>
          </a:p>
        </p:txBody>
      </p:sp>
      <p:sp>
        <p:nvSpPr>
          <p:cNvPr id="43012" name="Retângulo 1"/>
          <p:cNvSpPr>
            <a:spLocks noChangeArrowheads="1"/>
          </p:cNvSpPr>
          <p:nvPr/>
        </p:nvSpPr>
        <p:spPr bwMode="auto">
          <a:xfrm>
            <a:off x="214313" y="1571625"/>
            <a:ext cx="4786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tx2"/>
                </a:solidFill>
                <a:latin typeface="Arial" charset="0"/>
              </a:rPr>
              <a:t>http://</a:t>
            </a:r>
            <a:r>
              <a:rPr lang="pt-BR" altLang="pt-BR" sz="1400">
                <a:solidFill>
                  <a:schemeClr val="tx2"/>
                </a:solidFill>
                <a:latin typeface="Arial" charset="0"/>
              </a:rPr>
              <a:t>dab.saude.gov.br/portaldab/cidadao_pmaq2.php</a:t>
            </a:r>
            <a:endParaRPr lang="pt-BR" altLang="pt-BR" sz="16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10789" r="9145" b="4187"/>
          <a:stretch>
            <a:fillRect/>
          </a:stretch>
        </p:blipFill>
        <p:spPr bwMode="auto">
          <a:xfrm>
            <a:off x="5072063" y="314325"/>
            <a:ext cx="2500312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217863"/>
            <a:ext cx="264318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Grupo 8"/>
          <p:cNvGrpSpPr>
            <a:grpSpLocks/>
          </p:cNvGrpSpPr>
          <p:nvPr/>
        </p:nvGrpSpPr>
        <p:grpSpPr bwMode="auto">
          <a:xfrm>
            <a:off x="1643063" y="5000625"/>
            <a:ext cx="5214937" cy="1714500"/>
            <a:chOff x="3419475" y="1773238"/>
            <a:chExt cx="4612895" cy="4154487"/>
          </a:xfrm>
        </p:grpSpPr>
        <p:pic>
          <p:nvPicPr>
            <p:cNvPr id="43017" name="Picture 6" descr="Retratos da Atenção Básica nº 1 - Satisfação dos Usuários da Atenção Básica (Volume 1 - Acesso aos Serviços, Ações de Saúde e Participação do Usuário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5" y="1773238"/>
              <a:ext cx="1712913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8" name="Picture 12" descr="Retratos da Atenção Básica nº 2 - Gestão da Atenção Básica (Volume 1 - Características das Unidades Básicas de Saúde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600" y="2241550"/>
              <a:ext cx="1712913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Picture 4" descr="Retratos da Atenção Básica nº 1 - Satisfação dos Usuários da Atenção Básica (Volume 2 - Programas e Redes Prioritárias do Ministério da Saúde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738" y="2806700"/>
              <a:ext cx="1711325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Picture 8" descr="Retratos da Atenção Básica nº 2 - Gestão da Atenção Básica (Volume 3 - Ações da Gestão para Qualificação das Equipes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044" y="3695699"/>
              <a:ext cx="1711326" cy="223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 bwMode="auto">
          <a:xfrm>
            <a:off x="689154" y="403895"/>
            <a:ext cx="4026862" cy="504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</a:rPr>
              <a:t>Ofertas de apoio</a:t>
            </a:r>
            <a:endParaRPr lang="es-ES" alt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1989138"/>
            <a:ext cx="9144000" cy="1223962"/>
          </a:xfrm>
          <a:solidFill>
            <a:schemeClr val="tx2"/>
          </a:solidFill>
        </p:spPr>
        <p:txBody>
          <a:bodyPr anchor="ctr"/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pt-BR" altLang="pt-BR" sz="3600" b="1" smtClean="0">
                <a:solidFill>
                  <a:schemeClr val="bg1"/>
                </a:solidFill>
                <a:ea typeface="ＭＳ Ｐゴシック" pitchFamily="34" charset="-128"/>
              </a:rPr>
              <a:t>AVALIAÇÃO EXTERNA </a:t>
            </a:r>
            <a:endParaRPr lang="pt-BR" altLang="pt-BR" sz="160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4035" name="Espaço Reservado para Conteúdo 4"/>
          <p:cNvSpPr txBox="1">
            <a:spLocks/>
          </p:cNvSpPr>
          <p:nvPr/>
        </p:nvSpPr>
        <p:spPr bwMode="auto">
          <a:xfrm>
            <a:off x="0" y="1196752"/>
            <a:ext cx="9144001" cy="215994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pt-BR" altLang="pt-BR" sz="4000" b="1" dirty="0" smtClean="0">
                <a:solidFill>
                  <a:schemeClr val="bg1"/>
                </a:solidFill>
              </a:rPr>
              <a:t>CERTIFICAÇÃO</a:t>
            </a:r>
            <a:endParaRPr lang="pt-BR" altLang="pt-BR" sz="4000" b="1" dirty="0">
              <a:solidFill>
                <a:schemeClr val="bg1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3789040"/>
            <a:ext cx="4139210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AutoNum type="arabicPeriod"/>
            </a:pPr>
            <a:r>
              <a:rPr lang="pt-BR" altLang="pt-BR" sz="3200" b="1" dirty="0" err="1" smtClean="0">
                <a:solidFill>
                  <a:schemeClr val="tx2"/>
                </a:solidFill>
              </a:rPr>
              <a:t>Autoavaliação</a:t>
            </a:r>
            <a:endParaRPr lang="pt-BR" altLang="pt-BR" sz="32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pt-BR" altLang="pt-BR" sz="3200" b="1" dirty="0" smtClean="0">
                <a:solidFill>
                  <a:schemeClr val="tx2"/>
                </a:solidFill>
              </a:rPr>
              <a:t>2</a:t>
            </a:r>
            <a:r>
              <a:rPr lang="pt-BR" altLang="pt-BR" sz="3200" b="1" dirty="0">
                <a:solidFill>
                  <a:schemeClr val="tx2"/>
                </a:solidFill>
              </a:rPr>
              <a:t>. Avaliação Externa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pt-BR" altLang="pt-BR" sz="3200" b="1" dirty="0">
                <a:solidFill>
                  <a:schemeClr val="tx2"/>
                </a:solidFill>
              </a:rPr>
              <a:t>3. Indicadores</a:t>
            </a:r>
            <a:endParaRPr lang="pt-BR" altLang="pt-BR" sz="3200" dirty="0">
              <a:solidFill>
                <a:schemeClr val="tx2"/>
              </a:solidFill>
            </a:endParaRPr>
          </a:p>
          <a:p>
            <a:endParaRPr lang="pt-B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Conteúdo 4"/>
          <p:cNvSpPr txBox="1">
            <a:spLocks/>
          </p:cNvSpPr>
          <p:nvPr/>
        </p:nvSpPr>
        <p:spPr bwMode="auto">
          <a:xfrm>
            <a:off x="1331640" y="190500"/>
            <a:ext cx="781236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Certificação</a:t>
            </a:r>
          </a:p>
        </p:txBody>
      </p:sp>
      <p:grpSp>
        <p:nvGrpSpPr>
          <p:cNvPr id="45059" name="Grupo 4"/>
          <p:cNvGrpSpPr>
            <a:grpSpLocks/>
          </p:cNvGrpSpPr>
          <p:nvPr/>
        </p:nvGrpSpPr>
        <p:grpSpPr bwMode="auto">
          <a:xfrm>
            <a:off x="681038" y="2492375"/>
            <a:ext cx="7913687" cy="3178175"/>
            <a:chOff x="808944" y="2335308"/>
            <a:chExt cx="7915144" cy="2619770"/>
          </a:xfrm>
        </p:grpSpPr>
        <p:sp>
          <p:nvSpPr>
            <p:cNvPr id="8" name="Forma livre 7"/>
            <p:cNvSpPr/>
            <p:nvPr/>
          </p:nvSpPr>
          <p:spPr>
            <a:xfrm>
              <a:off x="808944" y="3522187"/>
              <a:ext cx="7915144" cy="1432891"/>
            </a:xfrm>
            <a:custGeom>
              <a:avLst/>
              <a:gdLst>
                <a:gd name="connsiteX0" fmla="*/ 0 w 2243981"/>
                <a:gd name="connsiteY0" fmla="*/ 179518 h 1795184"/>
                <a:gd name="connsiteX1" fmla="*/ 179518 w 2243981"/>
                <a:gd name="connsiteY1" fmla="*/ 0 h 1795184"/>
                <a:gd name="connsiteX2" fmla="*/ 2064463 w 2243981"/>
                <a:gd name="connsiteY2" fmla="*/ 0 h 1795184"/>
                <a:gd name="connsiteX3" fmla="*/ 2243981 w 2243981"/>
                <a:gd name="connsiteY3" fmla="*/ 179518 h 1795184"/>
                <a:gd name="connsiteX4" fmla="*/ 2243981 w 2243981"/>
                <a:gd name="connsiteY4" fmla="*/ 1615666 h 1795184"/>
                <a:gd name="connsiteX5" fmla="*/ 2064463 w 2243981"/>
                <a:gd name="connsiteY5" fmla="*/ 1795184 h 1795184"/>
                <a:gd name="connsiteX6" fmla="*/ 179518 w 2243981"/>
                <a:gd name="connsiteY6" fmla="*/ 1795184 h 1795184"/>
                <a:gd name="connsiteX7" fmla="*/ 0 w 2243981"/>
                <a:gd name="connsiteY7" fmla="*/ 1615666 h 1795184"/>
                <a:gd name="connsiteX8" fmla="*/ 0 w 2243981"/>
                <a:gd name="connsiteY8" fmla="*/ 179518 h 17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3981" h="1795184">
                  <a:moveTo>
                    <a:pt x="0" y="179518"/>
                  </a:moveTo>
                  <a:cubicBezTo>
                    <a:pt x="0" y="80373"/>
                    <a:pt x="80373" y="0"/>
                    <a:pt x="179518" y="0"/>
                  </a:cubicBezTo>
                  <a:lnTo>
                    <a:pt x="2064463" y="0"/>
                  </a:lnTo>
                  <a:cubicBezTo>
                    <a:pt x="2163608" y="0"/>
                    <a:pt x="2243981" y="80373"/>
                    <a:pt x="2243981" y="179518"/>
                  </a:cubicBezTo>
                  <a:lnTo>
                    <a:pt x="2243981" y="1615666"/>
                  </a:lnTo>
                  <a:cubicBezTo>
                    <a:pt x="2243981" y="1714811"/>
                    <a:pt x="2163608" y="1795184"/>
                    <a:pt x="2064463" y="1795184"/>
                  </a:cubicBezTo>
                  <a:lnTo>
                    <a:pt x="179518" y="1795184"/>
                  </a:lnTo>
                  <a:cubicBezTo>
                    <a:pt x="80373" y="1795184"/>
                    <a:pt x="0" y="1714811"/>
                    <a:pt x="0" y="1615666"/>
                  </a:cubicBezTo>
                  <a:lnTo>
                    <a:pt x="0" y="1795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3534" tIns="73534" rIns="73534" bIns="73534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2000" b="1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AVALIAÇÃO EXTERNA 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- Padrões de qualidade que medem o desempenho das equipes  e gestão; 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- Coleta realizada por instituições de ensino e/ou pesquisa;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- Verificação de evidências para um conjunto de padrões previamente determinados;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808944" y="2335308"/>
              <a:ext cx="7915144" cy="897683"/>
            </a:xfrm>
            <a:custGeom>
              <a:avLst/>
              <a:gdLst>
                <a:gd name="connsiteX0" fmla="*/ 0 w 2243981"/>
                <a:gd name="connsiteY0" fmla="*/ 179518 h 1795184"/>
                <a:gd name="connsiteX1" fmla="*/ 179518 w 2243981"/>
                <a:gd name="connsiteY1" fmla="*/ 0 h 1795184"/>
                <a:gd name="connsiteX2" fmla="*/ 2064463 w 2243981"/>
                <a:gd name="connsiteY2" fmla="*/ 0 h 1795184"/>
                <a:gd name="connsiteX3" fmla="*/ 2243981 w 2243981"/>
                <a:gd name="connsiteY3" fmla="*/ 179518 h 1795184"/>
                <a:gd name="connsiteX4" fmla="*/ 2243981 w 2243981"/>
                <a:gd name="connsiteY4" fmla="*/ 1615666 h 1795184"/>
                <a:gd name="connsiteX5" fmla="*/ 2064463 w 2243981"/>
                <a:gd name="connsiteY5" fmla="*/ 1795184 h 1795184"/>
                <a:gd name="connsiteX6" fmla="*/ 179518 w 2243981"/>
                <a:gd name="connsiteY6" fmla="*/ 1795184 h 1795184"/>
                <a:gd name="connsiteX7" fmla="*/ 0 w 2243981"/>
                <a:gd name="connsiteY7" fmla="*/ 1615666 h 1795184"/>
                <a:gd name="connsiteX8" fmla="*/ 0 w 2243981"/>
                <a:gd name="connsiteY8" fmla="*/ 179518 h 179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3981" h="1795184">
                  <a:moveTo>
                    <a:pt x="0" y="179518"/>
                  </a:moveTo>
                  <a:cubicBezTo>
                    <a:pt x="0" y="80373"/>
                    <a:pt x="80373" y="0"/>
                    <a:pt x="179518" y="0"/>
                  </a:cubicBezTo>
                  <a:lnTo>
                    <a:pt x="2064463" y="0"/>
                  </a:lnTo>
                  <a:cubicBezTo>
                    <a:pt x="2163608" y="0"/>
                    <a:pt x="2243981" y="80373"/>
                    <a:pt x="2243981" y="179518"/>
                  </a:cubicBezTo>
                  <a:lnTo>
                    <a:pt x="2243981" y="1615666"/>
                  </a:lnTo>
                  <a:cubicBezTo>
                    <a:pt x="2243981" y="1714811"/>
                    <a:pt x="2163608" y="1795184"/>
                    <a:pt x="2064463" y="1795184"/>
                  </a:cubicBezTo>
                  <a:lnTo>
                    <a:pt x="179518" y="1795184"/>
                  </a:lnTo>
                  <a:cubicBezTo>
                    <a:pt x="80373" y="1795184"/>
                    <a:pt x="0" y="1714811"/>
                    <a:pt x="0" y="1615666"/>
                  </a:cubicBezTo>
                  <a:lnTo>
                    <a:pt x="0" y="1795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3534" tIns="73534" rIns="73534" bIns="73534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AVALIAÇÃO DE DESEMPENHO DOS INDICADORES 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-  </a:t>
              </a:r>
              <a:r>
                <a:rPr lang="pt-BR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Avaliação dos indicadores </a:t>
              </a:r>
              <a:r>
                <a:rPr lang="pt-BR" dirty="0" err="1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contratualizados</a:t>
              </a:r>
              <a:r>
                <a:rPr lang="pt-BR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 na etapa de adesão e </a:t>
              </a:r>
              <a:r>
                <a:rPr lang="pt-BR" dirty="0" err="1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contratualização</a:t>
              </a:r>
              <a:r>
                <a:rPr lang="pt-BR" sz="2000" dirty="0">
                  <a:solidFill>
                    <a:srgbClr val="FFFFFF"/>
                  </a:solidFill>
                  <a:ea typeface="ＭＳ Ｐゴシック" charset="0"/>
                  <a:cs typeface="Arial" charset="0"/>
                </a:rPr>
                <a:t> (e SUS AB)</a:t>
              </a:r>
              <a:endParaRPr lang="es-ES" sz="2000" dirty="0">
                <a:solidFill>
                  <a:srgbClr val="FFFFFF"/>
                </a:solidFill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4" name="Forma livre 13"/>
          <p:cNvSpPr/>
          <p:nvPr/>
        </p:nvSpPr>
        <p:spPr>
          <a:xfrm>
            <a:off x="684213" y="1225550"/>
            <a:ext cx="7915275" cy="996950"/>
          </a:xfrm>
          <a:custGeom>
            <a:avLst/>
            <a:gdLst>
              <a:gd name="connsiteX0" fmla="*/ 0 w 2243981"/>
              <a:gd name="connsiteY0" fmla="*/ 179518 h 1795184"/>
              <a:gd name="connsiteX1" fmla="*/ 179518 w 2243981"/>
              <a:gd name="connsiteY1" fmla="*/ 0 h 1795184"/>
              <a:gd name="connsiteX2" fmla="*/ 2064463 w 2243981"/>
              <a:gd name="connsiteY2" fmla="*/ 0 h 1795184"/>
              <a:gd name="connsiteX3" fmla="*/ 2243981 w 2243981"/>
              <a:gd name="connsiteY3" fmla="*/ 179518 h 1795184"/>
              <a:gd name="connsiteX4" fmla="*/ 2243981 w 2243981"/>
              <a:gd name="connsiteY4" fmla="*/ 1615666 h 1795184"/>
              <a:gd name="connsiteX5" fmla="*/ 2064463 w 2243981"/>
              <a:gd name="connsiteY5" fmla="*/ 1795184 h 1795184"/>
              <a:gd name="connsiteX6" fmla="*/ 179518 w 2243981"/>
              <a:gd name="connsiteY6" fmla="*/ 1795184 h 1795184"/>
              <a:gd name="connsiteX7" fmla="*/ 0 w 2243981"/>
              <a:gd name="connsiteY7" fmla="*/ 1615666 h 1795184"/>
              <a:gd name="connsiteX8" fmla="*/ 0 w 2243981"/>
              <a:gd name="connsiteY8" fmla="*/ 179518 h 179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3981" h="1795184">
                <a:moveTo>
                  <a:pt x="0" y="179518"/>
                </a:moveTo>
                <a:cubicBezTo>
                  <a:pt x="0" y="80373"/>
                  <a:pt x="80373" y="0"/>
                  <a:pt x="179518" y="0"/>
                </a:cubicBezTo>
                <a:lnTo>
                  <a:pt x="2064463" y="0"/>
                </a:lnTo>
                <a:cubicBezTo>
                  <a:pt x="2163608" y="0"/>
                  <a:pt x="2243981" y="80373"/>
                  <a:pt x="2243981" y="179518"/>
                </a:cubicBezTo>
                <a:lnTo>
                  <a:pt x="2243981" y="1615666"/>
                </a:lnTo>
                <a:cubicBezTo>
                  <a:pt x="2243981" y="1714811"/>
                  <a:pt x="2163608" y="1795184"/>
                  <a:pt x="2064463" y="1795184"/>
                </a:cubicBezTo>
                <a:lnTo>
                  <a:pt x="179518" y="1795184"/>
                </a:lnTo>
                <a:cubicBezTo>
                  <a:pt x="80373" y="1795184"/>
                  <a:pt x="0" y="1714811"/>
                  <a:pt x="0" y="1615666"/>
                </a:cubicBezTo>
                <a:lnTo>
                  <a:pt x="0" y="1795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3534" tIns="73534" rIns="73534" bIns="73534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000" b="1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VERIFICAÇÃO DA AUTOAVALIAÇÃO</a:t>
            </a:r>
          </a:p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- verificação da realização de momento </a:t>
            </a:r>
            <a:r>
              <a:rPr lang="pt-BR" dirty="0" err="1">
                <a:solidFill>
                  <a:srgbClr val="FFFFFF"/>
                </a:solidFill>
                <a:ea typeface="ＭＳ Ｐゴシック" charset="0"/>
                <a:cs typeface="Arial" charset="0"/>
              </a:rPr>
              <a:t>autoavaliativo</a:t>
            </a:r>
            <a:r>
              <a:rPr lang="pt-BR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  (nos últimos </a:t>
            </a:r>
            <a:r>
              <a:rPr lang="pt-BR" dirty="0" smtClean="0">
                <a:solidFill>
                  <a:srgbClr val="FFFFFF"/>
                </a:solidFill>
                <a:ea typeface="ＭＳ Ｐゴシック" charset="0"/>
                <a:cs typeface="Arial" charset="0"/>
              </a:rPr>
              <a:t>12 </a:t>
            </a:r>
            <a:r>
              <a:rPr lang="pt-BR" dirty="0">
                <a:solidFill>
                  <a:srgbClr val="FFFFFF"/>
                </a:solidFill>
                <a:ea typeface="ＭＳ Ｐゴシック" charset="0"/>
                <a:cs typeface="Arial" charset="0"/>
              </a:rPr>
              <a:t>meses) pelos profissionais das equipes de atenção básica</a:t>
            </a:r>
            <a:endParaRPr lang="es-ES" dirty="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"/>
          <p:cNvGrpSpPr>
            <a:grpSpLocks/>
          </p:cNvGrpSpPr>
          <p:nvPr/>
        </p:nvGrpSpPr>
        <p:grpSpPr bwMode="auto">
          <a:xfrm>
            <a:off x="4262438" y="1962150"/>
            <a:ext cx="904875" cy="4059238"/>
            <a:chOff x="4262438" y="1343025"/>
            <a:chExt cx="904875" cy="4059238"/>
          </a:xfrm>
        </p:grpSpPr>
        <p:sp>
          <p:nvSpPr>
            <p:cNvPr id="4" name="Forma livre 3"/>
            <p:cNvSpPr/>
            <p:nvPr/>
          </p:nvSpPr>
          <p:spPr bwMode="auto">
            <a:xfrm>
              <a:off x="4262438" y="1343025"/>
              <a:ext cx="904875" cy="904875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10%</a:t>
              </a:r>
            </a:p>
          </p:txBody>
        </p:sp>
        <p:sp>
          <p:nvSpPr>
            <p:cNvPr id="5" name="Forma livre 4"/>
            <p:cNvSpPr/>
            <p:nvPr/>
          </p:nvSpPr>
          <p:spPr bwMode="auto">
            <a:xfrm>
              <a:off x="4452938" y="2320925"/>
              <a:ext cx="523875" cy="525463"/>
            </a:xfrm>
            <a:custGeom>
              <a:avLst/>
              <a:gdLst>
                <a:gd name="connsiteX0" fmla="*/ 69566 w 524827"/>
                <a:gd name="connsiteY0" fmla="*/ 200694 h 524827"/>
                <a:gd name="connsiteX1" fmla="*/ 200694 w 524827"/>
                <a:gd name="connsiteY1" fmla="*/ 200694 h 524827"/>
                <a:gd name="connsiteX2" fmla="*/ 200694 w 524827"/>
                <a:gd name="connsiteY2" fmla="*/ 69566 h 524827"/>
                <a:gd name="connsiteX3" fmla="*/ 324133 w 524827"/>
                <a:gd name="connsiteY3" fmla="*/ 69566 h 524827"/>
                <a:gd name="connsiteX4" fmla="*/ 324133 w 524827"/>
                <a:gd name="connsiteY4" fmla="*/ 200694 h 524827"/>
                <a:gd name="connsiteX5" fmla="*/ 455261 w 524827"/>
                <a:gd name="connsiteY5" fmla="*/ 200694 h 524827"/>
                <a:gd name="connsiteX6" fmla="*/ 455261 w 524827"/>
                <a:gd name="connsiteY6" fmla="*/ 324133 h 524827"/>
                <a:gd name="connsiteX7" fmla="*/ 324133 w 524827"/>
                <a:gd name="connsiteY7" fmla="*/ 324133 h 524827"/>
                <a:gd name="connsiteX8" fmla="*/ 324133 w 524827"/>
                <a:gd name="connsiteY8" fmla="*/ 455261 h 524827"/>
                <a:gd name="connsiteX9" fmla="*/ 200694 w 524827"/>
                <a:gd name="connsiteY9" fmla="*/ 455261 h 524827"/>
                <a:gd name="connsiteX10" fmla="*/ 200694 w 524827"/>
                <a:gd name="connsiteY10" fmla="*/ 324133 h 524827"/>
                <a:gd name="connsiteX11" fmla="*/ 69566 w 524827"/>
                <a:gd name="connsiteY11" fmla="*/ 324133 h 524827"/>
                <a:gd name="connsiteX12" fmla="*/ 69566 w 524827"/>
                <a:gd name="connsiteY12" fmla="*/ 200694 h 5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827" h="524827">
                  <a:moveTo>
                    <a:pt x="69566" y="200694"/>
                  </a:moveTo>
                  <a:lnTo>
                    <a:pt x="200694" y="200694"/>
                  </a:lnTo>
                  <a:lnTo>
                    <a:pt x="200694" y="69566"/>
                  </a:lnTo>
                  <a:lnTo>
                    <a:pt x="324133" y="69566"/>
                  </a:lnTo>
                  <a:lnTo>
                    <a:pt x="324133" y="200694"/>
                  </a:lnTo>
                  <a:lnTo>
                    <a:pt x="455261" y="200694"/>
                  </a:lnTo>
                  <a:lnTo>
                    <a:pt x="455261" y="324133"/>
                  </a:lnTo>
                  <a:lnTo>
                    <a:pt x="324133" y="324133"/>
                  </a:lnTo>
                  <a:lnTo>
                    <a:pt x="324133" y="455261"/>
                  </a:lnTo>
                  <a:lnTo>
                    <a:pt x="200694" y="455261"/>
                  </a:lnTo>
                  <a:lnTo>
                    <a:pt x="200694" y="324133"/>
                  </a:lnTo>
                  <a:lnTo>
                    <a:pt x="69566" y="324133"/>
                  </a:lnTo>
                  <a:lnTo>
                    <a:pt x="69566" y="2006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9566" tIns="200694" rIns="69566" bIns="200694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800"/>
            </a:p>
          </p:txBody>
        </p:sp>
        <p:sp>
          <p:nvSpPr>
            <p:cNvPr id="6" name="Forma livre 5"/>
            <p:cNvSpPr/>
            <p:nvPr/>
          </p:nvSpPr>
          <p:spPr bwMode="auto">
            <a:xfrm>
              <a:off x="4262438" y="2919413"/>
              <a:ext cx="904875" cy="906462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20%</a:t>
              </a:r>
            </a:p>
          </p:txBody>
        </p:sp>
        <p:sp>
          <p:nvSpPr>
            <p:cNvPr id="7" name="Forma livre 6"/>
            <p:cNvSpPr/>
            <p:nvPr/>
          </p:nvSpPr>
          <p:spPr bwMode="auto">
            <a:xfrm>
              <a:off x="4452938" y="3898900"/>
              <a:ext cx="523875" cy="525463"/>
            </a:xfrm>
            <a:custGeom>
              <a:avLst/>
              <a:gdLst>
                <a:gd name="connsiteX0" fmla="*/ 69566 w 524827"/>
                <a:gd name="connsiteY0" fmla="*/ 200694 h 524827"/>
                <a:gd name="connsiteX1" fmla="*/ 200694 w 524827"/>
                <a:gd name="connsiteY1" fmla="*/ 200694 h 524827"/>
                <a:gd name="connsiteX2" fmla="*/ 200694 w 524827"/>
                <a:gd name="connsiteY2" fmla="*/ 69566 h 524827"/>
                <a:gd name="connsiteX3" fmla="*/ 324133 w 524827"/>
                <a:gd name="connsiteY3" fmla="*/ 69566 h 524827"/>
                <a:gd name="connsiteX4" fmla="*/ 324133 w 524827"/>
                <a:gd name="connsiteY4" fmla="*/ 200694 h 524827"/>
                <a:gd name="connsiteX5" fmla="*/ 455261 w 524827"/>
                <a:gd name="connsiteY5" fmla="*/ 200694 h 524827"/>
                <a:gd name="connsiteX6" fmla="*/ 455261 w 524827"/>
                <a:gd name="connsiteY6" fmla="*/ 324133 h 524827"/>
                <a:gd name="connsiteX7" fmla="*/ 324133 w 524827"/>
                <a:gd name="connsiteY7" fmla="*/ 324133 h 524827"/>
                <a:gd name="connsiteX8" fmla="*/ 324133 w 524827"/>
                <a:gd name="connsiteY8" fmla="*/ 455261 h 524827"/>
                <a:gd name="connsiteX9" fmla="*/ 200694 w 524827"/>
                <a:gd name="connsiteY9" fmla="*/ 455261 h 524827"/>
                <a:gd name="connsiteX10" fmla="*/ 200694 w 524827"/>
                <a:gd name="connsiteY10" fmla="*/ 324133 h 524827"/>
                <a:gd name="connsiteX11" fmla="*/ 69566 w 524827"/>
                <a:gd name="connsiteY11" fmla="*/ 324133 h 524827"/>
                <a:gd name="connsiteX12" fmla="*/ 69566 w 524827"/>
                <a:gd name="connsiteY12" fmla="*/ 200694 h 5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827" h="524827">
                  <a:moveTo>
                    <a:pt x="69566" y="200694"/>
                  </a:moveTo>
                  <a:lnTo>
                    <a:pt x="200694" y="200694"/>
                  </a:lnTo>
                  <a:lnTo>
                    <a:pt x="200694" y="69566"/>
                  </a:lnTo>
                  <a:lnTo>
                    <a:pt x="324133" y="69566"/>
                  </a:lnTo>
                  <a:lnTo>
                    <a:pt x="324133" y="200694"/>
                  </a:lnTo>
                  <a:lnTo>
                    <a:pt x="455261" y="200694"/>
                  </a:lnTo>
                  <a:lnTo>
                    <a:pt x="455261" y="324133"/>
                  </a:lnTo>
                  <a:lnTo>
                    <a:pt x="324133" y="324133"/>
                  </a:lnTo>
                  <a:lnTo>
                    <a:pt x="324133" y="455261"/>
                  </a:lnTo>
                  <a:lnTo>
                    <a:pt x="200694" y="455261"/>
                  </a:lnTo>
                  <a:lnTo>
                    <a:pt x="200694" y="324133"/>
                  </a:lnTo>
                  <a:lnTo>
                    <a:pt x="69566" y="324133"/>
                  </a:lnTo>
                  <a:lnTo>
                    <a:pt x="69566" y="2006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9566" tIns="200694" rIns="69566" bIns="200694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800"/>
            </a:p>
          </p:txBody>
        </p:sp>
        <p:sp>
          <p:nvSpPr>
            <p:cNvPr id="8" name="Forma livre 7"/>
            <p:cNvSpPr/>
            <p:nvPr/>
          </p:nvSpPr>
          <p:spPr bwMode="auto">
            <a:xfrm>
              <a:off x="4262438" y="4497388"/>
              <a:ext cx="904875" cy="904875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70%</a:t>
              </a:r>
            </a:p>
          </p:txBody>
        </p:sp>
      </p:grpSp>
      <p:sp>
        <p:nvSpPr>
          <p:cNvPr id="9" name="Forma livre 8"/>
          <p:cNvSpPr/>
          <p:nvPr/>
        </p:nvSpPr>
        <p:spPr bwMode="auto">
          <a:xfrm>
            <a:off x="6443663" y="3832225"/>
            <a:ext cx="287337" cy="338138"/>
          </a:xfrm>
          <a:custGeom>
            <a:avLst/>
            <a:gdLst>
              <a:gd name="connsiteX0" fmla="*/ 0 w 287750"/>
              <a:gd name="connsiteY0" fmla="*/ 67323 h 336613"/>
              <a:gd name="connsiteX1" fmla="*/ 143875 w 287750"/>
              <a:gd name="connsiteY1" fmla="*/ 67323 h 336613"/>
              <a:gd name="connsiteX2" fmla="*/ 143875 w 287750"/>
              <a:gd name="connsiteY2" fmla="*/ 0 h 336613"/>
              <a:gd name="connsiteX3" fmla="*/ 287750 w 287750"/>
              <a:gd name="connsiteY3" fmla="*/ 168307 h 336613"/>
              <a:gd name="connsiteX4" fmla="*/ 143875 w 287750"/>
              <a:gd name="connsiteY4" fmla="*/ 336613 h 336613"/>
              <a:gd name="connsiteX5" fmla="*/ 143875 w 287750"/>
              <a:gd name="connsiteY5" fmla="*/ 269290 h 336613"/>
              <a:gd name="connsiteX6" fmla="*/ 0 w 287750"/>
              <a:gd name="connsiteY6" fmla="*/ 269290 h 336613"/>
              <a:gd name="connsiteX7" fmla="*/ 0 w 287750"/>
              <a:gd name="connsiteY7" fmla="*/ 67323 h 3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50" h="336613">
                <a:moveTo>
                  <a:pt x="0" y="67323"/>
                </a:moveTo>
                <a:lnTo>
                  <a:pt x="143875" y="67323"/>
                </a:lnTo>
                <a:lnTo>
                  <a:pt x="143875" y="0"/>
                </a:lnTo>
                <a:lnTo>
                  <a:pt x="287750" y="168307"/>
                </a:lnTo>
                <a:lnTo>
                  <a:pt x="143875" y="336613"/>
                </a:lnTo>
                <a:lnTo>
                  <a:pt x="143875" y="269290"/>
                </a:lnTo>
                <a:lnTo>
                  <a:pt x="0" y="269290"/>
                </a:lnTo>
                <a:lnTo>
                  <a:pt x="0" y="6732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67323" rIns="86325" bIns="67323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pt-BR" sz="1400"/>
          </a:p>
        </p:txBody>
      </p:sp>
      <p:sp>
        <p:nvSpPr>
          <p:cNvPr id="10" name="Forma livre 9"/>
          <p:cNvSpPr/>
          <p:nvPr/>
        </p:nvSpPr>
        <p:spPr bwMode="auto">
          <a:xfrm>
            <a:off x="6804025" y="2895600"/>
            <a:ext cx="2174875" cy="2176463"/>
          </a:xfrm>
          <a:custGeom>
            <a:avLst/>
            <a:gdLst>
              <a:gd name="connsiteX0" fmla="*/ 0 w 1809749"/>
              <a:gd name="connsiteY0" fmla="*/ 904875 h 1809749"/>
              <a:gd name="connsiteX1" fmla="*/ 904875 w 1809749"/>
              <a:gd name="connsiteY1" fmla="*/ 0 h 1809749"/>
              <a:gd name="connsiteX2" fmla="*/ 1809750 w 1809749"/>
              <a:gd name="connsiteY2" fmla="*/ 904875 h 1809749"/>
              <a:gd name="connsiteX3" fmla="*/ 904875 w 1809749"/>
              <a:gd name="connsiteY3" fmla="*/ 1809750 h 1809749"/>
              <a:gd name="connsiteX4" fmla="*/ 0 w 1809749"/>
              <a:gd name="connsiteY4" fmla="*/ 904875 h 180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49" h="1809749">
                <a:moveTo>
                  <a:pt x="0" y="904875"/>
                </a:moveTo>
                <a:cubicBezTo>
                  <a:pt x="0" y="405126"/>
                  <a:pt x="405126" y="0"/>
                  <a:pt x="904875" y="0"/>
                </a:cubicBezTo>
                <a:cubicBezTo>
                  <a:pt x="1404624" y="0"/>
                  <a:pt x="1809750" y="405126"/>
                  <a:pt x="1809750" y="904875"/>
                </a:cubicBezTo>
                <a:cubicBezTo>
                  <a:pt x="1809750" y="1404624"/>
                  <a:pt x="1404624" y="1809750"/>
                  <a:pt x="904875" y="1809750"/>
                </a:cubicBezTo>
                <a:cubicBezTo>
                  <a:pt x="405126" y="1809750"/>
                  <a:pt x="0" y="1404624"/>
                  <a:pt x="0" y="9048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0432" tIns="290432" rIns="290432" bIns="290432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>
                <a:solidFill>
                  <a:srgbClr val="FFFFFF"/>
                </a:solidFill>
                <a:ea typeface="ＭＳ Ｐゴシック" charset="0"/>
                <a:cs typeface="Arial" charset="0"/>
              </a:rPr>
              <a:t>Certificação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1560" y="2125663"/>
            <a:ext cx="343656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dirty="0" smtClean="0">
                <a:solidFill>
                  <a:schemeClr val="bg1"/>
                </a:solidFill>
              </a:rPr>
              <a:t>Implementação de processos </a:t>
            </a:r>
            <a:r>
              <a:rPr lang="pt-BR" dirty="0" err="1" smtClean="0">
                <a:solidFill>
                  <a:schemeClr val="bg1"/>
                </a:solidFill>
              </a:rPr>
              <a:t>autoavaliativos</a:t>
            </a:r>
            <a:endParaRPr lang="pt-BR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3751263"/>
            <a:ext cx="343656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dirty="0" smtClean="0">
                <a:solidFill>
                  <a:srgbClr val="FFFF00"/>
                </a:solidFill>
              </a:rPr>
              <a:t>Avaliação dos indicadores </a:t>
            </a:r>
            <a:r>
              <a:rPr lang="pt-BR" dirty="0" err="1" smtClean="0">
                <a:solidFill>
                  <a:srgbClr val="FFFF00"/>
                </a:solidFill>
              </a:rPr>
              <a:t>contratualizados</a:t>
            </a:r>
            <a:endParaRPr lang="pt-BR" dirty="0" smtClean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58888" y="5273675"/>
            <a:ext cx="2808287" cy="6461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dirty="0" smtClean="0">
                <a:solidFill>
                  <a:srgbClr val="FFFF00"/>
                </a:solidFill>
              </a:rPr>
              <a:t>Resultados da Avaliação Externa</a:t>
            </a:r>
          </a:p>
        </p:txBody>
      </p:sp>
      <p:sp>
        <p:nvSpPr>
          <p:cNvPr id="46088" name="Espaço Reservado para Conteúdo 4"/>
          <p:cNvSpPr txBox="1">
            <a:spLocks/>
          </p:cNvSpPr>
          <p:nvPr/>
        </p:nvSpPr>
        <p:spPr bwMode="auto">
          <a:xfrm>
            <a:off x="827584" y="190500"/>
            <a:ext cx="7465516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Certificação</a:t>
            </a:r>
          </a:p>
        </p:txBody>
      </p:sp>
      <p:grpSp>
        <p:nvGrpSpPr>
          <p:cNvPr id="46089" name="Group 14"/>
          <p:cNvGrpSpPr>
            <a:grpSpLocks/>
          </p:cNvGrpSpPr>
          <p:nvPr/>
        </p:nvGrpSpPr>
        <p:grpSpPr bwMode="auto">
          <a:xfrm>
            <a:off x="5322888" y="1960563"/>
            <a:ext cx="904875" cy="4059237"/>
            <a:chOff x="4262438" y="1343025"/>
            <a:chExt cx="904875" cy="4059238"/>
          </a:xfrm>
        </p:grpSpPr>
        <p:sp>
          <p:nvSpPr>
            <p:cNvPr id="16" name="Forma livre 3"/>
            <p:cNvSpPr/>
            <p:nvPr/>
          </p:nvSpPr>
          <p:spPr bwMode="auto">
            <a:xfrm>
              <a:off x="4262438" y="1343025"/>
              <a:ext cx="904875" cy="904875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10%</a:t>
              </a:r>
            </a:p>
          </p:txBody>
        </p:sp>
        <p:sp>
          <p:nvSpPr>
            <p:cNvPr id="17" name="Forma livre 4"/>
            <p:cNvSpPr/>
            <p:nvPr/>
          </p:nvSpPr>
          <p:spPr bwMode="auto">
            <a:xfrm>
              <a:off x="4452938" y="2320925"/>
              <a:ext cx="523875" cy="525462"/>
            </a:xfrm>
            <a:custGeom>
              <a:avLst/>
              <a:gdLst>
                <a:gd name="connsiteX0" fmla="*/ 69566 w 524827"/>
                <a:gd name="connsiteY0" fmla="*/ 200694 h 524827"/>
                <a:gd name="connsiteX1" fmla="*/ 200694 w 524827"/>
                <a:gd name="connsiteY1" fmla="*/ 200694 h 524827"/>
                <a:gd name="connsiteX2" fmla="*/ 200694 w 524827"/>
                <a:gd name="connsiteY2" fmla="*/ 69566 h 524827"/>
                <a:gd name="connsiteX3" fmla="*/ 324133 w 524827"/>
                <a:gd name="connsiteY3" fmla="*/ 69566 h 524827"/>
                <a:gd name="connsiteX4" fmla="*/ 324133 w 524827"/>
                <a:gd name="connsiteY4" fmla="*/ 200694 h 524827"/>
                <a:gd name="connsiteX5" fmla="*/ 455261 w 524827"/>
                <a:gd name="connsiteY5" fmla="*/ 200694 h 524827"/>
                <a:gd name="connsiteX6" fmla="*/ 455261 w 524827"/>
                <a:gd name="connsiteY6" fmla="*/ 324133 h 524827"/>
                <a:gd name="connsiteX7" fmla="*/ 324133 w 524827"/>
                <a:gd name="connsiteY7" fmla="*/ 324133 h 524827"/>
                <a:gd name="connsiteX8" fmla="*/ 324133 w 524827"/>
                <a:gd name="connsiteY8" fmla="*/ 455261 h 524827"/>
                <a:gd name="connsiteX9" fmla="*/ 200694 w 524827"/>
                <a:gd name="connsiteY9" fmla="*/ 455261 h 524827"/>
                <a:gd name="connsiteX10" fmla="*/ 200694 w 524827"/>
                <a:gd name="connsiteY10" fmla="*/ 324133 h 524827"/>
                <a:gd name="connsiteX11" fmla="*/ 69566 w 524827"/>
                <a:gd name="connsiteY11" fmla="*/ 324133 h 524827"/>
                <a:gd name="connsiteX12" fmla="*/ 69566 w 524827"/>
                <a:gd name="connsiteY12" fmla="*/ 200694 h 5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827" h="524827">
                  <a:moveTo>
                    <a:pt x="69566" y="200694"/>
                  </a:moveTo>
                  <a:lnTo>
                    <a:pt x="200694" y="200694"/>
                  </a:lnTo>
                  <a:lnTo>
                    <a:pt x="200694" y="69566"/>
                  </a:lnTo>
                  <a:lnTo>
                    <a:pt x="324133" y="69566"/>
                  </a:lnTo>
                  <a:lnTo>
                    <a:pt x="324133" y="200694"/>
                  </a:lnTo>
                  <a:lnTo>
                    <a:pt x="455261" y="200694"/>
                  </a:lnTo>
                  <a:lnTo>
                    <a:pt x="455261" y="324133"/>
                  </a:lnTo>
                  <a:lnTo>
                    <a:pt x="324133" y="324133"/>
                  </a:lnTo>
                  <a:lnTo>
                    <a:pt x="324133" y="455261"/>
                  </a:lnTo>
                  <a:lnTo>
                    <a:pt x="200694" y="455261"/>
                  </a:lnTo>
                  <a:lnTo>
                    <a:pt x="200694" y="324133"/>
                  </a:lnTo>
                  <a:lnTo>
                    <a:pt x="69566" y="324133"/>
                  </a:lnTo>
                  <a:lnTo>
                    <a:pt x="69566" y="2006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9566" tIns="200694" rIns="69566" bIns="200694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800"/>
            </a:p>
          </p:txBody>
        </p:sp>
        <p:sp>
          <p:nvSpPr>
            <p:cNvPr id="20" name="Forma livre 5"/>
            <p:cNvSpPr/>
            <p:nvPr/>
          </p:nvSpPr>
          <p:spPr bwMode="auto">
            <a:xfrm>
              <a:off x="4262438" y="2919412"/>
              <a:ext cx="904875" cy="906463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30%</a:t>
              </a:r>
            </a:p>
          </p:txBody>
        </p:sp>
        <p:sp>
          <p:nvSpPr>
            <p:cNvPr id="21" name="Forma livre 6"/>
            <p:cNvSpPr/>
            <p:nvPr/>
          </p:nvSpPr>
          <p:spPr bwMode="auto">
            <a:xfrm>
              <a:off x="4452938" y="3898901"/>
              <a:ext cx="523875" cy="525462"/>
            </a:xfrm>
            <a:custGeom>
              <a:avLst/>
              <a:gdLst>
                <a:gd name="connsiteX0" fmla="*/ 69566 w 524827"/>
                <a:gd name="connsiteY0" fmla="*/ 200694 h 524827"/>
                <a:gd name="connsiteX1" fmla="*/ 200694 w 524827"/>
                <a:gd name="connsiteY1" fmla="*/ 200694 h 524827"/>
                <a:gd name="connsiteX2" fmla="*/ 200694 w 524827"/>
                <a:gd name="connsiteY2" fmla="*/ 69566 h 524827"/>
                <a:gd name="connsiteX3" fmla="*/ 324133 w 524827"/>
                <a:gd name="connsiteY3" fmla="*/ 69566 h 524827"/>
                <a:gd name="connsiteX4" fmla="*/ 324133 w 524827"/>
                <a:gd name="connsiteY4" fmla="*/ 200694 h 524827"/>
                <a:gd name="connsiteX5" fmla="*/ 455261 w 524827"/>
                <a:gd name="connsiteY5" fmla="*/ 200694 h 524827"/>
                <a:gd name="connsiteX6" fmla="*/ 455261 w 524827"/>
                <a:gd name="connsiteY6" fmla="*/ 324133 h 524827"/>
                <a:gd name="connsiteX7" fmla="*/ 324133 w 524827"/>
                <a:gd name="connsiteY7" fmla="*/ 324133 h 524827"/>
                <a:gd name="connsiteX8" fmla="*/ 324133 w 524827"/>
                <a:gd name="connsiteY8" fmla="*/ 455261 h 524827"/>
                <a:gd name="connsiteX9" fmla="*/ 200694 w 524827"/>
                <a:gd name="connsiteY9" fmla="*/ 455261 h 524827"/>
                <a:gd name="connsiteX10" fmla="*/ 200694 w 524827"/>
                <a:gd name="connsiteY10" fmla="*/ 324133 h 524827"/>
                <a:gd name="connsiteX11" fmla="*/ 69566 w 524827"/>
                <a:gd name="connsiteY11" fmla="*/ 324133 h 524827"/>
                <a:gd name="connsiteX12" fmla="*/ 69566 w 524827"/>
                <a:gd name="connsiteY12" fmla="*/ 200694 h 52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827" h="524827">
                  <a:moveTo>
                    <a:pt x="69566" y="200694"/>
                  </a:moveTo>
                  <a:lnTo>
                    <a:pt x="200694" y="200694"/>
                  </a:lnTo>
                  <a:lnTo>
                    <a:pt x="200694" y="69566"/>
                  </a:lnTo>
                  <a:lnTo>
                    <a:pt x="324133" y="69566"/>
                  </a:lnTo>
                  <a:lnTo>
                    <a:pt x="324133" y="200694"/>
                  </a:lnTo>
                  <a:lnTo>
                    <a:pt x="455261" y="200694"/>
                  </a:lnTo>
                  <a:lnTo>
                    <a:pt x="455261" y="324133"/>
                  </a:lnTo>
                  <a:lnTo>
                    <a:pt x="324133" y="324133"/>
                  </a:lnTo>
                  <a:lnTo>
                    <a:pt x="324133" y="455261"/>
                  </a:lnTo>
                  <a:lnTo>
                    <a:pt x="200694" y="455261"/>
                  </a:lnTo>
                  <a:lnTo>
                    <a:pt x="200694" y="324133"/>
                  </a:lnTo>
                  <a:lnTo>
                    <a:pt x="69566" y="324133"/>
                  </a:lnTo>
                  <a:lnTo>
                    <a:pt x="69566" y="2006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9566" tIns="200694" rIns="69566" bIns="200694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800"/>
            </a:p>
          </p:txBody>
        </p:sp>
        <p:sp>
          <p:nvSpPr>
            <p:cNvPr id="22" name="Forma livre 7"/>
            <p:cNvSpPr/>
            <p:nvPr/>
          </p:nvSpPr>
          <p:spPr bwMode="auto">
            <a:xfrm>
              <a:off x="4262438" y="4497388"/>
              <a:ext cx="904875" cy="904875"/>
            </a:xfrm>
            <a:custGeom>
              <a:avLst/>
              <a:gdLst>
                <a:gd name="connsiteX0" fmla="*/ 0 w 904874"/>
                <a:gd name="connsiteY0" fmla="*/ 452437 h 904874"/>
                <a:gd name="connsiteX1" fmla="*/ 452437 w 904874"/>
                <a:gd name="connsiteY1" fmla="*/ 0 h 904874"/>
                <a:gd name="connsiteX2" fmla="*/ 904874 w 904874"/>
                <a:gd name="connsiteY2" fmla="*/ 452437 h 904874"/>
                <a:gd name="connsiteX3" fmla="*/ 452437 w 904874"/>
                <a:gd name="connsiteY3" fmla="*/ 904874 h 904874"/>
                <a:gd name="connsiteX4" fmla="*/ 0 w 904874"/>
                <a:gd name="connsiteY4" fmla="*/ 452437 h 90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4" h="904874">
                  <a:moveTo>
                    <a:pt x="0" y="452437"/>
                  </a:moveTo>
                  <a:cubicBezTo>
                    <a:pt x="0" y="202563"/>
                    <a:pt x="202563" y="0"/>
                    <a:pt x="452437" y="0"/>
                  </a:cubicBezTo>
                  <a:cubicBezTo>
                    <a:pt x="702311" y="0"/>
                    <a:pt x="904874" y="202563"/>
                    <a:pt x="904874" y="452437"/>
                  </a:cubicBezTo>
                  <a:cubicBezTo>
                    <a:pt x="904874" y="702311"/>
                    <a:pt x="702311" y="904874"/>
                    <a:pt x="452437" y="904874"/>
                  </a:cubicBezTo>
                  <a:cubicBezTo>
                    <a:pt x="202563" y="904874"/>
                    <a:pt x="0" y="702311"/>
                    <a:pt x="0" y="45243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5536" tIns="165536" rIns="165536" bIns="165536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600" dirty="0"/>
                <a:t>60%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4663" y="3689350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4000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84663" y="5200650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4000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3138" y="1125538"/>
            <a:ext cx="868362" cy="338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Ciclos</a:t>
            </a:r>
            <a:endParaRPr lang="en-US" sz="16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4252913" y="1463675"/>
            <a:ext cx="1930400" cy="3381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 1ºe 2º            3º</a:t>
            </a:r>
          </a:p>
        </p:txBody>
      </p:sp>
      <p:pic>
        <p:nvPicPr>
          <p:cNvPr id="460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"/>
          <p:cNvSpPr txBox="1">
            <a:spLocks/>
          </p:cNvSpPr>
          <p:nvPr/>
        </p:nvSpPr>
        <p:spPr>
          <a:xfrm>
            <a:off x="806450" y="65088"/>
            <a:ext cx="7705725" cy="7921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Autoavaliação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r="1192" b="4506"/>
          <a:stretch>
            <a:fillRect/>
          </a:stretch>
        </p:blipFill>
        <p:spPr bwMode="auto">
          <a:xfrm>
            <a:off x="571500" y="836613"/>
            <a:ext cx="8102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250825" y="4468813"/>
            <a:ext cx="8424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solidFill>
                  <a:schemeClr val="tx2"/>
                </a:solidFill>
                <a:latin typeface="Arial" charset="0"/>
              </a:rPr>
              <a:t> O instrumento AMAQ ofertado pelo MS não é obrigatório, cabendo ao gestor e equipe  escolher o mais se adéqüe a sua realidade;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pt-BR" sz="180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solidFill>
                  <a:schemeClr val="tx2"/>
                </a:solidFill>
                <a:latin typeface="Arial" charset="0"/>
              </a:rPr>
              <a:t> A realização da autoavaliação será verificada na Certificação, compondo uma parte do desempenho final.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4"/>
          <p:cNvSpPr txBox="1">
            <a:spLocks/>
          </p:cNvSpPr>
          <p:nvPr/>
        </p:nvSpPr>
        <p:spPr bwMode="auto">
          <a:xfrm>
            <a:off x="611560" y="190500"/>
            <a:ext cx="853244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 dirty="0">
                <a:solidFill>
                  <a:schemeClr val="bg1"/>
                </a:solidFill>
              </a:rPr>
              <a:t>Instrumento de avaliação externa</a:t>
            </a:r>
          </a:p>
        </p:txBody>
      </p:sp>
      <p:sp>
        <p:nvSpPr>
          <p:cNvPr id="50179" name="Retângulo 3"/>
          <p:cNvSpPr>
            <a:spLocks noChangeArrowheads="1"/>
          </p:cNvSpPr>
          <p:nvPr/>
        </p:nvSpPr>
        <p:spPr bwMode="auto">
          <a:xfrm>
            <a:off x="492125" y="981075"/>
            <a:ext cx="8401050" cy="466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000" b="1" dirty="0">
                <a:solidFill>
                  <a:schemeClr val="tx2"/>
                </a:solidFill>
              </a:rPr>
              <a:t>Módulo I - Observação na Unidade de Saúde</a:t>
            </a:r>
            <a:r>
              <a:rPr lang="pt-BR" altLang="pt-BR" sz="2000" dirty="0">
                <a:solidFill>
                  <a:schemeClr val="tx2"/>
                </a:solidFill>
              </a:rPr>
              <a:t>, objetiva avaliar as condições de infraestrutura, materiais, insumos e medicamentos da Unidade de Saúde.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000" b="1" dirty="0">
                <a:solidFill>
                  <a:schemeClr val="tx2"/>
                </a:solidFill>
              </a:rPr>
              <a:t>Módulo II - Entrevista com o profissional da equipe de atenção básica e verificação de documentos</a:t>
            </a:r>
            <a:r>
              <a:rPr lang="pt-BR" altLang="pt-BR" sz="2000" dirty="0">
                <a:solidFill>
                  <a:schemeClr val="tx2"/>
                </a:solidFill>
              </a:rPr>
              <a:t>, objetiva obter informações sobre processo de trabalho da equipe e a organização do serviço e do cuidado para os usuários.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000" b="1" dirty="0">
                <a:solidFill>
                  <a:schemeClr val="tx2"/>
                </a:solidFill>
              </a:rPr>
              <a:t>Módulo III - Entrevista com o usuário da atenção básica: </a:t>
            </a:r>
            <a:r>
              <a:rPr lang="pt-BR" altLang="pt-BR" sz="2000" dirty="0">
                <a:solidFill>
                  <a:schemeClr val="tx2"/>
                </a:solidFill>
              </a:rPr>
              <a:t>Avaliar acesso, utilização e participação dos usuários, por amostras representativas com base populacional </a:t>
            </a:r>
            <a:r>
              <a:rPr lang="pt-BR" altLang="pt-BR" sz="2000" b="1" dirty="0">
                <a:solidFill>
                  <a:srgbClr val="FF0000"/>
                </a:solidFill>
              </a:rPr>
              <a:t>não incluídas no processo de certificação. 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Conteúdo 4"/>
          <p:cNvSpPr txBox="1">
            <a:spLocks/>
          </p:cNvSpPr>
          <p:nvPr/>
        </p:nvSpPr>
        <p:spPr bwMode="auto">
          <a:xfrm>
            <a:off x="539750" y="190500"/>
            <a:ext cx="860425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Instrumento de avaliação externa</a:t>
            </a:r>
          </a:p>
        </p:txBody>
      </p:sp>
      <p:sp>
        <p:nvSpPr>
          <p:cNvPr id="51203" name="Retângulo 3"/>
          <p:cNvSpPr>
            <a:spLocks noChangeArrowheads="1"/>
          </p:cNvSpPr>
          <p:nvPr/>
        </p:nvSpPr>
        <p:spPr bwMode="auto">
          <a:xfrm>
            <a:off x="492125" y="981075"/>
            <a:ext cx="840105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000" b="1">
                <a:solidFill>
                  <a:schemeClr val="tx2"/>
                </a:solidFill>
              </a:rPr>
              <a:t>Módulo IV - Entrevista com o profissional da equipe do NASF e verificação de documentos</a:t>
            </a:r>
            <a:r>
              <a:rPr lang="pt-BR" altLang="pt-BR" sz="2000">
                <a:solidFill>
                  <a:schemeClr val="tx2"/>
                </a:solidFill>
              </a:rPr>
              <a:t>, objetiva obter informações sobre processo de trabalho organização do serviço.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000" b="1">
                <a:solidFill>
                  <a:schemeClr val="tx2"/>
                </a:solidFill>
              </a:rPr>
              <a:t>Módulo V - Observação na Unidade de Saúde</a:t>
            </a:r>
            <a:r>
              <a:rPr lang="pt-BR" altLang="pt-BR" sz="2000">
                <a:solidFill>
                  <a:schemeClr val="tx2"/>
                </a:solidFill>
              </a:rPr>
              <a:t>, objetiva avaliar as condições de infraestrutura, materiais, insumos e medicamentos da Unidade de Saúde, com foco no trabalho da Saúde Bucal.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 sz="2000" b="1">
                <a:solidFill>
                  <a:schemeClr val="tx2"/>
                </a:solidFill>
              </a:rPr>
              <a:t>Módulo VI - Entrevista com o profissional da saúde bucal e verificação de documentos</a:t>
            </a:r>
            <a:r>
              <a:rPr lang="pt-BR" altLang="pt-BR" sz="2000">
                <a:solidFill>
                  <a:schemeClr val="tx2"/>
                </a:solidFill>
              </a:rPr>
              <a:t>, objetiva obter informações sobre processo de trabalho da equipe e a organização do serviço e do cuidado para os usuários.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pt-BR" altLang="pt-BR" sz="2000" b="1">
              <a:solidFill>
                <a:srgbClr val="FF0000"/>
              </a:solidFill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 txBox="1">
            <a:spLocks/>
          </p:cNvSpPr>
          <p:nvPr/>
        </p:nvSpPr>
        <p:spPr bwMode="auto">
          <a:xfrm>
            <a:off x="684213" y="115888"/>
            <a:ext cx="8459787" cy="504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Instrumentos de Avaliação Externa </a:t>
            </a:r>
            <a:endParaRPr lang="es-ES" altLang="pt-BR" sz="2400" b="1">
              <a:solidFill>
                <a:schemeClr val="bg1"/>
              </a:solidFill>
            </a:endParaRPr>
          </a:p>
        </p:txBody>
      </p:sp>
      <p:pic>
        <p:nvPicPr>
          <p:cNvPr id="4813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01688"/>
            <a:ext cx="835183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6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 txBox="1">
            <a:spLocks/>
          </p:cNvSpPr>
          <p:nvPr/>
        </p:nvSpPr>
        <p:spPr bwMode="auto">
          <a:xfrm>
            <a:off x="684213" y="115888"/>
            <a:ext cx="8459787" cy="504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Instrumentos de Avaliação Externa </a:t>
            </a:r>
            <a:endParaRPr lang="es-ES" altLang="pt-BR" sz="2400" b="1">
              <a:solidFill>
                <a:schemeClr val="bg1"/>
              </a:solidFill>
            </a:endParaRPr>
          </a:p>
        </p:txBody>
      </p:sp>
      <p:pic>
        <p:nvPicPr>
          <p:cNvPr id="4915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7777162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 txBox="1">
            <a:spLocks/>
          </p:cNvSpPr>
          <p:nvPr/>
        </p:nvSpPr>
        <p:spPr bwMode="auto">
          <a:xfrm>
            <a:off x="684213" y="115888"/>
            <a:ext cx="8459787" cy="504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Instrumentos de Avaliação Externa </a:t>
            </a:r>
            <a:endParaRPr lang="es-ES" altLang="pt-BR" sz="2400" b="1">
              <a:solidFill>
                <a:schemeClr val="bg1"/>
              </a:solidFill>
            </a:endParaRPr>
          </a:p>
        </p:txBody>
      </p:sp>
      <p:pic>
        <p:nvPicPr>
          <p:cNvPr id="5017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7704137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 txBox="1">
            <a:spLocks/>
          </p:cNvSpPr>
          <p:nvPr/>
        </p:nvSpPr>
        <p:spPr bwMode="auto">
          <a:xfrm>
            <a:off x="107950" y="44450"/>
            <a:ext cx="8928100" cy="5762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Histórico Normativo do PMAQ</a:t>
            </a:r>
            <a:endParaRPr lang="es-ES" altLang="pt-BR" sz="2400" b="1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950" y="620713"/>
            <a:ext cx="8904288" cy="6305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576 de 19_09_11 </a:t>
            </a:r>
            <a:r>
              <a:rPr lang="pt-BR" sz="1600" dirty="0" err="1">
                <a:solidFill>
                  <a:schemeClr val="bg1"/>
                </a:solidFill>
                <a:ea typeface="ＭＳ Ｐゴシック" charset="0"/>
                <a:cs typeface="Arial" charset="0"/>
              </a:rPr>
              <a:t>Cadastro_de_equipes_Parametrizadas_CNES</a:t>
            </a: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2.812 de  29_11_2011_homologa_Adesao_1ºciclo;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225 de 10_02_2012_Homologa_Adesão_1ºciclo;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644 de 10_04_2012_Homologa_Adesão_1ºciclo;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283 de 28_02_2013_autoriza_repasse_PMAQ_competência_abril_2012;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562 de 04_04_2013_financiamento_PAB_Qualidade;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635 de 17_04_2013_homologa_Adesao_2ºciclo_EAB_ ESB_ NASF_CEO;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1.234 de 20_06_2013_financiamento_CEO;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1.383 de 09_07_2013_homologa_adesão_2ºciclo;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2.666 de 04_12_ 2014_autoriza_repasse_PMAQ_competência_junho_14;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836 de 26_06_2015_autoriza_repasse_PMAQ_competência_nov_14;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1.599 de 30_09_2015_PMAQ_CEO_3º_ciclo_regras_PMAQ;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dirty="0">
                <a:solidFill>
                  <a:schemeClr val="bg1"/>
                </a:solidFill>
                <a:ea typeface="ＭＳ Ｐゴシック" charset="0"/>
                <a:cs typeface="Arial" charset="0"/>
              </a:rPr>
              <a:t>PT nº 1.645 de 02_10_2015_PMAQ-AB_3ºciclo_regras_PMAQ.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b="1" dirty="0">
                <a:solidFill>
                  <a:srgbClr val="FFFF00"/>
                </a:solidFill>
                <a:ea typeface="ＭＳ Ｐゴシック" charset="0"/>
                <a:cs typeface="Arial" charset="0"/>
              </a:rPr>
              <a:t>PT nº 1.658 de 12 de setembro de 2016 </a:t>
            </a:r>
            <a:r>
              <a:rPr lang="pt-BR" sz="1600" dirty="0">
                <a:solidFill>
                  <a:srgbClr val="FFFF00"/>
                </a:solidFill>
                <a:ea typeface="ＭＳ Ｐゴシック" charset="0"/>
                <a:cs typeface="Arial" charset="0"/>
              </a:rPr>
              <a:t>_homologa_Adesao_3ºciclo_EAB_ ESB_NASF 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Wingdings" charset="0"/>
              <a:buChar char="ü"/>
              <a:defRPr/>
            </a:pPr>
            <a:r>
              <a:rPr lang="pt-BR" sz="1600" b="1" dirty="0">
                <a:solidFill>
                  <a:srgbClr val="FFFF00"/>
                </a:solidFill>
                <a:ea typeface="ＭＳ Ｐゴシック" charset="0"/>
                <a:cs typeface="Arial" charset="0"/>
              </a:rPr>
              <a:t>PT nº 1.814 de 7 de outubro de 2016 – </a:t>
            </a:r>
            <a:r>
              <a:rPr lang="pt-BR" sz="1600" dirty="0">
                <a:solidFill>
                  <a:srgbClr val="FFFF00"/>
                </a:solidFill>
                <a:ea typeface="ＭＳ Ｐゴシック" charset="0"/>
                <a:cs typeface="Arial" charset="0"/>
              </a:rPr>
              <a:t>homologa_Adesao_3ºciclo_CEO</a:t>
            </a:r>
            <a:endParaRPr lang="pt-BR" sz="1600" b="1" dirty="0">
              <a:solidFill>
                <a:srgbClr val="FFFF00"/>
              </a:solidFill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Conteúdo 4"/>
          <p:cNvSpPr txBox="1">
            <a:spLocks/>
          </p:cNvSpPr>
          <p:nvPr/>
        </p:nvSpPr>
        <p:spPr bwMode="auto">
          <a:xfrm>
            <a:off x="412750" y="190500"/>
            <a:ext cx="860425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dirty="0">
                <a:solidFill>
                  <a:srgbClr val="FFFF00"/>
                </a:solidFill>
                <a:latin typeface="Arial" charset="0"/>
              </a:rPr>
              <a:t>Indicadores</a:t>
            </a:r>
            <a:r>
              <a:rPr lang="pt-BR" altLang="pt-BR" sz="2400" dirty="0">
                <a:solidFill>
                  <a:srgbClr val="FFFFFF"/>
                </a:solidFill>
                <a:latin typeface="Arial" charset="0"/>
              </a:rPr>
              <a:t> para </a:t>
            </a:r>
            <a:r>
              <a:rPr lang="pt-BR" altLang="pt-BR" sz="2400" dirty="0" err="1">
                <a:solidFill>
                  <a:srgbClr val="FFFFFF"/>
                </a:solidFill>
                <a:latin typeface="Arial" charset="0"/>
              </a:rPr>
              <a:t>Contratualização</a:t>
            </a:r>
            <a:r>
              <a:rPr lang="pt-BR" altLang="pt-BR" sz="2400" dirty="0">
                <a:solidFill>
                  <a:srgbClr val="FFFFFF"/>
                </a:solidFill>
                <a:latin typeface="Arial" charset="0"/>
              </a:rPr>
              <a:t> e Certificação das Equipes </a:t>
            </a:r>
            <a:endParaRPr lang="pt-BR" altLang="pt-BR" sz="2400" b="1" dirty="0">
              <a:solidFill>
                <a:srgbClr val="FFFFFF"/>
              </a:solidFill>
            </a:endParaRP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F497D"/>
                </a:solidFill>
                <a:latin typeface="Arial" charset="0"/>
              </a:rPr>
              <a:t>Indicadores de monitoramento para as EAB (ESF ou Parametrizada) no terceiro ciclo do PMAQ</a:t>
            </a:r>
            <a:endParaRPr lang="en-US" altLang="pt-BR" sz="1800">
              <a:solidFill>
                <a:srgbClr val="1F497D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1972"/>
              </p:ext>
            </p:extLst>
          </p:nvPr>
        </p:nvGraphicFramePr>
        <p:xfrm>
          <a:off x="684213" y="1700213"/>
          <a:ext cx="8135937" cy="4577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67"/>
                <a:gridCol w="6063070"/>
              </a:tblGrid>
              <a:tr h="382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Grupo</a:t>
                      </a:r>
                      <a:endParaRPr lang="pt-BR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 de Desempenho</a:t>
                      </a:r>
                      <a:endParaRPr lang="pt-BR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Acesso e continuidade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do cuidado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1.1 Média de atendimentos de médicos e enfermeiros por habitante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1.2 Percentual de atendimentos de consultas por demanda espontânea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1.3 Percentual de atendimentos de consulta agendada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1.4 Índice de atendimentos por condição de saúde avaliada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1.5 Razão de coleta de material citopatológico do colo do útero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3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1.6 Cobertura de primeira consulta odontológica programática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Coordenação do Cuidado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2.1 Percentual de recém-nascidos atendidos na primeira semana de vida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2749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Resolutividade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3.1 Percentual de encaminhamentos para serviço especializado 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426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3.2  Razão entre tratamentos concluídos e primeiras consultas odontológicas programáticas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Abrangência da oferta de serviços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4.1 Percentual de serviços ofertados pela Equipe de Atenção Básica</a:t>
                      </a:r>
                      <a:endParaRPr lang="pt-BR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  <a:tr h="382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4.2 Percentual de serviços ofertados pela Equipe de Saúde Bucal</a:t>
                      </a:r>
                      <a:endParaRPr lang="pt-BR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2" marR="44452" marT="0" marB="0" anchor="ctr"/>
                </a:tc>
              </a:tr>
            </a:tbl>
          </a:graphicData>
        </a:graphic>
      </p:graphicFrame>
      <p:pic>
        <p:nvPicPr>
          <p:cNvPr id="481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4"/>
          <p:cNvSpPr txBox="1">
            <a:spLocks/>
          </p:cNvSpPr>
          <p:nvPr/>
        </p:nvSpPr>
        <p:spPr bwMode="auto">
          <a:xfrm>
            <a:off x="412750" y="190500"/>
            <a:ext cx="860425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>
                <a:solidFill>
                  <a:srgbClr val="FFFFFF"/>
                </a:solidFill>
                <a:latin typeface="Arial" charset="0"/>
              </a:rPr>
              <a:t>Indicadores para Contratualização e Certificação das Equipes </a:t>
            </a:r>
            <a:endParaRPr lang="pt-BR" altLang="pt-BR" sz="2400" b="1">
              <a:solidFill>
                <a:srgbClr val="FFFFFF"/>
              </a:solidFill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827088" y="1054100"/>
            <a:ext cx="756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tx2"/>
                </a:solidFill>
                <a:latin typeface="Arial" charset="0"/>
              </a:rPr>
              <a:t>Indicadores de desempenho para os NASF no terceiro ciclo do PMAQ</a:t>
            </a:r>
            <a:endParaRPr lang="pt-BR" altLang="pt-BR" sz="180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88434"/>
              </p:ext>
            </p:extLst>
          </p:nvPr>
        </p:nvGraphicFramePr>
        <p:xfrm>
          <a:off x="1476375" y="1989138"/>
          <a:ext cx="6096000" cy="201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6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Indicador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Desempenho</a:t>
                      </a:r>
                      <a:endParaRPr lang="en-US" sz="2000" dirty="0"/>
                    </a:p>
                  </a:txBody>
                  <a:tcPr marT="45692" marB="45692"/>
                </a:tc>
              </a:tr>
              <a:tr h="14629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1.1    </a:t>
                      </a:r>
                      <a:r>
                        <a:rPr lang="en-US" sz="2000" b="1" dirty="0" err="1" smtClean="0"/>
                        <a:t>Índice</a:t>
                      </a:r>
                      <a:r>
                        <a:rPr lang="en-US" sz="2000" b="1" dirty="0" smtClean="0"/>
                        <a:t> de </a:t>
                      </a:r>
                      <a:r>
                        <a:rPr lang="en-US" sz="2000" b="1" dirty="0" err="1" smtClean="0"/>
                        <a:t>atendimentos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realizados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pelo</a:t>
                      </a:r>
                      <a:r>
                        <a:rPr lang="en-US" sz="2000" b="1" baseline="0" dirty="0" smtClean="0"/>
                        <a:t> NASF</a:t>
                      </a:r>
                    </a:p>
                    <a:p>
                      <a:r>
                        <a:rPr lang="en-US" sz="2000" baseline="0" dirty="0" smtClean="0"/>
                        <a:t>           - </a:t>
                      </a:r>
                      <a:r>
                        <a:rPr lang="en-US" sz="2000" baseline="0" dirty="0" err="1" smtClean="0"/>
                        <a:t>atendimentos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individuais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           - </a:t>
                      </a:r>
                      <a:r>
                        <a:rPr lang="en-US" sz="2000" baseline="0" dirty="0" err="1" smtClean="0"/>
                        <a:t>atendimentos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domiciliares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           - </a:t>
                      </a:r>
                      <a:r>
                        <a:rPr lang="en-US" sz="2000" baseline="0" dirty="0" err="1" smtClean="0"/>
                        <a:t>atendimentos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compartilhados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           - </a:t>
                      </a:r>
                      <a:r>
                        <a:rPr lang="en-US" sz="2000" baseline="0" dirty="0" err="1" smtClean="0"/>
                        <a:t>atendimentos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grupos</a:t>
                      </a:r>
                      <a:endParaRPr lang="en-US" sz="2000" dirty="0"/>
                    </a:p>
                  </a:txBody>
                  <a:tcPr marT="45692" marB="45692" anchor="ctr"/>
                </a:tc>
              </a:tr>
            </a:tbl>
          </a:graphicData>
        </a:graphic>
      </p:graphicFrame>
      <p:pic>
        <p:nvPicPr>
          <p:cNvPr id="49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</a:rPr>
              <a:t>Padrões Essenciais e Estratégicos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9600" y="1052513"/>
            <a:ext cx="8281988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ea typeface="+mn-ea"/>
              </a:rPr>
              <a:t>No 3º ciclo do PMAQ os padrões de acesso e qualidade definidos para as equipes serão classificados como:</a:t>
            </a:r>
          </a:p>
          <a:p>
            <a:pPr>
              <a:defRPr/>
            </a:pPr>
            <a:r>
              <a:rPr lang="pt-BR" sz="2000" dirty="0">
                <a:ea typeface="+mn-ea"/>
                <a:cs typeface="ＭＳ Ｐゴシック" charset="0"/>
              </a:rPr>
              <a:t> 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Padrões essenciais: 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caso a equipe não alcance um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conjunto de padrões mínimos 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de qualidade considerados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essenciais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, ela será automaticamente certificada com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desempenho de menor faixa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 dirty="0">
              <a:solidFill>
                <a:schemeClr val="tx2"/>
              </a:solidFill>
              <a:latin typeface="+mj-lt"/>
              <a:ea typeface="+mn-ea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  <a:cs typeface="ＭＳ Ｐゴシック" charset="0"/>
              </a:rPr>
              <a:t>Padrões estratégicos: 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Para que a equipe seja classificada com o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desempenho ótimo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, além de obter uma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nota mínima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, deverá alcançar um </a:t>
            </a:r>
            <a:r>
              <a:rPr lang="pt-BR" sz="2000" b="1" dirty="0">
                <a:solidFill>
                  <a:schemeClr val="tx2"/>
                </a:solidFill>
                <a:latin typeface="+mj-lt"/>
                <a:ea typeface="+mn-ea"/>
              </a:rPr>
              <a:t>conjunto de padrões considerados estratégicos</a:t>
            </a:r>
            <a:r>
              <a:rPr lang="pt-BR" sz="2000" dirty="0">
                <a:solidFill>
                  <a:schemeClr val="tx2"/>
                </a:solidFill>
                <a:latin typeface="+mj-lt"/>
                <a:ea typeface="+mn-ea"/>
              </a:rPr>
              <a:t>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2"/>
                </a:solidFill>
                <a:latin typeface="+mn-lt"/>
                <a:ea typeface="+mn-ea"/>
              </a:rPr>
              <a:t>Esses padrões </a:t>
            </a:r>
            <a:r>
              <a:rPr lang="pt-BR" sz="2000" b="1" dirty="0">
                <a:solidFill>
                  <a:schemeClr val="tx2"/>
                </a:solidFill>
                <a:latin typeface="+mn-lt"/>
                <a:ea typeface="+mn-ea"/>
              </a:rPr>
              <a:t>foram definidos de forma tripartite (MS, CONASS e CONASEMS) </a:t>
            </a:r>
            <a:r>
              <a:rPr lang="pt-BR" sz="2000" dirty="0">
                <a:solidFill>
                  <a:schemeClr val="tx2"/>
                </a:solidFill>
                <a:latin typeface="+mn-lt"/>
                <a:ea typeface="+mn-ea"/>
              </a:rPr>
              <a:t>a partir da reflexão sobre os instrumentos construídos para a avaliação externa do 3º Ciclo do PMAQ, análise dos resultados das equipes no 2º ciclo e das prioridades atuais para atenção básica.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3534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Classificação das equipes: Padrões Essenciais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188" y="1052513"/>
          <a:ext cx="8135937" cy="4535488"/>
        </p:xfrm>
        <a:graphic>
          <a:graphicData uri="http://schemas.openxmlformats.org/drawingml/2006/table">
            <a:tbl>
              <a:tblPr/>
              <a:tblGrid>
                <a:gridCol w="2417762"/>
                <a:gridCol w="5718175"/>
              </a:tblGrid>
              <a:tr h="328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Módulo I - 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Condições de Funcionamento das EAB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Categoria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Horário de Funcionamento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Unidade Básica de Saúde funciona 40 horas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Equipamentos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Aparelho de Pressão Adulto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Balança antropométrica de 150 Kg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Balança infantil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Estetoscópio adulto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Régua antropométrica infantil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Geladeira exclusiva para vacina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Materiais e Insumos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Espéculo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Espátula de Ayres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Fixador de lâmina (álcool/spray ou gotas)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Escovinha endocervical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Lâmina de vidro com lado fosco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Porta-lâmina ou Frasco plástico com tampa para lâmina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750" y="906463"/>
          <a:ext cx="8342313" cy="4970460"/>
        </p:xfrm>
        <a:graphic>
          <a:graphicData uri="http://schemas.openxmlformats.org/drawingml/2006/table">
            <a:tbl>
              <a:tblPr/>
              <a:tblGrid>
                <a:gridCol w="2520950"/>
                <a:gridCol w="5821363"/>
              </a:tblGrid>
              <a:tr h="36034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Módulo II – Processo de Trabalho das EAB</a:t>
                      </a:r>
                      <a:endParaRPr kumimoji="0" 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Categoria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6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Territorialização e População de Referência da Equipe de Atenção Básica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equipe possui mapas com desenho do território de abrangência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2719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Procedimentos realizados na Atenção Básica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Retirada de pontos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Nebulização/inalação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2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Curativos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Medicações injetáveis intramusculares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2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Medicações injetáveis endovenosas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Acolhimento à Demanda Espontânea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equipe realiza acolhimento à demanda espontânea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1909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Atenção à Saúde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equipe realiza a coleta do exame citopatológico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equipe realiza consulta de pré-natal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2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equipe cuida de pessoas com hipertensão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equipe cuida de pessoas com diabetes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6902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3534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Classificação das equipes: Padrões Essenciais</a:t>
            </a:r>
          </a:p>
        </p:txBody>
      </p:sp>
      <p:pic>
        <p:nvPicPr>
          <p:cNvPr id="369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7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825" y="836613"/>
          <a:ext cx="8713788" cy="3538538"/>
        </p:xfrm>
        <a:graphic>
          <a:graphicData uri="http://schemas.openxmlformats.org/drawingml/2006/table">
            <a:tbl>
              <a:tblPr/>
              <a:tblGrid>
                <a:gridCol w="2160588"/>
                <a:gridCol w="6553200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Módulo V - Condições de Funcionamento das ESB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Categoria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475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Equipamentos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Cadeira Odontológica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Caneta de alta rotação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Caneta de baixa rotação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Compressor de ar com válvula de segurança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Cuspideira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Autoclave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Mocho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Refletor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Sugador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4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Materiais e Insumos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Brocas de alta rotação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Luva descartável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Máscara descartável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7926" name="Rectangle 1"/>
          <p:cNvSpPr>
            <a:spLocks noChangeArrowheads="1"/>
          </p:cNvSpPr>
          <p:nvPr/>
        </p:nvSpPr>
        <p:spPr bwMode="auto">
          <a:xfrm>
            <a:off x="1068388" y="467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  <a:cs typeface="Arial" charset="0"/>
            </a:endParaRPr>
          </a:p>
        </p:txBody>
      </p:sp>
      <p:sp>
        <p:nvSpPr>
          <p:cNvPr id="37927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3534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Classificação das equipes: Padrões Essenciais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0825" y="4508500"/>
          <a:ext cx="8713788" cy="2112977"/>
        </p:xfrm>
        <a:graphic>
          <a:graphicData uri="http://schemas.openxmlformats.org/drawingml/2006/table">
            <a:tbl>
              <a:tblPr/>
              <a:tblGrid>
                <a:gridCol w="2160588"/>
                <a:gridCol w="6553200"/>
              </a:tblGrid>
              <a:tr h="3601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Segoe UI" charset="0"/>
                        </a:rPr>
                        <a:t>Módulo VI - Processo de Trabalho das ESB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Categoria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7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Horário de Funcionamento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Unidade Básica de Saúde funciona 40 horas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4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Territorialização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equipe de Saúde Bucal possui mapa do território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4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Planejamento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Existe planejamento articulado da AB junto com a equipe de saúde bucal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7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Organização da Agenda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equipe de Saúde Bucal realiza consultas de demanda espontânea e agendada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6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750" y="1339850"/>
          <a:ext cx="8353425" cy="3243264"/>
        </p:xfrm>
        <a:graphic>
          <a:graphicData uri="http://schemas.openxmlformats.org/drawingml/2006/table">
            <a:tbl>
              <a:tblPr/>
              <a:tblGrid>
                <a:gridCol w="2087563"/>
                <a:gridCol w="6265862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Módulo IV – Processo de Trabalho dos NASF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Categoria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6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Processo de trabalho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Existe planejamento articulado da AB junto com o NASF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 NASF se reúne para discutir seu processo de trabalho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 NASF realiza consultas individuais, consultas compartilhadas com as Equipes de Atenção Básica e atendimentos no domicílio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 equipe realiza suas atividades de forma integrada com as ESF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97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Educação permanente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 NASF promove momentos de educação permanente sobre temas que as ESF consideram pertinentes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 NASF realiza educação em saúde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8938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3534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Classificação das equipes: Padrões Essenciais</a:t>
            </a:r>
          </a:p>
        </p:txBody>
      </p:sp>
      <p:pic>
        <p:nvPicPr>
          <p:cNvPr id="38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3534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Classificação das equipes: Padrões Estratégicos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8313" y="1196975"/>
          <a:ext cx="8353425" cy="2519364"/>
        </p:xfrm>
        <a:graphic>
          <a:graphicData uri="http://schemas.openxmlformats.org/drawingml/2006/table">
            <a:tbl>
              <a:tblPr/>
              <a:tblGrid>
                <a:gridCol w="2482850"/>
                <a:gridCol w="5870575"/>
              </a:tblGrid>
              <a:tr h="357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Módulo I - 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Condições de Funcionamento das EAB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Categoria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Acessibilidade na unidade de saúde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Lista (escopo) de ações/ofertas de serviços da equipe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6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Equipe realiza atendimento no horário do almoço (12h às 14h)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Equipamentos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Balança antropométrica de 200 kg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Oftalmoscópio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Materiais e Insumos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Preservativo feminino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9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81750"/>
            <a:ext cx="1466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750" y="1196975"/>
          <a:ext cx="8353425" cy="4699005"/>
        </p:xfrm>
        <a:graphic>
          <a:graphicData uri="http://schemas.openxmlformats.org/drawingml/2006/table">
            <a:tbl>
              <a:tblPr/>
              <a:tblGrid>
                <a:gridCol w="2087563"/>
                <a:gridCol w="6265862"/>
              </a:tblGrid>
              <a:tr h="36033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Módulo II –  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Processo de Trabalho das EAB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0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Categoria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65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Oferta de Ações da Equipe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Coleta/exame de sangue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Coleta/exame de urina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Coleta/exame de fezes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Eletrocardiograma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954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Procedimentos realizados na Atenção Básica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Drenagem de abscesso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Sutura de ferimentos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Lavagem de ouvido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Extração de unha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Inserção de DIU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6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Acolhimento à Demanda Espontânea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 equipe utiliza protocolos/critérios para orientação das condutas dos casos atendidos no acolhimento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No acolhimento a equipes realiza atendimento de urgência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20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Atenção à Saúde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 equipe realiza ações de reabilitação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1000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3534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Classificação das equipes: Padrões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4028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3534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Classificação das equipes: Padrões Estratégicos</a:t>
            </a:r>
          </a:p>
        </p:txBody>
      </p:sp>
      <p:graphicFrame>
        <p:nvGraphicFramePr>
          <p:cNvPr id="9" name="Tabela 2"/>
          <p:cNvGraphicFramePr>
            <a:graphicFrameLocks noGrp="1"/>
          </p:cNvGraphicFramePr>
          <p:nvPr/>
        </p:nvGraphicFramePr>
        <p:xfrm>
          <a:off x="468313" y="836613"/>
          <a:ext cx="8353425" cy="5554668"/>
        </p:xfrm>
        <a:graphic>
          <a:graphicData uri="http://schemas.openxmlformats.org/drawingml/2006/table">
            <a:tbl>
              <a:tblPr/>
              <a:tblGrid>
                <a:gridCol w="2087562"/>
                <a:gridCol w="6265863"/>
              </a:tblGrid>
              <a:tr h="3571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Módulo IV - Processo de Trabalho dos NASF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7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Categoria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Processo de Trabalho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 NASF realiza a gestão de encaminhamentos e/ou de listas de espera para especialistas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6977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Cuidado integral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 NASF utiliza metodologias e/ou ferramentas com ênfase em práticas alimentares saudáveis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6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 NASF oferta apoio a Equipe de Atenção Básica para ofertar outras ações terapêuticas concomitantes ao uso de psicofármacos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6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 NASF realiza acompanhamento dos casos de gestação de alto risco compartilhada com a atenção especializada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26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 NASF realiza ações que fortaleçam o cuidado das ESF para os casos diagnosticados de câncer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6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 NASF realiza estratificação de risco da população com excesso de peso e obesidade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00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 NASF realiza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coordenação do cuidado dos casos complexos de obesidade que necessitam de outros</a:t>
                      </a: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pontos de atenção para usuários que apresentam IMC 30 kg/m² com comorbidades ou IMC maior ou igual a 40 kg/m²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6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 NASF realiza acompanhamento do crescimento e desenvolvimento das crianças do território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269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 NASF realiza acompanhamento das crianças com atraso ou dificuldades no desenvolvimento (mental, físico, fonoaudiológico ou visual)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174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 NASF desenvolve atividades com equipes de outros serviços de saúde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Práticas Integrativas e Complementares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 UBS realiza atividades de práticas integrativas e complementares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2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PMAQ – Objetivos e Características do Programa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395288" y="908050"/>
            <a:ext cx="8424862" cy="5184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pt-BR" altLang="pt-BR" sz="2000" dirty="0" smtClean="0">
                <a:solidFill>
                  <a:schemeClr val="tx2"/>
                </a:solidFill>
                <a:latin typeface="+mj-lt"/>
              </a:rPr>
              <a:t>O principal objetivo do Programa é induzir a </a:t>
            </a:r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ampliação do acesso e a melhoria da qualidade </a:t>
            </a:r>
            <a:r>
              <a:rPr lang="pt-BR" altLang="pt-BR" sz="2000" dirty="0" smtClean="0">
                <a:solidFill>
                  <a:schemeClr val="tx2"/>
                </a:solidFill>
                <a:latin typeface="+mj-lt"/>
              </a:rPr>
              <a:t>da atenção básica e produzir maior </a:t>
            </a:r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transparência e efetividade</a:t>
            </a:r>
            <a:r>
              <a:rPr lang="pt-BR" altLang="pt-B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altLang="pt-BR" sz="2000" dirty="0" smtClean="0">
                <a:solidFill>
                  <a:schemeClr val="tx2"/>
                </a:solidFill>
                <a:latin typeface="+mj-lt"/>
              </a:rPr>
              <a:t>das ações governamentais direcionadas à Atenção Básica em Saúde.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pt-BR" altLang="pt-BR" sz="2000" dirty="0" smtClean="0">
                <a:solidFill>
                  <a:schemeClr val="tx2"/>
                </a:solidFill>
                <a:latin typeface="+mj-lt"/>
              </a:rPr>
              <a:t>Mudança na lógica de </a:t>
            </a:r>
            <a:r>
              <a:rPr lang="pt-BR" altLang="pt-BR" sz="2000" b="1" dirty="0" smtClean="0">
                <a:solidFill>
                  <a:srgbClr val="FF0000"/>
                </a:solidFill>
                <a:latin typeface="+mj-lt"/>
              </a:rPr>
              <a:t>financiamento da Atenção Básica</a:t>
            </a:r>
            <a:r>
              <a:rPr lang="pt-BR" altLang="pt-BR" sz="2000" dirty="0" smtClean="0">
                <a:solidFill>
                  <a:schemeClr val="tx2"/>
                </a:solidFill>
                <a:latin typeface="+mj-lt"/>
              </a:rPr>
              <a:t>, atrelando o repasse de recursos a processos de qualificação da atenção básica, verificados mediante mecanismos de monitoramento e avaliação.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tx2"/>
                </a:solidFill>
                <a:latin typeface="+mj-lt"/>
              </a:rPr>
              <a:t>Institucionalizar uma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cultura de avaliação</a:t>
            </a:r>
            <a:r>
              <a:rPr lang="pt-BR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da AB no SUS e de gestão com base na indução e acompanhamento de processos e 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resultados.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000" b="1" dirty="0">
                <a:solidFill>
                  <a:srgbClr val="FF0000"/>
                </a:solidFill>
                <a:latin typeface="+mj-lt"/>
              </a:rPr>
              <a:t>Caráter voluntário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para a adesão tanto pelos gestores municipais quanto pelas equipes de atenção básica, a partir do pressuposto de que o seu êxito depende da motivação e </a:t>
            </a:r>
            <a:r>
              <a:rPr lang="pt-BR" sz="2000" dirty="0" err="1">
                <a:solidFill>
                  <a:schemeClr val="tx2"/>
                </a:solidFill>
                <a:latin typeface="+mj-lt"/>
              </a:rPr>
              <a:t>proatividade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 dos atores envolvidos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tx2"/>
                </a:solidFill>
                <a:latin typeface="+mj-lt"/>
              </a:rPr>
              <a:t>Estimular o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fortalecimento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 do modelo de atenção previsto na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Política Nacional de Atenção Básica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,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 o desenvolvimento dos trabalhadores e a orientação dos serviços em função das necessidades e da satisfação dos usuários.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pt-BR" sz="2000" dirty="0">
              <a:solidFill>
                <a:schemeClr val="tx2"/>
              </a:solidFill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endParaRPr lang="pt-BR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3534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Classificação das equipes: Padrões Estratégicos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750" y="1339850"/>
          <a:ext cx="8353425" cy="3529014"/>
        </p:xfrm>
        <a:graphic>
          <a:graphicData uri="http://schemas.openxmlformats.org/drawingml/2006/table">
            <a:tbl>
              <a:tblPr/>
              <a:tblGrid>
                <a:gridCol w="2087563"/>
                <a:gridCol w="6265862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Módulo V - Condições de Funcionamento das ESB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Categoria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Equipamentos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Aparelho de RX odontológico 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3180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Materiais e Insumos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Avental de Chumbo com protetor de tireoide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Caixa de revelação ou outro dispositivo para revelação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Colgadura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Filme radiográfico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Fixador e revelador ou outro dispositivo para revelação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Recipiente para descarte de lâmina de chumbo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3534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Classificação das equipes: Padrões Estratégicos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288" y="1146175"/>
          <a:ext cx="8342312" cy="4227513"/>
        </p:xfrm>
        <a:graphic>
          <a:graphicData uri="http://schemas.openxmlformats.org/drawingml/2006/table">
            <a:tbl>
              <a:tblPr/>
              <a:tblGrid>
                <a:gridCol w="2520950"/>
                <a:gridCol w="5821362"/>
              </a:tblGrid>
              <a:tr h="37510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Módulo VI – Processo de Trabalho das ESB</a:t>
                      </a: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Categoria</a:t>
                      </a:r>
                      <a:endParaRPr kumimoji="0" lang="pt-B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Padrão de Acesso e Qualidade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2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Reuniões da Equipe</a:t>
                      </a:r>
                      <a:r>
                        <a:rPr lang="pt-BR" sz="16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equipe de Saúde Bucal realiza reuniões para discussão de casos e de projetos terapêuticos</a:t>
                      </a:r>
                      <a:r>
                        <a:rPr lang="pt-BR" sz="1600" dirty="0" smtClean="0">
                          <a:effectLst/>
                          <a:latin typeface="+mj-lt"/>
                        </a:rPr>
                        <a:t> 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Planejamento, Acompanhamento e Avaliação</a:t>
                      </a:r>
                      <a:r>
                        <a:rPr lang="pt-BR" sz="16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equipe investiga o perfil epidemiológico de saúde bucal da população do território</a:t>
                      </a:r>
                      <a:r>
                        <a:rPr lang="pt-BR" sz="1600" dirty="0" smtClean="0">
                          <a:effectLst/>
                          <a:latin typeface="+mj-lt"/>
                        </a:rPr>
                        <a:t> 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510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Organização dos Prontuários na UBS</a:t>
                      </a:r>
                      <a:r>
                        <a:rPr lang="pt-BR" sz="160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equipe de Saúde Bucal possui prontuário eletrônico implantado</a:t>
                      </a:r>
                      <a:r>
                        <a:rPr lang="pt-BR" sz="1600" dirty="0" smtClean="0">
                          <a:effectLst/>
                          <a:latin typeface="+mj-lt"/>
                        </a:rPr>
                        <a:t> 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5106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equipe de Saúde Bucal possui prontuário eletrônico integrado com os outros pontos da rede de atenção</a:t>
                      </a:r>
                      <a:r>
                        <a:rPr lang="pt-BR" sz="1600" dirty="0" smtClean="0">
                          <a:effectLst/>
                          <a:latin typeface="+mj-lt"/>
                        </a:rPr>
                        <a:t> 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Coordenação do Cuidado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equipe utiliza protocolos que orientem o encaminhamento dos pacientes para outros níveis de atenção na rede de saúde para todas as especialidades</a:t>
                      </a:r>
                      <a:r>
                        <a:rPr lang="pt-BR" sz="1600" dirty="0" smtClean="0">
                          <a:effectLst/>
                          <a:latin typeface="+mj-lt"/>
                        </a:rPr>
                        <a:t> 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9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2133600"/>
            <a:ext cx="9144000" cy="1727200"/>
          </a:xfrm>
          <a:solidFill>
            <a:schemeClr val="tx2"/>
          </a:solidFill>
        </p:spPr>
        <p:txBody>
          <a:bodyPr anchor="ctr"/>
          <a:lstStyle/>
          <a:p>
            <a:pPr marL="0" indent="0" algn="ctr">
              <a:spcBef>
                <a:spcPct val="0"/>
              </a:spcBef>
              <a:buClr>
                <a:schemeClr val="tx2"/>
              </a:buClr>
              <a:buFont typeface="Arial" charset="0"/>
              <a:buNone/>
            </a:pPr>
            <a:r>
              <a:rPr lang="pt-BR" altLang="pt-BR" sz="3600" b="1" smtClean="0">
                <a:solidFill>
                  <a:schemeClr val="bg1"/>
                </a:solidFill>
                <a:ea typeface="ＭＳ Ｐゴシック" pitchFamily="34" charset="-128"/>
              </a:rPr>
              <a:t>FINANCIAMENTO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64525"/>
              </p:ext>
            </p:extLst>
          </p:nvPr>
        </p:nvGraphicFramePr>
        <p:xfrm>
          <a:off x="2195736" y="1268760"/>
          <a:ext cx="4608512" cy="29869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08245"/>
                <a:gridCol w="2400267"/>
              </a:tblGrid>
              <a:tr h="648969"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Tipo de equipe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Recurso Fixo  mensal por equipe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1"/>
                    </a:solidFill>
                  </a:tcPr>
                </a:tc>
              </a:tr>
              <a:tr h="655925"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Equipes AB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$ 1.700,00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648969"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Equipes AB/SB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$ 2.200,00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384156"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NASF 1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$ 1.000,00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324484"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NASF 2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$ 600,00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324484"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NASF 3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$ 400,00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</a:tbl>
          </a:graphicData>
        </a:graphic>
      </p:graphicFrame>
      <p:sp>
        <p:nvSpPr>
          <p:cNvPr id="54275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Recursos Financeiro da ADESÃO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Recursos Financeiro após CERTIFICAÇÃO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58888" y="908050"/>
          <a:ext cx="6664326" cy="4968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431"/>
                <a:gridCol w="1785991"/>
                <a:gridCol w="1785991"/>
                <a:gridCol w="1786913"/>
              </a:tblGrid>
              <a:tr h="92076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Situação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Desempenho mediano ou abaixo da média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Desempenho acima da média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Desempenho muito acima da média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/>
                </a:tc>
              </a:tr>
              <a:tr h="332273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20%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60%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100%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Equipes AB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R$ 1.700,00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R$ 5.100,00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R$ 8.500,00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Equipes SB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R$ 500,00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R$ 1.500,00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R$ 2.500,00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NASF 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R$ 1.000,00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R$ 3.000,00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R$ 5.000,00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NASF 2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R$ 600,00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R$ 1.800,00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R$ 3.000,00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NASF 3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R$ 400,00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R$ 1.200,00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R$ 2.000,00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CEO I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R$ 1.650,00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R$ 4.950,00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R$ 8.250,00</a:t>
                      </a:r>
                      <a:endParaRPr lang="pt-B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CEO II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R$ 2.200,00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R$ 6.600,00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R$ 11.000,00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4479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CEO III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0" marR="3619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R$ 3.850,00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R$ 11.550,00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R$ 19.250,00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2000" y="-100013"/>
            <a:ext cx="5761038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50000">
                <a:solidFill>
                  <a:srgbClr val="FF0000"/>
                </a:solidFill>
                <a:latin typeface="Boopee" pitchFamily="2" charset="0"/>
              </a:rPr>
              <a:t>X</a:t>
            </a:r>
          </a:p>
        </p:txBody>
      </p:sp>
      <p:pic>
        <p:nvPicPr>
          <p:cNvPr id="553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Recursos Financeiros após CERTIFICAÇÃO</a:t>
            </a:r>
          </a:p>
        </p:txBody>
      </p:sp>
      <p:sp>
        <p:nvSpPr>
          <p:cNvPr id="56323" name="Retângulo 3"/>
          <p:cNvSpPr>
            <a:spLocks noChangeArrowheads="1"/>
          </p:cNvSpPr>
          <p:nvPr/>
        </p:nvSpPr>
        <p:spPr bwMode="auto">
          <a:xfrm>
            <a:off x="539750" y="1125538"/>
            <a:ext cx="82819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000">
                <a:solidFill>
                  <a:schemeClr val="tx2"/>
                </a:solidFill>
              </a:rPr>
              <a:t>A partir da classificação alcançada no processo de certificação, respeitando-se as categorias de desempenho, os Municípios e o Distrito Federal receberão, por equipe de saúde contratualizada, novos valores a serem definidos considerando o </a:t>
            </a:r>
            <a:r>
              <a:rPr lang="pt-BR" altLang="pt-BR" sz="2000" b="1">
                <a:solidFill>
                  <a:schemeClr val="tx2"/>
                </a:solidFill>
              </a:rPr>
              <a:t>número de equipes em cada faixa de certificação </a:t>
            </a:r>
            <a:r>
              <a:rPr lang="pt-BR" altLang="pt-BR" sz="2000">
                <a:solidFill>
                  <a:schemeClr val="tx2"/>
                </a:solidFill>
              </a:rPr>
              <a:t>e o </a:t>
            </a:r>
            <a:r>
              <a:rPr lang="pt-BR" altLang="pt-BR" sz="2000" b="1">
                <a:solidFill>
                  <a:schemeClr val="tx2"/>
                </a:solidFill>
              </a:rPr>
              <a:t>fator de desempenho</a:t>
            </a:r>
            <a:r>
              <a:rPr lang="pt-BR" altLang="pt-BR" sz="200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sz="2000">
                <a:solidFill>
                  <a:schemeClr val="tx2"/>
                </a:solidFill>
              </a:rPr>
              <a:t>o </a:t>
            </a:r>
            <a:r>
              <a:rPr lang="pt-BR" altLang="pt-BR" sz="2000" b="1">
                <a:solidFill>
                  <a:schemeClr val="tx2"/>
                </a:solidFill>
              </a:rPr>
              <a:t>fator de desempenho </a:t>
            </a:r>
            <a:r>
              <a:rPr lang="pt-BR" altLang="pt-BR" sz="2000">
                <a:solidFill>
                  <a:schemeClr val="tx2"/>
                </a:solidFill>
              </a:rPr>
              <a:t>funciona como fator de multiplicação que vai definir o grau de distanciamento na distribuição dos recursos entre os desempenhos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00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4338" y="3722688"/>
            <a:ext cx="8532812" cy="2862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ea typeface="ＭＳ Ｐゴシック" charset="0"/>
                <a:cs typeface="Arial" charset="0"/>
              </a:rPr>
              <a:t>EXEMPLO:</a:t>
            </a:r>
            <a:endParaRPr lang="pt-BR" dirty="0">
              <a:ea typeface="ＭＳ Ｐゴシック" charset="0"/>
              <a:cs typeface="Arial" charset="0"/>
            </a:endParaRPr>
          </a:p>
          <a:p>
            <a:pPr algn="just">
              <a:defRPr/>
            </a:pPr>
            <a:r>
              <a:rPr lang="pt-BR" dirty="0">
                <a:ea typeface="ＭＳ Ｐゴシック" charset="0"/>
                <a:cs typeface="Arial" charset="0"/>
              </a:rPr>
              <a:t> </a:t>
            </a:r>
            <a:r>
              <a:rPr lang="pt-BR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Considerando um orçamento mensal de </a:t>
            </a:r>
            <a:r>
              <a:rPr lang="pt-BR" dirty="0" err="1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R</a:t>
            </a:r>
            <a:r>
              <a:rPr lang="pt-BR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$ 100.000.000,00 para 10.000 equipes </a:t>
            </a:r>
            <a:r>
              <a:rPr lang="pt-BR" dirty="0" err="1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contratualizadas</a:t>
            </a:r>
            <a:r>
              <a:rPr lang="pt-BR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, observa-se que as equipes apresentaram o seguinte desempenho: </a:t>
            </a:r>
          </a:p>
          <a:p>
            <a:pPr algn="just">
              <a:defRPr/>
            </a:pPr>
            <a:endParaRPr lang="pt-BR" dirty="0">
              <a:solidFill>
                <a:schemeClr val="tx2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>
              <a:buFont typeface="Wingdings" charset="0"/>
              <a:buChar char="ü"/>
              <a:defRPr/>
            </a:pPr>
            <a:r>
              <a:rPr lang="pt-BR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1.000 equipes tiveram desempenho Ótimo</a:t>
            </a:r>
          </a:p>
          <a:p>
            <a:pPr>
              <a:buFont typeface="Wingdings" charset="0"/>
              <a:buChar char="ü"/>
              <a:defRPr/>
            </a:pPr>
            <a:r>
              <a:rPr lang="pt-BR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2.000 equipes tiveram desempenho Muito Bom</a:t>
            </a:r>
          </a:p>
          <a:p>
            <a:pPr>
              <a:buFont typeface="Wingdings" charset="0"/>
              <a:buChar char="ü"/>
              <a:defRPr/>
            </a:pPr>
            <a:r>
              <a:rPr lang="pt-BR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2.500 equipes tiveram desempenho Bom</a:t>
            </a:r>
          </a:p>
          <a:p>
            <a:pPr>
              <a:buFont typeface="Wingdings" charset="0"/>
              <a:buChar char="ü"/>
              <a:defRPr/>
            </a:pPr>
            <a:r>
              <a:rPr lang="pt-BR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3.000 equipes tiveram desempenho Regular</a:t>
            </a:r>
          </a:p>
          <a:p>
            <a:pPr>
              <a:buFont typeface="Wingdings" charset="0"/>
              <a:buChar char="ü"/>
              <a:defRPr/>
            </a:pPr>
            <a:r>
              <a:rPr lang="pt-BR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1.500 equipes tiveram desempenho Ruim</a:t>
            </a:r>
          </a:p>
          <a:p>
            <a:pPr>
              <a:defRPr/>
            </a:pPr>
            <a:r>
              <a:rPr lang="pt-BR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4213" y="836613"/>
            <a:ext cx="8208962" cy="550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Tx/>
              <a:buChar char="•"/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que resultaria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equipes com desempenho </a:t>
            </a:r>
            <a:r>
              <a:rPr lang="pt-BR" sz="1600" b="1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ótimo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 receberão </a:t>
            </a:r>
            <a:r>
              <a:rPr lang="pt-BR" sz="1600" b="1" dirty="0">
                <a:solidFill>
                  <a:schemeClr val="accent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8 </a:t>
            </a:r>
            <a:r>
              <a:rPr lang="pt-BR" sz="1600" dirty="0">
                <a:solidFill>
                  <a:schemeClr val="accent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vezes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o valor do fator de desempenho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equipes com desempenho </a:t>
            </a:r>
            <a:r>
              <a:rPr lang="pt-BR" sz="1600" b="1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muito bom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receberão </a:t>
            </a:r>
            <a:r>
              <a:rPr lang="pt-BR" sz="1600" b="1" dirty="0">
                <a:solidFill>
                  <a:srgbClr val="C0504D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6</a:t>
            </a:r>
            <a:r>
              <a:rPr lang="pt-BR" sz="1600" dirty="0">
                <a:solidFill>
                  <a:srgbClr val="C0504D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 vezes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o valor do fator de desempenho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equipes com desempenho </a:t>
            </a:r>
            <a:r>
              <a:rPr lang="pt-BR" sz="1600" b="1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bom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 receberão </a:t>
            </a:r>
            <a:r>
              <a:rPr lang="pt-BR" sz="1600" b="1" dirty="0">
                <a:solidFill>
                  <a:srgbClr val="C0504D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4 </a:t>
            </a:r>
            <a:r>
              <a:rPr lang="pt-BR" sz="1600" dirty="0">
                <a:solidFill>
                  <a:srgbClr val="C0504D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vezes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o valor do fator de desempenho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equipes com desempenho </a:t>
            </a:r>
            <a:r>
              <a:rPr lang="pt-BR" sz="1600" b="1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regular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 receberão </a:t>
            </a:r>
            <a:r>
              <a:rPr lang="pt-BR" sz="1600" b="1" dirty="0">
                <a:solidFill>
                  <a:srgbClr val="C0504D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pt-BR" sz="1600" dirty="0">
                <a:solidFill>
                  <a:srgbClr val="C0504D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 vezes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o valor do fator de desempenho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equipes com desempenho </a:t>
            </a:r>
            <a:r>
              <a:rPr lang="pt-BR" sz="1600" b="1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ruim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 receberão </a:t>
            </a:r>
            <a:r>
              <a:rPr lang="pt-BR" sz="1600" b="1" dirty="0">
                <a:solidFill>
                  <a:srgbClr val="C0504D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pt-BR" sz="1600" dirty="0">
                <a:solidFill>
                  <a:srgbClr val="C0504D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 vez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o valor do fator de desempenho</a:t>
            </a:r>
          </a:p>
          <a:p>
            <a:pPr marL="285750" indent="-285750"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 </a:t>
            </a:r>
          </a:p>
          <a:p>
            <a:pPr marL="285750" indent="-285750"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O cálculo do Fator de Desempenho será:</a:t>
            </a:r>
          </a:p>
          <a:p>
            <a:pPr marL="285750" indent="-285750"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 </a:t>
            </a:r>
          </a:p>
          <a:p>
            <a:pPr marL="285750" indent="-285750" algn="ctr">
              <a:defRPr/>
            </a:pPr>
            <a:r>
              <a:rPr lang="pt-BR" sz="1600" b="1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Valor do Orçamento Global das Equipes</a:t>
            </a:r>
          </a:p>
          <a:p>
            <a:pPr marL="285750" indent="-285750" algn="ctr">
              <a:defRPr/>
            </a:pPr>
            <a:r>
              <a:rPr lang="pt-BR" sz="1600" b="1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⎼⎼⎼⎼⎼⎼⎼⎼⎼⎼⎼⎼⎼⎼⎼⎼⎼⎼⎼⎼⎼⎼⎼⎼⎼⎼⎼⎼⎼⎼⎼⎼⎼⎼⎼⎼⎼⎼⎼⎼⎼⎼⎼⎼⎼⎼⎼⎼⎼⎼⎼⎼⎼⎼⎼⎼⎼⎼⎼⎼⎼⎼⎼⎼⎼⎼⎼⎼</a:t>
            </a:r>
          </a:p>
          <a:p>
            <a:pPr marL="285750" indent="-285750" algn="ctr">
              <a:defRPr/>
            </a:pPr>
            <a:r>
              <a:rPr lang="pt-BR" sz="1600" b="1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(Nº de Equipes com desempenho Ruim x 1) + (Nº de Equipes com desempenho Regular x 2) + (Nº de Equipes com desempenho Bom x 4) + (Nº de Equipes com desempenho Muito Bom x 6) + (Nº de Equipes com desempenho Ótimo x 8)</a:t>
            </a:r>
          </a:p>
          <a:p>
            <a:pPr marL="285750" indent="-285750">
              <a:defRPr/>
            </a:pPr>
            <a:r>
              <a:rPr lang="pt-BR" sz="1600" dirty="0">
                <a:latin typeface="Arial" pitchFamily="34" charset="0"/>
                <a:ea typeface="ＭＳ Ｐゴシック" charset="0"/>
                <a:cs typeface="Arial" pitchFamily="34" charset="0"/>
              </a:rPr>
              <a:t> </a:t>
            </a:r>
          </a:p>
          <a:p>
            <a:pPr marL="285750" indent="-285750"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Assim, para o exemplo citado, o fator de desempenho será:</a:t>
            </a:r>
          </a:p>
          <a:p>
            <a:pPr marL="285750" indent="-285750"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 </a:t>
            </a:r>
          </a:p>
          <a:p>
            <a:pPr marL="285750" indent="-285750" algn="ctr"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R$ 100.000.000,00 </a:t>
            </a:r>
          </a:p>
          <a:p>
            <a:pPr marL="285750" indent="-285750" algn="ctr"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⎼⎼⎼⎼⎼⎼⎼⎼⎼⎼⎼⎼⎼⎼⎼⎼⎼⎼⎼⎼⎼⎼⎼⎼⎼⎼⎼⎼⎼⎼⎼⎼⎼⎼⎼⎼⎼⎼⎼⎼⎼⎼⎼⎼⎼⎼⎼⎼⎼⎼⎼⎼⎼⎼⎼⎼ = </a:t>
            </a:r>
            <a:r>
              <a:rPr lang="pt-BR" sz="1600" b="1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R$ 2.666,67</a:t>
            </a:r>
            <a:r>
              <a:rPr lang="pt-BR" sz="1600" b="1" dirty="0">
                <a:solidFill>
                  <a:srgbClr val="FF0000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*</a:t>
            </a:r>
          </a:p>
          <a:p>
            <a:pPr marL="285750" indent="-285750" algn="ctr">
              <a:defRPr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(1.500 x 1) + (3.000 x 2) + ( 2.500 x 4) + (2.000 x 6) + (1.000 x 8) </a:t>
            </a:r>
          </a:p>
          <a:p>
            <a:pPr marL="285750" indent="-285750" algn="ctr">
              <a:defRPr/>
            </a:pPr>
            <a:r>
              <a:rPr lang="pt-BR" sz="1000" b="1" dirty="0">
                <a:solidFill>
                  <a:srgbClr val="FF0000"/>
                </a:solidFill>
                <a:ea typeface="ＭＳ Ｐゴシック" charset="0"/>
                <a:cs typeface="Arial" charset="0"/>
              </a:rPr>
              <a:t> *( valores não reais, apenas para demonstrar o método de calculo)</a:t>
            </a:r>
            <a:endParaRPr lang="pt-BR" sz="1000" dirty="0">
              <a:solidFill>
                <a:srgbClr val="FF0000"/>
              </a:solidFill>
              <a:ea typeface="ＭＳ Ｐゴシック" charset="0"/>
              <a:cs typeface="Arial" charset="0"/>
            </a:endParaRPr>
          </a:p>
          <a:p>
            <a:pPr marL="285750" indent="-285750" algn="ctr">
              <a:defRPr/>
            </a:pPr>
            <a:endParaRPr lang="pt-BR" sz="1600" dirty="0">
              <a:solidFill>
                <a:schemeClr val="tx2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7347" name="Espaço Reservado para Conteúdo 4"/>
          <p:cNvSpPr txBox="1">
            <a:spLocks/>
          </p:cNvSpPr>
          <p:nvPr/>
        </p:nvSpPr>
        <p:spPr bwMode="auto">
          <a:xfrm>
            <a:off x="581025" y="115888"/>
            <a:ext cx="831215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Recursos Financeiros após CERTIFICAÇÃO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tângulo 3"/>
          <p:cNvSpPr>
            <a:spLocks noChangeArrowheads="1"/>
          </p:cNvSpPr>
          <p:nvPr/>
        </p:nvSpPr>
        <p:spPr bwMode="auto">
          <a:xfrm>
            <a:off x="323850" y="4627563"/>
            <a:ext cx="85693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pt-BR" altLang="pt-BR" sz="2000" dirty="0" smtClean="0">
                <a:solidFill>
                  <a:schemeClr val="tx2"/>
                </a:solidFill>
                <a:latin typeface="Calibri" pitchFamily="34" charset="0"/>
              </a:rPr>
              <a:t>Os valores recebidos ao longo do ciclo pelos Municípios e o Distrito Federal deverão ser utilizados conforme as regras gerais da </a:t>
            </a:r>
            <a:r>
              <a:rPr lang="pt-BR" altLang="pt-BR" sz="2000" b="1" dirty="0" smtClean="0">
                <a:solidFill>
                  <a:schemeClr val="tx2"/>
                </a:solidFill>
                <a:latin typeface="Calibri" pitchFamily="34" charset="0"/>
              </a:rPr>
              <a:t>Portaria nº 204 GM/MS, de 29 de janeiro de 2007</a:t>
            </a:r>
            <a:r>
              <a:rPr lang="pt-BR" altLang="pt-BR" sz="2000" dirty="0" smtClean="0">
                <a:solidFill>
                  <a:schemeClr val="tx2"/>
                </a:solidFill>
                <a:latin typeface="Calibri" pitchFamily="34" charset="0"/>
              </a:rPr>
              <a:t>, e o planejamento e orçamento de cada ente.</a:t>
            </a:r>
          </a:p>
          <a:p>
            <a:pPr marL="0" indent="0" algn="just" eaLnBrk="1" hangingPunct="1">
              <a:defRPr/>
            </a:pPr>
            <a:r>
              <a:rPr lang="pt-BR" sz="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*( valores não reais, apenas para demonstrar o método de calculo)</a:t>
            </a:r>
            <a:endParaRPr lang="pt-BR" sz="800" dirty="0" smtClean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pt-BR" altLang="pt-BR" sz="2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5556" y="980728"/>
          <a:ext cx="8064896" cy="3164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91765"/>
                <a:gridCol w="1792199"/>
                <a:gridCol w="2190466"/>
                <a:gridCol w="2190466"/>
              </a:tblGrid>
              <a:tr h="646910">
                <a:tc gridSpan="4"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Calibri" charset="0"/>
                          <a:cs typeface="Arial" charset="0"/>
                        </a:rPr>
                        <a:t>Considerando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  <a:latin typeface="Calibri" charset="0"/>
                          <a:cs typeface="Arial" charset="0"/>
                        </a:rPr>
                        <a:t> o exemplo o</a:t>
                      </a:r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Calibri" charset="0"/>
                          <a:cs typeface="Arial" charset="0"/>
                        </a:rPr>
                        <a:t>s valores a serem repassados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  <a:latin typeface="Calibri" charset="0"/>
                          <a:cs typeface="Arial" charset="0"/>
                        </a:rPr>
                        <a:t> </a:t>
                      </a:r>
                      <a:r>
                        <a:rPr lang="pt-BR" b="1" dirty="0" smtClean="0">
                          <a:solidFill>
                            <a:schemeClr val="bg1"/>
                          </a:solidFill>
                          <a:latin typeface="Calibri" charset="0"/>
                          <a:cs typeface="Arial" charset="0"/>
                        </a:rPr>
                        <a:t>por equipe para cada categoria de desempenho seriam: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36183" marR="36183" marT="0" marB="0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1"/>
                    </a:solidFill>
                  </a:tcPr>
                </a:tc>
              </a:tr>
              <a:tr h="793249"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latin typeface="Calibri" charset="0"/>
                          <a:ea typeface="+mn-ea"/>
                          <a:cs typeface="Arial" charset="0"/>
                        </a:rPr>
                        <a:t>Desempenho equipe AB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Calibri" charset="0"/>
                        <a:ea typeface="+mn-ea"/>
                        <a:cs typeface="Arial" charset="0"/>
                      </a:endParaRPr>
                    </a:p>
                  </a:txBody>
                  <a:tcPr marL="36183" marR="36183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latin typeface="Calibri" charset="0"/>
                          <a:ea typeface="+mn-ea"/>
                          <a:cs typeface="Arial" charset="0"/>
                        </a:rPr>
                        <a:t>Fator de desempenho (multiplicador)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Calibri" charset="0"/>
                        <a:ea typeface="+mn-ea"/>
                        <a:cs typeface="Arial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latin typeface="Calibri" charset="0"/>
                          <a:ea typeface="+mn-ea"/>
                          <a:cs typeface="Arial" charset="0"/>
                        </a:rPr>
                        <a:t>Valor base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Calibri" charset="0"/>
                        <a:ea typeface="+mn-ea"/>
                        <a:cs typeface="Arial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latin typeface="Calibri" charset="0"/>
                          <a:ea typeface="+mn-ea"/>
                          <a:cs typeface="Arial" charset="0"/>
                        </a:rPr>
                        <a:t>Recurso mensal por equipe</a:t>
                      </a:r>
                      <a:endParaRPr lang="pt-BR" sz="1800" b="1" kern="1200" dirty="0">
                        <a:solidFill>
                          <a:schemeClr val="bg1"/>
                        </a:solidFill>
                        <a:latin typeface="Calibri" charset="0"/>
                        <a:ea typeface="+mn-ea"/>
                        <a:cs typeface="Arial" charset="0"/>
                      </a:endParaRPr>
                    </a:p>
                  </a:txBody>
                  <a:tcPr marL="68558" marR="68558" marT="0" marB="0" anchor="ctr" horzOverflow="overflow">
                    <a:solidFill>
                      <a:schemeClr val="accent1"/>
                    </a:solidFill>
                  </a:tcPr>
                </a:tc>
              </a:tr>
              <a:tr h="344185">
                <a:tc>
                  <a:txBody>
                    <a:bodyPr/>
                    <a:lstStyle/>
                    <a:p>
                      <a:pPr marL="0" lvl="1" indent="0" algn="ctr">
                        <a:buFont typeface="Wingdings" charset="0"/>
                        <a:buNone/>
                      </a:pPr>
                      <a:r>
                        <a:rPr lang="pt-BR" sz="1600" dirty="0" smtClean="0">
                          <a:solidFill>
                            <a:schemeClr val="tx2"/>
                          </a:solidFill>
                          <a:latin typeface="Calibri" charset="0"/>
                        </a:rPr>
                        <a:t>Ótimo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Times New Roman" charset="0"/>
                        </a:rPr>
                        <a:t>08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Times New Roman" charset="0"/>
                        </a:rPr>
                        <a:t>R$2.666,67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dirty="0" smtClean="0">
                          <a:solidFill>
                            <a:schemeClr val="tx2"/>
                          </a:solidFill>
                          <a:latin typeface="Calibri" charset="0"/>
                          <a:cs typeface="Arial" charset="0"/>
                        </a:rPr>
                        <a:t>R$ 21.333,33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274176">
                <a:tc>
                  <a:txBody>
                    <a:bodyPr/>
                    <a:lstStyle/>
                    <a:p>
                      <a:pPr marL="0" lvl="1" indent="0" algn="ctr">
                        <a:buFont typeface="Wingdings" charset="0"/>
                        <a:buNone/>
                      </a:pPr>
                      <a:r>
                        <a:rPr lang="pt-BR" sz="1600" dirty="0" smtClean="0">
                          <a:solidFill>
                            <a:schemeClr val="tx2"/>
                          </a:solidFill>
                          <a:latin typeface="Calibri" charset="0"/>
                        </a:rPr>
                        <a:t>Muito 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Times New Roman" charset="0"/>
                        </a:rPr>
                        <a:t>06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R$2.666,67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2"/>
                          </a:solidFill>
                          <a:latin typeface="Calibri" charset="0"/>
                          <a:cs typeface="Arial" charset="0"/>
                        </a:rPr>
                        <a:t>R$ 16.000,00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226928">
                <a:tc>
                  <a:txBody>
                    <a:bodyPr/>
                    <a:lstStyle/>
                    <a:p>
                      <a:pPr marL="0" lvl="1" indent="0" algn="ctr">
                        <a:buFont typeface="Wingdings" charset="0"/>
                        <a:buNone/>
                      </a:pPr>
                      <a:r>
                        <a:rPr lang="pt-BR" sz="1600" dirty="0" smtClean="0">
                          <a:solidFill>
                            <a:schemeClr val="tx2"/>
                          </a:solidFill>
                          <a:latin typeface="Calibri" charset="0"/>
                        </a:rPr>
                        <a:t>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Times New Roman" charset="0"/>
                        </a:rPr>
                        <a:t>04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R$2.666,67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dirty="0" smtClean="0">
                          <a:solidFill>
                            <a:schemeClr val="tx2"/>
                          </a:solidFill>
                          <a:latin typeface="Calibri" charset="0"/>
                          <a:cs typeface="Arial" charset="0"/>
                        </a:rPr>
                        <a:t>R$ 10.666,67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251688">
                <a:tc>
                  <a:txBody>
                    <a:bodyPr/>
                    <a:lstStyle/>
                    <a:p>
                      <a:pPr marL="0" lvl="1" indent="0" algn="ctr">
                        <a:buFont typeface="Wingdings" charset="0"/>
                        <a:buNone/>
                      </a:pPr>
                      <a:r>
                        <a:rPr lang="pt-BR" sz="1600" dirty="0" smtClean="0">
                          <a:solidFill>
                            <a:schemeClr val="tx2"/>
                          </a:solidFill>
                          <a:latin typeface="Calibri" charset="0"/>
                        </a:rPr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Times New Roman" charset="0"/>
                        </a:rPr>
                        <a:t>02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R$2.666,67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2"/>
                          </a:solidFill>
                          <a:latin typeface="Calibri" charset="0"/>
                          <a:cs typeface="Arial" charset="0"/>
                        </a:rPr>
                        <a:t>R$ 5.333,33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  <a:tr h="34418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2"/>
                          </a:solidFill>
                          <a:latin typeface="Calibri" charset="0"/>
                        </a:rPr>
                        <a:t>Ruim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Times New Roman" charset="0"/>
                        </a:rPr>
                        <a:t>01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R$2.666,67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  <a:tc>
                  <a:txBody>
                    <a:bodyPr/>
                    <a:lstStyle/>
                    <a:p>
                      <a:pPr marL="152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b="1" dirty="0" smtClean="0">
                          <a:solidFill>
                            <a:schemeClr val="tx2"/>
                          </a:solidFill>
                          <a:latin typeface="Calibri" charset="0"/>
                          <a:cs typeface="Arial" charset="0"/>
                        </a:rPr>
                        <a:t>R$ 2.667,67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58" marR="68558" marT="0" marB="0" anchor="ctr" horzOverflow="overflow"/>
                </a:tc>
              </a:tr>
            </a:tbl>
          </a:graphicData>
        </a:graphic>
      </p:graphicFrame>
      <p:sp>
        <p:nvSpPr>
          <p:cNvPr id="58372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137525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Recursos Financeiros após CERTIFICAÇÃO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Conteúdo 4"/>
          <p:cNvSpPr txBox="1">
            <a:spLocks/>
          </p:cNvSpPr>
          <p:nvPr/>
        </p:nvSpPr>
        <p:spPr bwMode="auto">
          <a:xfrm>
            <a:off x="611188" y="115888"/>
            <a:ext cx="8532812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Como fica o financiamento após adesão ao 3º ciclo?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55568"/>
              </p:ext>
            </p:extLst>
          </p:nvPr>
        </p:nvGraphicFramePr>
        <p:xfrm>
          <a:off x="611188" y="981075"/>
          <a:ext cx="7848600" cy="3044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290"/>
                <a:gridCol w="1212813"/>
                <a:gridCol w="632732"/>
                <a:gridCol w="603630"/>
                <a:gridCol w="449230"/>
                <a:gridCol w="536633"/>
                <a:gridCol w="670791"/>
                <a:gridCol w="670791"/>
                <a:gridCol w="670791"/>
                <a:gridCol w="536633"/>
                <a:gridCol w="536633"/>
                <a:gridCol w="536633"/>
              </a:tblGrid>
              <a:tr h="4421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nov</a:t>
                      </a:r>
                      <a:r>
                        <a:rPr lang="pt-BR" sz="1200" u="none" strike="noStrike" dirty="0">
                          <a:effectLst/>
                        </a:rPr>
                        <a:t>/11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 smtClean="0">
                          <a:effectLst/>
                        </a:rPr>
                        <a:t>març</a:t>
                      </a:r>
                      <a:r>
                        <a:rPr lang="pt-BR" sz="1200" u="none" strike="noStrike" dirty="0" smtClean="0">
                          <a:effectLst/>
                        </a:rPr>
                        <a:t>/12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 smtClean="0">
                          <a:effectLst/>
                        </a:rPr>
                        <a:t>abr</a:t>
                      </a:r>
                      <a:r>
                        <a:rPr lang="pt-BR" sz="1200" u="none" strike="noStrike" dirty="0" smtClean="0">
                          <a:effectLst/>
                        </a:rPr>
                        <a:t>/12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mai</a:t>
                      </a:r>
                      <a:r>
                        <a:rPr lang="pt-BR" sz="1200" u="none" strike="noStrike" dirty="0">
                          <a:effectLst/>
                        </a:rPr>
                        <a:t>/13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mai</a:t>
                      </a:r>
                      <a:r>
                        <a:rPr lang="pt-BR" sz="1200" u="none" strike="noStrike" dirty="0">
                          <a:effectLst/>
                        </a:rPr>
                        <a:t>/14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jun</a:t>
                      </a:r>
                      <a:r>
                        <a:rPr lang="pt-BR" sz="1200" u="none" strike="noStrike" dirty="0">
                          <a:effectLst/>
                        </a:rPr>
                        <a:t>/14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nov</a:t>
                      </a:r>
                      <a:r>
                        <a:rPr lang="pt-BR" sz="1200" u="none" strike="noStrike" dirty="0">
                          <a:effectLst/>
                        </a:rPr>
                        <a:t>/14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ago</a:t>
                      </a:r>
                      <a:r>
                        <a:rPr lang="pt-B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/16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 smtClean="0">
                          <a:effectLst/>
                        </a:rPr>
                        <a:t>ago</a:t>
                      </a:r>
                      <a:r>
                        <a:rPr lang="pt-BR" sz="1200" u="none" strike="noStrike" dirty="0" smtClean="0">
                          <a:effectLst/>
                        </a:rPr>
                        <a:t>/17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set/17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2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1º CICLO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Equipes Adesão (20%)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Início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Fim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 rowSpan="5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</a:tr>
              <a:tr h="4421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Equipes </a:t>
                      </a:r>
                      <a:r>
                        <a:rPr lang="pt-BR" sz="1400" u="none" strike="noStrike" dirty="0" smtClean="0">
                          <a:effectLst/>
                        </a:rPr>
                        <a:t>Certificação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Início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Fim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2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2º CICLO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Equipes Adesão (20</a:t>
                      </a:r>
                      <a:r>
                        <a:rPr lang="pt-BR" sz="1400" u="none" strike="noStrike" dirty="0" smtClean="0">
                          <a:effectLst/>
                        </a:rPr>
                        <a:t>%)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Início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Fim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1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Equipes </a:t>
                      </a:r>
                      <a:r>
                        <a:rPr lang="pt-BR" sz="1400" u="none" strike="noStrike" dirty="0" smtClean="0">
                          <a:effectLst/>
                        </a:rPr>
                        <a:t>Certificação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Início (1º lista)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Início (2º lista)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Fim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2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3º CICLO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Equipes Adesão (R$ fixo</a:t>
                      </a:r>
                      <a:r>
                        <a:rPr lang="pt-BR" sz="1400" u="none" strike="noStrike" dirty="0" smtClean="0">
                          <a:effectLst/>
                        </a:rPr>
                        <a:t>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Início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Fim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21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Equipes </a:t>
                      </a:r>
                      <a:r>
                        <a:rPr lang="pt-BR" sz="1400" u="none" strike="noStrike" dirty="0" smtClean="0">
                          <a:effectLst/>
                        </a:rPr>
                        <a:t>Certificação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90" marR="6790" marT="679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>
                          <a:effectLst/>
                        </a:rPr>
                        <a:t>Início - Previsão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9" marR="6789" marT="6791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9459" name="Retângulo 3"/>
          <p:cNvSpPr>
            <a:spLocks noChangeArrowheads="1"/>
          </p:cNvSpPr>
          <p:nvPr/>
        </p:nvSpPr>
        <p:spPr bwMode="auto">
          <a:xfrm>
            <a:off x="338138" y="4575175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000" dirty="0">
                <a:solidFill>
                  <a:schemeClr val="tx2"/>
                </a:solidFill>
              </a:rPr>
              <a:t>Equipes certificadas no 2º ciclo que </a:t>
            </a:r>
            <a:r>
              <a:rPr lang="pt-BR" altLang="pt-BR" sz="2000" dirty="0" err="1">
                <a:solidFill>
                  <a:schemeClr val="tx2"/>
                </a:solidFill>
              </a:rPr>
              <a:t>recontratualizaram</a:t>
            </a:r>
            <a:r>
              <a:rPr lang="pt-BR" altLang="pt-BR" sz="2000" dirty="0">
                <a:solidFill>
                  <a:schemeClr val="tx2"/>
                </a:solidFill>
              </a:rPr>
              <a:t> o 3º ciclo - mantém financiamento, conforme certificação, </a:t>
            </a:r>
            <a:r>
              <a:rPr lang="pt-BR" altLang="pt-BR" sz="2000" dirty="0" smtClean="0">
                <a:solidFill>
                  <a:schemeClr val="tx2"/>
                </a:solidFill>
              </a:rPr>
              <a:t>até agosto de 2017;</a:t>
            </a:r>
            <a:endParaRPr lang="pt-BR" altLang="pt-BR" sz="2000" dirty="0">
              <a:solidFill>
                <a:schemeClr val="tx2"/>
              </a:solidFill>
            </a:endParaRPr>
          </a:p>
        </p:txBody>
      </p:sp>
      <p:sp>
        <p:nvSpPr>
          <p:cNvPr id="59460" name="Retângulo 3"/>
          <p:cNvSpPr>
            <a:spLocks noChangeArrowheads="1"/>
          </p:cNvSpPr>
          <p:nvPr/>
        </p:nvSpPr>
        <p:spPr bwMode="auto">
          <a:xfrm>
            <a:off x="323850" y="5516563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000" dirty="0">
                <a:solidFill>
                  <a:schemeClr val="tx2"/>
                </a:solidFill>
              </a:rPr>
              <a:t>Equipes </a:t>
            </a:r>
            <a:r>
              <a:rPr lang="pt-BR" altLang="pt-BR" sz="2000" dirty="0" err="1">
                <a:solidFill>
                  <a:schemeClr val="tx2"/>
                </a:solidFill>
              </a:rPr>
              <a:t>contratualizadas</a:t>
            </a:r>
            <a:r>
              <a:rPr lang="pt-BR" altLang="pt-BR" sz="2000" dirty="0">
                <a:solidFill>
                  <a:schemeClr val="tx2"/>
                </a:solidFill>
              </a:rPr>
              <a:t> 3º ciclo – inicia o repasse de recurso financeiro, conforme valores fixos da adesão, em </a:t>
            </a:r>
            <a:r>
              <a:rPr lang="pt-BR" altLang="pt-BR" sz="2000" dirty="0" smtClean="0">
                <a:solidFill>
                  <a:schemeClr val="tx2"/>
                </a:solidFill>
              </a:rPr>
              <a:t>agosto </a:t>
            </a:r>
            <a:r>
              <a:rPr lang="pt-BR" altLang="pt-BR" sz="2000" dirty="0">
                <a:solidFill>
                  <a:schemeClr val="tx2"/>
                </a:solidFill>
              </a:rPr>
              <a:t>de 2016;</a:t>
            </a:r>
          </a:p>
        </p:txBody>
      </p:sp>
      <p:pic>
        <p:nvPicPr>
          <p:cNvPr id="5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tângulo 1"/>
          <p:cNvSpPr>
            <a:spLocks noChangeArrowheads="1"/>
          </p:cNvSpPr>
          <p:nvPr/>
        </p:nvSpPr>
        <p:spPr bwMode="auto">
          <a:xfrm>
            <a:off x="5076825" y="4405313"/>
            <a:ext cx="256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</a:pPr>
            <a:endParaRPr lang="en-US" altLang="pt-BR" sz="1800" b="1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2773" r="11479" b="14569"/>
          <a:stretch>
            <a:fillRect/>
          </a:stretch>
        </p:blipFill>
        <p:spPr bwMode="auto">
          <a:xfrm>
            <a:off x="920750" y="949325"/>
            <a:ext cx="73723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CaixaDeTexto 1"/>
          <p:cNvSpPr txBox="1">
            <a:spLocks noChangeArrowheads="1"/>
          </p:cNvSpPr>
          <p:nvPr/>
        </p:nvSpPr>
        <p:spPr bwMode="auto">
          <a:xfrm>
            <a:off x="1943176" y="395288"/>
            <a:ext cx="5694585" cy="36988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charset="0"/>
              </a:rPr>
              <a:t>No site do DAB eu encontro todas essas informações!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tângulo 27"/>
          <p:cNvSpPr>
            <a:spLocks noChangeArrowheads="1"/>
          </p:cNvSpPr>
          <p:nvPr/>
        </p:nvSpPr>
        <p:spPr bwMode="auto">
          <a:xfrm>
            <a:off x="2001838" y="6308725"/>
            <a:ext cx="4235450" cy="40005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2000" b="1" dirty="0">
                <a:solidFill>
                  <a:schemeClr val="tx2"/>
                </a:solidFill>
              </a:rPr>
              <a:t>Ciclo com avaliação a cada 2 anos</a:t>
            </a:r>
          </a:p>
        </p:txBody>
      </p:sp>
      <p:sp>
        <p:nvSpPr>
          <p:cNvPr id="327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grpSp>
        <p:nvGrpSpPr>
          <p:cNvPr id="32772" name="Grupo 4"/>
          <p:cNvGrpSpPr>
            <a:grpSpLocks/>
          </p:cNvGrpSpPr>
          <p:nvPr/>
        </p:nvGrpSpPr>
        <p:grpSpPr bwMode="auto">
          <a:xfrm>
            <a:off x="331788" y="42863"/>
            <a:ext cx="8416925" cy="5884862"/>
            <a:chOff x="0" y="-73855"/>
            <a:chExt cx="8416925" cy="5885375"/>
          </a:xfrm>
        </p:grpSpPr>
        <p:grpSp>
          <p:nvGrpSpPr>
            <p:cNvPr id="32774" name="Grupo 5"/>
            <p:cNvGrpSpPr>
              <a:grpSpLocks/>
            </p:cNvGrpSpPr>
            <p:nvPr/>
          </p:nvGrpSpPr>
          <p:grpSpPr bwMode="auto">
            <a:xfrm>
              <a:off x="0" y="714375"/>
              <a:ext cx="8416925" cy="5097145"/>
              <a:chOff x="0" y="0"/>
              <a:chExt cx="8416925" cy="5097145"/>
            </a:xfrm>
          </p:grpSpPr>
          <p:cxnSp>
            <p:nvCxnSpPr>
              <p:cNvPr id="8" name="Conector de seta reta 7"/>
              <p:cNvCxnSpPr/>
              <p:nvPr/>
            </p:nvCxnSpPr>
            <p:spPr>
              <a:xfrm>
                <a:off x="4219575" y="1828198"/>
                <a:ext cx="0" cy="160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de seta reta 8"/>
              <p:cNvCxnSpPr/>
              <p:nvPr/>
            </p:nvCxnSpPr>
            <p:spPr>
              <a:xfrm rot="16200000" flipH="1">
                <a:off x="1237449" y="2552955"/>
                <a:ext cx="14447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/>
              <p:cNvCxnSpPr/>
              <p:nvPr/>
            </p:nvCxnSpPr>
            <p:spPr>
              <a:xfrm rot="5400000">
                <a:off x="1276343" y="1694837"/>
                <a:ext cx="13018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/>
              <p:cNvCxnSpPr/>
              <p:nvPr/>
            </p:nvCxnSpPr>
            <p:spPr>
              <a:xfrm>
                <a:off x="4210050" y="2304490"/>
                <a:ext cx="0" cy="160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780" name="Grupo 11"/>
              <p:cNvGrpSpPr>
                <a:grpSpLocks/>
              </p:cNvGrpSpPr>
              <p:nvPr/>
            </p:nvGrpSpPr>
            <p:grpSpPr bwMode="auto">
              <a:xfrm>
                <a:off x="0" y="0"/>
                <a:ext cx="8416925" cy="5097145"/>
                <a:chOff x="0" y="0"/>
                <a:chExt cx="8416925" cy="5097145"/>
              </a:xfrm>
            </p:grpSpPr>
            <p:sp>
              <p:nvSpPr>
                <p:cNvPr id="13" name="CaixaDeTexto 1"/>
                <p:cNvSpPr txBox="1"/>
                <p:nvPr/>
              </p:nvSpPr>
              <p:spPr>
                <a:xfrm>
                  <a:off x="85725" y="1147101"/>
                  <a:ext cx="2508250" cy="45088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lIns="72000" tIns="36000" rIns="72000" bIns="36000"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Gestão Municipal e Equipe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pactuam os compromissos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4" name="CaixaDeTexto 2"/>
                <p:cNvSpPr txBox="1"/>
                <p:nvPr/>
              </p:nvSpPr>
              <p:spPr>
                <a:xfrm>
                  <a:off x="76200" y="1780569"/>
                  <a:ext cx="2520950" cy="6604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Município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faz a adesão e (re)contratualização das equipes com o Ministério da Saúde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5" name="CaixaDeTexto 3"/>
                <p:cNvSpPr txBox="1"/>
                <p:nvPr/>
              </p:nvSpPr>
              <p:spPr>
                <a:xfrm>
                  <a:off x="66675" y="2628368"/>
                  <a:ext cx="2527300" cy="6604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Ministério da Saúde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homologa a adesão e (re)contratualização dos municípios e equipes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6" name="CaixaDeTexto 7"/>
                <p:cNvSpPr txBox="1"/>
                <p:nvPr/>
              </p:nvSpPr>
              <p:spPr>
                <a:xfrm>
                  <a:off x="2895600" y="1142339"/>
                  <a:ext cx="2673350" cy="6604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Verificação </a:t>
                  </a:r>
                  <a:r>
                    <a:rPr lang="pt-BR" sz="1300" b="1" i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in loco </a:t>
                  </a: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de padrões de acesso e qualidade</a:t>
                  </a:r>
                  <a:r>
                    <a:rPr lang="pt-BR" sz="1300" b="1" i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(gestão, UBS e equipe)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7" name="CaixaDeTexto 9"/>
                <p:cNvSpPr txBox="1"/>
                <p:nvPr/>
              </p:nvSpPr>
              <p:spPr>
                <a:xfrm>
                  <a:off x="2886075" y="2009189"/>
                  <a:ext cx="2673350" cy="27624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Certificação das Equipes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18" name="Pentágono 17"/>
                <p:cNvSpPr/>
                <p:nvPr/>
              </p:nvSpPr>
              <p:spPr>
                <a:xfrm>
                  <a:off x="85725" y="332643"/>
                  <a:ext cx="2447925" cy="490580"/>
                </a:xfrm>
                <a:prstGeom prst="homePlat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pt-BR" sz="1400" b="1">
                      <a:solidFill>
                        <a:srgbClr val="FFFFFF"/>
                      </a:solidFill>
                      <a:latin typeface="Arial Narrow"/>
                      <a:ea typeface="MS PGothic"/>
                      <a:cs typeface="Calibri"/>
                    </a:rPr>
                    <a:t> Adesão e Contratualização</a:t>
                  </a:r>
                  <a:endParaRPr lang="pt-BR" sz="12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9" name="Pentágono 18"/>
                <p:cNvSpPr/>
                <p:nvPr/>
              </p:nvSpPr>
              <p:spPr>
                <a:xfrm>
                  <a:off x="2895600" y="323117"/>
                  <a:ext cx="2673350" cy="492168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pt-BR" sz="1400" b="1">
                      <a:solidFill>
                        <a:srgbClr val="FFFFFF"/>
                      </a:solidFill>
                      <a:latin typeface="Arial Narrow"/>
                      <a:ea typeface="MS PGothic"/>
                      <a:cs typeface="Arial"/>
                    </a:rPr>
                    <a:t>Avaliação Externa e Certificação</a:t>
                  </a:r>
                  <a:endParaRPr lang="pt-BR" sz="12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0" name="Pentágono 19"/>
                <p:cNvSpPr/>
                <p:nvPr/>
              </p:nvSpPr>
              <p:spPr>
                <a:xfrm>
                  <a:off x="5924550" y="323117"/>
                  <a:ext cx="2492375" cy="492168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pt-BR" sz="1200" b="1">
                      <a:solidFill>
                        <a:srgbClr val="FFFFFF"/>
                      </a:solidFill>
                      <a:latin typeface="Arial"/>
                      <a:ea typeface="MS PGothic"/>
                    </a:rPr>
                    <a:t>        </a:t>
                  </a:r>
                  <a:r>
                    <a:rPr lang="pt-BR" sz="1400" b="1">
                      <a:solidFill>
                        <a:srgbClr val="FFFFFF"/>
                      </a:solidFill>
                      <a:latin typeface="Arial Narrow"/>
                      <a:ea typeface="MS PGothic"/>
                      <a:cs typeface="Arial"/>
                    </a:rPr>
                    <a:t>Recontratualização</a:t>
                  </a:r>
                  <a:r>
                    <a:rPr lang="pt-BR" sz="1200" b="1">
                      <a:solidFill>
                        <a:srgbClr val="FFFFFF"/>
                      </a:solidFill>
                      <a:latin typeface="Arial"/>
                      <a:ea typeface="MS PGothic"/>
                    </a:rPr>
                    <a:t> </a:t>
                  </a:r>
                  <a:endParaRPr lang="pt-BR" sz="1200"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1" name="Conector reto 20"/>
                <p:cNvCxnSpPr/>
                <p:nvPr/>
              </p:nvCxnSpPr>
              <p:spPr>
                <a:xfrm>
                  <a:off x="2733675" y="246911"/>
                  <a:ext cx="0" cy="3492804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CaixaDeTexto 28"/>
                <p:cNvSpPr txBox="1"/>
                <p:nvPr/>
              </p:nvSpPr>
              <p:spPr>
                <a:xfrm>
                  <a:off x="5924550" y="1142339"/>
                  <a:ext cx="2492375" cy="46994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Recontratualização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com incremento de padrões de qualidade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cxnSp>
              <p:nvCxnSpPr>
                <p:cNvPr id="23" name="Conector reto 22"/>
                <p:cNvCxnSpPr/>
                <p:nvPr/>
              </p:nvCxnSpPr>
              <p:spPr>
                <a:xfrm>
                  <a:off x="5705475" y="246911"/>
                  <a:ext cx="0" cy="3492804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CaixaDeTexto 59"/>
                <p:cNvSpPr txBox="1"/>
                <p:nvPr/>
              </p:nvSpPr>
              <p:spPr>
                <a:xfrm>
                  <a:off x="2895600" y="2485481"/>
                  <a:ext cx="2673350" cy="47152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Ofertas de Informação para a ação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de gestores e equipes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25" name="Pentágono 24"/>
                <p:cNvSpPr/>
                <p:nvPr/>
              </p:nvSpPr>
              <p:spPr>
                <a:xfrm>
                  <a:off x="85725" y="3628580"/>
                  <a:ext cx="8324850" cy="360393"/>
                </a:xfrm>
                <a:prstGeom prst="homePlat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600" b="1">
                      <a:solidFill>
                        <a:srgbClr val="FFFFFF"/>
                      </a:solidFill>
                      <a:latin typeface="Arial Narrow"/>
                      <a:ea typeface="MS PGothic"/>
                      <a:cs typeface="Arial"/>
                    </a:rPr>
                    <a:t>                  Eixo Estratégico Transversal de Desenvolvimento</a:t>
                  </a:r>
                  <a:endParaRPr lang="pt-BR" sz="12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6" name="CaixaDeTexto 50"/>
                <p:cNvSpPr txBox="1"/>
                <p:nvPr/>
              </p:nvSpPr>
              <p:spPr>
                <a:xfrm>
                  <a:off x="85725" y="4057242"/>
                  <a:ext cx="2590800" cy="6604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just">
                    <a:spcAft>
                      <a:spcPts val="0"/>
                    </a:spcAft>
                    <a:defRPr/>
                  </a:pP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Desenvolvimento do conjunto de ações para a </a:t>
                  </a: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qualificação da Atenção Básica </a:t>
                  </a:r>
                  <a:r>
                    <a:rPr lang="pt-BR" sz="1300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envolvendo: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27" name="CaixaDeTexto 51"/>
                <p:cNvSpPr txBox="1"/>
                <p:nvPr/>
              </p:nvSpPr>
              <p:spPr>
                <a:xfrm>
                  <a:off x="3457575" y="4057242"/>
                  <a:ext cx="1816100" cy="2778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Autoavaliação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28" name="CaixaDeTexto 52"/>
                <p:cNvSpPr txBox="1"/>
                <p:nvPr/>
              </p:nvSpPr>
              <p:spPr>
                <a:xfrm>
                  <a:off x="3829050" y="4428750"/>
                  <a:ext cx="3214687" cy="27624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Monitoramento de Indicadores de Saúde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29" name="CaixaDeTexto 53"/>
                <p:cNvSpPr txBox="1"/>
                <p:nvPr/>
              </p:nvSpPr>
              <p:spPr>
                <a:xfrm>
                  <a:off x="5972175" y="4057242"/>
                  <a:ext cx="2109787" cy="2778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Apoio Institucional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30" name="CaixaDeTexto 54"/>
                <p:cNvSpPr txBox="1"/>
                <p:nvPr/>
              </p:nvSpPr>
              <p:spPr>
                <a:xfrm>
                  <a:off x="2895600" y="4819309"/>
                  <a:ext cx="2016125" cy="2778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Educação Permanente</a:t>
                  </a:r>
                  <a:endParaRPr lang="pt-BR" sz="1200">
                    <a:latin typeface="Times New Roman"/>
                    <a:ea typeface="Times New Roman"/>
                    <a:cs typeface="ＭＳ Ｐゴシック" charset="0"/>
                  </a:endParaRPr>
                </a:p>
              </p:txBody>
            </p:sp>
            <p:sp>
              <p:nvSpPr>
                <p:cNvPr id="31" name="CaixaDeTexto 55"/>
                <p:cNvSpPr txBox="1"/>
                <p:nvPr/>
              </p:nvSpPr>
              <p:spPr>
                <a:xfrm>
                  <a:off x="5057775" y="4809783"/>
                  <a:ext cx="3097212" cy="277836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spcAft>
                      <a:spcPts val="0"/>
                    </a:spcAft>
                    <a:defRPr/>
                  </a:pPr>
                  <a:r>
                    <a:rPr lang="pt-BR" sz="1300" b="1">
                      <a:solidFill>
                        <a:srgbClr val="000000"/>
                      </a:solidFill>
                      <a:latin typeface="Arial Narrow"/>
                      <a:ea typeface="MS PGothic"/>
                      <a:cs typeface="Arial"/>
                    </a:rPr>
                    <a:t>Cooperação Horizontal</a:t>
                  </a:r>
                  <a:endParaRPr lang="pt-BR" sz="12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2800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723900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pt-BR" altLang="pt-BR" sz="1400" b="1">
                      <a:latin typeface="Arial Narrow" pitchFamily="34" charset="0"/>
                      <a:ea typeface="Calibri" pitchFamily="34" charset="0"/>
                      <a:cs typeface="Times New Roman" pitchFamily="18" charset="0"/>
                    </a:rPr>
                    <a:t>FASE 1</a:t>
                  </a:r>
                  <a:endParaRPr lang="pt-BR" altLang="pt-BR" sz="1100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2801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2876550" y="0"/>
                  <a:ext cx="723900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pt-BR" altLang="pt-BR" sz="1400" b="1">
                      <a:latin typeface="Arial Narrow" pitchFamily="34" charset="0"/>
                      <a:ea typeface="Calibri" pitchFamily="34" charset="0"/>
                      <a:cs typeface="Times New Roman" pitchFamily="18" charset="0"/>
                    </a:rPr>
                    <a:t>FASE 2</a:t>
                  </a:r>
                  <a:endParaRPr lang="pt-BR" altLang="pt-BR" sz="1100"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2802" name="Caixa de Texto 2"/>
                <p:cNvSpPr txBox="1">
                  <a:spLocks noChangeArrowheads="1"/>
                </p:cNvSpPr>
                <p:nvPr/>
              </p:nvSpPr>
              <p:spPr bwMode="auto">
                <a:xfrm>
                  <a:off x="5905500" y="19050"/>
                  <a:ext cx="723900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1000"/>
                    </a:spcAft>
                    <a:buFontTx/>
                    <a:buNone/>
                  </a:pPr>
                  <a:r>
                    <a:rPr lang="pt-BR" altLang="pt-BR" sz="1400" b="1">
                      <a:latin typeface="Arial Narrow" pitchFamily="34" charset="0"/>
                      <a:ea typeface="Calibri" pitchFamily="34" charset="0"/>
                      <a:cs typeface="Times New Roman" pitchFamily="18" charset="0"/>
                    </a:rPr>
                    <a:t>FASE 3</a:t>
                  </a:r>
                  <a:endParaRPr lang="pt-BR" altLang="pt-BR" sz="1100"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775" name="Caixa de Texto 2"/>
            <p:cNvSpPr txBox="1">
              <a:spLocks noChangeArrowheads="1"/>
            </p:cNvSpPr>
            <p:nvPr/>
          </p:nvSpPr>
          <p:spPr bwMode="auto">
            <a:xfrm>
              <a:off x="2358285" y="-73855"/>
              <a:ext cx="3826391" cy="7540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2400" b="1">
                  <a:solidFill>
                    <a:srgbClr val="1F497D"/>
                  </a:solidFill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Fases do PMAQ - 3º Ciclo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1400" b="1">
                  <a:solidFill>
                    <a:schemeClr val="tx2"/>
                  </a:solidFill>
                  <a:ea typeface="Calibri" pitchFamily="34" charset="0"/>
                  <a:cs typeface="Times New Roman" pitchFamily="18" charset="0"/>
                </a:rPr>
                <a:t>PORTARIA Nº 1.645, DE 2 DE OUTUBRO DE 2015. </a:t>
              </a:r>
              <a:endParaRPr lang="es-ES" altLang="pt-BR" sz="1400" b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546225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endParaRPr lang="es-ES" altLang="pt-BR" smtClean="0">
              <a:ea typeface="ＭＳ Ｐゴシック" pitchFamily="34" charset="-128"/>
            </a:endParaRPr>
          </a:p>
        </p:txBody>
      </p:sp>
      <p:sp>
        <p:nvSpPr>
          <p:cNvPr id="254979" name="Subtítulo 2"/>
          <p:cNvSpPr txBox="1">
            <a:spLocks noGrp="1"/>
          </p:cNvSpPr>
          <p:nvPr>
            <p:ph type="subTitle" idx="1"/>
          </p:nvPr>
        </p:nvSpPr>
        <p:spPr>
          <a:xfrm>
            <a:off x="685800" y="3786188"/>
            <a:ext cx="7772400" cy="10461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666666"/>
              </a:buClr>
              <a:buFontTx/>
              <a:buNone/>
              <a:defRPr/>
            </a:pPr>
            <a:endParaRPr lang="es-ES" altLang="pt-BR" smtClean="0">
              <a:ea typeface="+mn-ea"/>
              <a:cs typeface="+mn-cs"/>
            </a:endParaRPr>
          </a:p>
        </p:txBody>
      </p:sp>
      <p:pic>
        <p:nvPicPr>
          <p:cNvPr id="62468" name="Picture 2" descr="D:\Users\caroline.jose\AppData\Local\Microsoft\Windows\Temporary Internet Files\Content.Outlook\1PJFWZX1\base_dab_eleic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87350"/>
            <a:ext cx="9144001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404664"/>
            <a:ext cx="9144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Arial" charset="0"/>
              </a:rPr>
              <a:t>OBRIGAD@!</a:t>
            </a:r>
          </a:p>
        </p:txBody>
      </p:sp>
      <p:sp>
        <p:nvSpPr>
          <p:cNvPr id="62470" name="Retângulo 3"/>
          <p:cNvSpPr>
            <a:spLocks noChangeArrowheads="1"/>
          </p:cNvSpPr>
          <p:nvPr/>
        </p:nvSpPr>
        <p:spPr bwMode="auto">
          <a:xfrm>
            <a:off x="827088" y="2636838"/>
            <a:ext cx="72009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ym typeface="Arial" charset="0"/>
              </a:rPr>
              <a:t>Departamento de Atenção Básica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ym typeface="Arial" charset="0"/>
              </a:rPr>
              <a:t>Secretaria de Atenção à Saúde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ym typeface="Arial" charset="0"/>
              </a:rPr>
              <a:t>Ministério da Saúde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sym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>
                <a:sym typeface="Arial" charset="0"/>
              </a:rPr>
              <a:t>dab.saude.gov.br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>
                <a:sym typeface="Arial" charset="0"/>
              </a:rPr>
              <a:t>atencaobasica.org.br</a:t>
            </a:r>
          </a:p>
        </p:txBody>
      </p:sp>
      <p:pic>
        <p:nvPicPr>
          <p:cNvPr id="62471" name="Imagem 10" descr="comunidade marca recor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5472113"/>
            <a:ext cx="34559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2420938"/>
            <a:ext cx="9144000" cy="863600"/>
          </a:xfrm>
          <a:solidFill>
            <a:schemeClr val="tx2"/>
          </a:solidFill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pt-BR" altLang="pt-BR" sz="3600" b="1" smtClean="0">
                <a:solidFill>
                  <a:schemeClr val="bg1"/>
                </a:solidFill>
                <a:ea typeface="ＭＳ Ｐゴシック" pitchFamily="34" charset="-128"/>
              </a:rPr>
              <a:t>ADESÃO E CONTRATUALIZAÇÃO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/>
          <p:cNvSpPr>
            <a:spLocks noChangeArrowheads="1"/>
          </p:cNvSpPr>
          <p:nvPr/>
        </p:nvSpPr>
        <p:spPr bwMode="auto">
          <a:xfrm>
            <a:off x="496888" y="908050"/>
            <a:ext cx="84613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1800">
                <a:latin typeface="Arial" charset="0"/>
              </a:rPr>
              <a:t>A gestão municipal deverá </a:t>
            </a:r>
            <a:r>
              <a:rPr lang="pt-BR" altLang="pt-BR" sz="1800" b="1">
                <a:latin typeface="Arial" charset="0"/>
              </a:rPr>
              <a:t>pactuar com os trabalhadores </a:t>
            </a:r>
            <a:r>
              <a:rPr lang="pt-BR" altLang="pt-BR" sz="1800">
                <a:latin typeface="Arial" charset="0"/>
              </a:rPr>
              <a:t>da Atenção Básica a participação no programa, discutindo o termo de compromisso com as equipes;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1800">
                <a:latin typeface="Arial" charset="0"/>
              </a:rPr>
              <a:t>As equipes de </a:t>
            </a:r>
            <a:r>
              <a:rPr lang="pt-BR" altLang="pt-BR" sz="1800" b="1">
                <a:latin typeface="Arial" charset="0"/>
              </a:rPr>
              <a:t>AB/SB aderirão conjuntamente </a:t>
            </a:r>
            <a:r>
              <a:rPr lang="pt-BR" altLang="pt-BR" sz="1800">
                <a:latin typeface="Arial" charset="0"/>
              </a:rPr>
              <a:t>ao 3º ciclo do PMAQ, sendo necessário a concordância de ambas na assinatura do termo de compromisso;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1800">
                <a:latin typeface="Arial" charset="0"/>
              </a:rPr>
              <a:t>A participação do NASF está condicionada ao número mínimo de equipes AB e AB/SB vinculadas a cada NASF (modalidade NASF 1 - 5 equipes; modalidade NASF 2 - 3 equipes; modalidade NASF 3 - 1 equipe);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endParaRPr lang="pt-BR" altLang="pt-BR" sz="1800">
              <a:latin typeface="Arial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1800">
                <a:latin typeface="Arial" charset="0"/>
              </a:rPr>
              <a:t>Os Termos de compromissos deverão ser impressos e assinados por todos os envolvidos e </a:t>
            </a:r>
            <a:r>
              <a:rPr lang="pt-BR" altLang="pt-BR" sz="1800" b="1" u="sng">
                <a:latin typeface="Arial" charset="0"/>
              </a:rPr>
              <a:t>apresentados na Avaliação Externa. 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endParaRPr lang="pt-BR" altLang="pt-BR" sz="1800" b="1" u="sng">
              <a:latin typeface="Arial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1800" b="1" u="sng">
                <a:latin typeface="Arial" charset="0"/>
              </a:rPr>
              <a:t>O INE (identificador Nacional de Equipes) não deve ser alterado.</a:t>
            </a:r>
            <a:endParaRPr lang="pt-BR" altLang="pt-BR" sz="1800">
              <a:latin typeface="Arial" charset="0"/>
            </a:endParaRPr>
          </a:p>
        </p:txBody>
      </p:sp>
      <p:sp>
        <p:nvSpPr>
          <p:cNvPr id="35843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pt-BR" altLang="pt-BR" sz="2400" b="1">
                <a:solidFill>
                  <a:schemeClr val="bg1"/>
                </a:solidFill>
              </a:rPr>
              <a:t>Orientações para Adesão</a:t>
            </a:r>
            <a:endParaRPr lang="es-ES" altLang="pt-BR" sz="2400" b="1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2060848"/>
            <a:ext cx="8748464" cy="79208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9375" r="5560" b="15562"/>
          <a:stretch>
            <a:fillRect/>
          </a:stretch>
        </p:blipFill>
        <p:spPr bwMode="auto">
          <a:xfrm>
            <a:off x="611560" y="765175"/>
            <a:ext cx="7872040" cy="22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07951" y="5553075"/>
            <a:ext cx="503610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39750" y="115888"/>
            <a:ext cx="8604250" cy="504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pt-BR" altLang="pt-BR" sz="2400" b="1" dirty="0" smtClean="0">
                <a:solidFill>
                  <a:schemeClr val="bg1"/>
                </a:solidFill>
              </a:rPr>
              <a:t>Painel de Adesão – Estado – RN </a:t>
            </a:r>
            <a:endParaRPr lang="es-ES" altLang="pt-BR" sz="2400" b="1" dirty="0">
              <a:solidFill>
                <a:schemeClr val="bg1"/>
              </a:solidFill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22385" r="3493" b="20000"/>
          <a:stretch/>
        </p:blipFill>
        <p:spPr bwMode="auto">
          <a:xfrm>
            <a:off x="658813" y="2907382"/>
            <a:ext cx="7824787" cy="390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-36513" y="2133600"/>
            <a:ext cx="9180513" cy="1223963"/>
          </a:xfrm>
          <a:solidFill>
            <a:schemeClr val="tx2"/>
          </a:solidFill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None/>
            </a:pPr>
            <a:r>
              <a:rPr lang="pt-BR" altLang="pt-BR" sz="3600" b="1" smtClean="0">
                <a:solidFill>
                  <a:schemeClr val="bg1"/>
                </a:solidFill>
                <a:ea typeface="ＭＳ Ｐゴシック" pitchFamily="34" charset="-128"/>
              </a:rPr>
              <a:t>EIXO ESTRATÉGICO TRANSVERSAL DE DESENVOLVIMENTO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 txBox="1">
            <a:spLocks/>
          </p:cNvSpPr>
          <p:nvPr/>
        </p:nvSpPr>
        <p:spPr bwMode="auto">
          <a:xfrm>
            <a:off x="539750" y="188913"/>
            <a:ext cx="6732588" cy="6318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pt-BR" b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Desenvolvimento do PMAQ</a:t>
            </a:r>
          </a:p>
        </p:txBody>
      </p:sp>
      <p:sp>
        <p:nvSpPr>
          <p:cNvPr id="41987" name="CaixaDeTexto 4"/>
          <p:cNvSpPr txBox="1">
            <a:spLocks noChangeArrowheads="1"/>
          </p:cNvSpPr>
          <p:nvPr/>
        </p:nvSpPr>
        <p:spPr bwMode="auto">
          <a:xfrm>
            <a:off x="34925" y="792163"/>
            <a:ext cx="5845175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pt-BR" altLang="pt-BR" sz="1700" b="1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1700" b="1">
                <a:solidFill>
                  <a:schemeClr val="tx2"/>
                </a:solidFill>
              </a:rPr>
              <a:t>Autoavaliação</a:t>
            </a:r>
            <a:r>
              <a:rPr lang="pt-BR" altLang="pt-BR" sz="1700">
                <a:solidFill>
                  <a:schemeClr val="tx2"/>
                </a:solidFill>
              </a:rPr>
              <a:t> - ferramenta potente que auxilia no debate da identificação e priorização das dificuldades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1700">
                <a:solidFill>
                  <a:schemeClr val="tx2"/>
                </a:solidFill>
              </a:rPr>
              <a:t>Sistema AMAQ on line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17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1700" b="1">
                <a:solidFill>
                  <a:schemeClr val="tx2"/>
                </a:solidFill>
              </a:rPr>
              <a:t>Apoio Institucional </a:t>
            </a:r>
            <a:r>
              <a:rPr lang="pt-BR" altLang="pt-BR" sz="1700">
                <a:solidFill>
                  <a:schemeClr val="tx2"/>
                </a:solidFill>
              </a:rPr>
              <a:t>- estratégia de suporte às equipes de saúde da atenção básica pelos Municípios e à gestão municipal pelas Secretarias de Estado da Saúde e Conselho de Secretarias Municipais de Saúde (COSEMS)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17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1700" b="1">
                <a:solidFill>
                  <a:schemeClr val="tx2"/>
                </a:solidFill>
              </a:rPr>
              <a:t>Educação Permanente </a:t>
            </a:r>
            <a:r>
              <a:rPr lang="pt-BR" altLang="pt-BR" sz="1700">
                <a:solidFill>
                  <a:schemeClr val="tx2"/>
                </a:solidFill>
              </a:rPr>
              <a:t>- ação contínua de investimento no trabalhador para melhoria do serviço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17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1700" b="1">
                <a:solidFill>
                  <a:schemeClr val="tx2"/>
                </a:solidFill>
              </a:rPr>
              <a:t>Monitoramento de indicadores </a:t>
            </a:r>
            <a:r>
              <a:rPr lang="pt-BR" altLang="pt-BR" sz="1700">
                <a:solidFill>
                  <a:schemeClr val="tx2"/>
                </a:solidFill>
              </a:rPr>
              <a:t>- Subsidiar a definição de prioridades e programação de ações para melhoria da qualidade da AB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1700">
                <a:solidFill>
                  <a:schemeClr val="tx2"/>
                </a:solidFill>
              </a:rPr>
              <a:t>E-SUS AB/SISAB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17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1700" b="1">
                <a:solidFill>
                  <a:schemeClr val="tx2"/>
                </a:solidFill>
              </a:rPr>
              <a:t>Cooperação horizontal </a:t>
            </a:r>
            <a:r>
              <a:rPr lang="pt-BR" altLang="pt-BR" sz="1700">
                <a:solidFill>
                  <a:schemeClr val="tx2"/>
                </a:solidFill>
              </a:rPr>
              <a:t>- permitir a troca de experiências e práticas promotoras de melhoria da qualidade da atenção básica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 r="2110"/>
          <a:stretch>
            <a:fillRect/>
          </a:stretch>
        </p:blipFill>
        <p:spPr bwMode="auto">
          <a:xfrm>
            <a:off x="6296025" y="836613"/>
            <a:ext cx="1762125" cy="22113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408863" y="2439988"/>
            <a:ext cx="1555750" cy="1687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024563" y="3663950"/>
            <a:ext cx="1935162" cy="18081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81750"/>
            <a:ext cx="1682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7535</TotalTime>
  <Words>3016</Words>
  <Application>Microsoft Office PowerPoint</Application>
  <PresentationFormat>Apresentação na tela (4:3)</PresentationFormat>
  <Paragraphs>516</Paragraphs>
  <Slides>40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Ministério da Saúde Secretaria de Atenção à Saúde Departamento de atenção Básica</dc:title>
  <dc:creator>Caroline Martins Jose dos Santos</dc:creator>
  <cp:lastModifiedBy>Olivia Lucena de Medeiros</cp:lastModifiedBy>
  <cp:revision>639</cp:revision>
  <dcterms:created xsi:type="dcterms:W3CDTF">2015-03-16T22:47:33Z</dcterms:created>
  <dcterms:modified xsi:type="dcterms:W3CDTF">2016-12-06T13:50:15Z</dcterms:modified>
</cp:coreProperties>
</file>