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0"/>
  </p:notesMasterIdLst>
  <p:sldIdLst>
    <p:sldId id="257" r:id="rId3"/>
    <p:sldId id="493" r:id="rId4"/>
    <p:sldId id="494" r:id="rId5"/>
    <p:sldId id="495" r:id="rId6"/>
    <p:sldId id="496" r:id="rId7"/>
    <p:sldId id="498" r:id="rId8"/>
    <p:sldId id="404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8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7126" autoAdjust="0"/>
  </p:normalViewPr>
  <p:slideViewPr>
    <p:cSldViewPr>
      <p:cViewPr>
        <p:scale>
          <a:sx n="107" d="100"/>
          <a:sy n="107" d="100"/>
        </p:scale>
        <p:origin x="-100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17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7013D7F3-24CB-3F46-B688-2B5982CA6B3F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C4E29C0-63C2-7348-BA33-5534B19142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588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AE225E-E780-4825-8502-525126EF8210}" type="slidenum">
              <a:rPr lang="pt-BR" altLang="pt-BR" smtClean="0"/>
              <a:pPr>
                <a:spcBef>
                  <a:spcPct val="0"/>
                </a:spcBef>
              </a:pPr>
              <a:t>2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289180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AE225E-E780-4825-8502-525126EF8210}" type="slidenum">
              <a:rPr lang="pt-BR" altLang="pt-BR" smtClean="0"/>
              <a:pPr>
                <a:spcBef>
                  <a:spcPct val="0"/>
                </a:spcBef>
              </a:pPr>
              <a:t>3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435282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AE225E-E780-4825-8502-525126EF8210}" type="slidenum">
              <a:rPr lang="pt-BR" altLang="pt-BR" smtClean="0"/>
              <a:pPr>
                <a:spcBef>
                  <a:spcPct val="0"/>
                </a:spcBef>
              </a:pPr>
              <a:t>4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5165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AE225E-E780-4825-8502-525126EF8210}" type="slidenum">
              <a:rPr lang="pt-BR" altLang="pt-BR" smtClean="0"/>
              <a:pPr>
                <a:spcBef>
                  <a:spcPct val="0"/>
                </a:spcBef>
              </a:pPr>
              <a:t>5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841545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AE225E-E780-4825-8502-525126EF8210}" type="slidenum">
              <a:rPr lang="pt-BR" altLang="pt-BR" smtClean="0"/>
              <a:pPr>
                <a:spcBef>
                  <a:spcPct val="0"/>
                </a:spcBef>
              </a:pPr>
              <a:t>6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841545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 descr="slid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8" descr="logo_sntp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86500"/>
            <a:ext cx="1319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EF07BE3F-47C1-5744-9DEC-6532D576F384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F93ABE3E-AB96-F840-8EB4-698DC9FF10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57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1FE2C865-5676-A943-B831-66AF8F06E77B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6A071B18-BCF6-A24E-91C5-603BD7A7F0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61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2159304C-A66F-BC4B-AE58-99B3EECF0A4E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C69D6EA3-D219-DF49-903C-2138EF89BA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5781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 descr="slid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8" descr="logo_sntp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86500"/>
            <a:ext cx="1319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79512" y="44624"/>
            <a:ext cx="8856984" cy="764704"/>
          </a:xfrm>
        </p:spPr>
        <p:txBody>
          <a:bodyPr>
            <a:noAutofit/>
          </a:bodyPr>
          <a:lstStyle>
            <a:lvl1pPr algn="l">
              <a:defRPr sz="2600"/>
            </a:lvl1pPr>
          </a:lstStyle>
          <a:p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896544"/>
          </a:xfrm>
        </p:spPr>
        <p:txBody>
          <a:bodyPr>
            <a:normAutofit/>
          </a:bodyPr>
          <a:lstStyle>
            <a:lvl1pPr marL="342900" indent="-34290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1pPr>
            <a:lvl2pPr marL="7429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2pPr>
            <a:lvl3pPr marL="1143000" indent="-22860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3pPr>
            <a:lvl4pPr marL="1600200" indent="-22860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4pPr>
            <a:lvl5pPr marL="2057400" indent="-22860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43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3"/>
          </p:nvPr>
        </p:nvSpPr>
        <p:spPr>
          <a:xfrm>
            <a:off x="827088" y="6470650"/>
            <a:ext cx="914400" cy="914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C95B34-992B-BD4B-98AF-78C08D13FDCE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326F6B-498B-874C-8F61-FE0EDB823A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632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5C452689-E3A6-314A-8513-2A72555D885C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CA44515A-89F4-E74D-B2C6-9CDE20FA32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246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4D03A119-D288-EA49-9A6F-FAF31B75B5CC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C705F72C-3A82-F64A-9154-7C5B4D8DDE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166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6EDE3996-B6D7-3F4C-89B7-B17A9181FFD7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7A859D68-5CAE-154F-9396-D4286D7576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558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576CE822-D629-2E4C-93E8-B9C12BF02478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A1E9BEE6-4EDA-6241-AE41-7542EEA757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7481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699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30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C0FBC468-DE63-9440-A1B7-284D2A0C59F6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600FF54E-1899-0A42-91E0-1C2E4AF209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4963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9C2D42D2-67EE-2D4D-AC6A-13E466380935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A985D402-A1D8-E944-8D6B-1630EC92F4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102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146D4088-A238-5441-AA7F-B688D6384AD4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D0487738-1C98-1348-957A-B0A2D0405B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723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25536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510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5332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22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7611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6181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858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13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14614226-A26E-6047-B13E-DF6868025D60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E075691D-BE3D-3047-9FFD-97AD716447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87064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5716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01681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6948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56222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898989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3892E14D-32DC-C046-87C0-829A4020CF53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898989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606D3F1D-1B61-384D-BF91-78626ED4DB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937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46302000-C0BB-7848-9E77-EDF63DF09582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5BF32A1A-872E-4141-80CA-E2DA598912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1351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33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93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BD078FAF-AEB7-7F47-AD2A-187C01C84333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089FC5EE-8B07-7341-8D1F-1FDA04423A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44093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17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DA6C54A7-CA49-2042-971F-525D839BE6CB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E17B1EE5-E569-4C46-B3BA-FD1DA5562A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7967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1920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57301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1047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79222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7445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1515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68521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3093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D39740C3-C9B7-4342-9CD9-C4734102423C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F2B0FEFD-2B7B-CB4A-8A5D-0FA35E2E59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487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38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CCC7B473-3A2B-0F40-B741-0D8B42159C4C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1FC6C25E-B539-3C42-A4F4-BF9CF59950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8117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1872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9AA23B17-1E24-C64C-976A-7DD4EAF95FE6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2C9AE81F-06D7-9442-AFB9-FC241086CC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9529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9800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93113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4883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70114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2598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301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21149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564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4BAD52E7-88B1-564C-BF13-D562AC67CAF5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F1891D53-59A1-D94D-B9E5-378B305C2A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81716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8476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3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4F07E82B-D550-2E49-AEF3-F38AE1898DEE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alibri" charset="0"/>
                <a:cs typeface="ＭＳ Ｐゴシック" charset="0"/>
              </a:defRPr>
            </a:lvl1pPr>
          </a:lstStyle>
          <a:p>
            <a:pPr>
              <a:defRPr/>
            </a:pPr>
            <a:fld id="{9A74D7AC-C246-3B4D-943E-7075570962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2887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5421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 descr="slides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137275"/>
            <a:ext cx="1571625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79512" y="44624"/>
            <a:ext cx="8856984" cy="76470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600"/>
            </a:lvl1pPr>
          </a:lstStyle>
          <a:p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1pPr>
            <a:lvl2pPr marL="7429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2pPr>
            <a:lvl3pPr marL="1143000" indent="-22860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3pPr>
            <a:lvl4pPr marL="1600200" indent="-22860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4pPr>
            <a:lvl5pPr marL="2057400" indent="-22860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2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13647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8857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0914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92139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64190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88801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31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D52DBCC5-4B3C-7949-A1C6-90FF965C7398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FF2D1736-A3C7-A44E-84A5-135A597764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0808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75A41A20-2520-4940-86DC-F42E90841065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E1F2A655-6A64-3846-AB03-994ED37971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03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81B01F32-72D7-2A4F-9ACE-4B40E9C6EAD9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charset="0"/>
              </a:defRPr>
            </a:lvl1pPr>
          </a:lstStyle>
          <a:p>
            <a:pPr>
              <a:defRPr/>
            </a:pPr>
            <a:fld id="{824D42DC-A1FB-664E-997E-AA69B946FD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3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26" Type="http://schemas.openxmlformats.org/officeDocument/2006/relationships/slideLayout" Target="../slideLayouts/slideLayout39.xml"/><Relationship Id="rId39" Type="http://schemas.openxmlformats.org/officeDocument/2006/relationships/slideLayout" Target="../slideLayouts/slideLayout52.xml"/><Relationship Id="rId21" Type="http://schemas.openxmlformats.org/officeDocument/2006/relationships/slideLayout" Target="../slideLayouts/slideLayout34.xml"/><Relationship Id="rId34" Type="http://schemas.openxmlformats.org/officeDocument/2006/relationships/slideLayout" Target="../slideLayouts/slideLayout47.xml"/><Relationship Id="rId42" Type="http://schemas.openxmlformats.org/officeDocument/2006/relationships/slideLayout" Target="../slideLayouts/slideLayout55.xml"/><Relationship Id="rId47" Type="http://schemas.openxmlformats.org/officeDocument/2006/relationships/slideLayout" Target="../slideLayouts/slideLayout60.xml"/><Relationship Id="rId50" Type="http://schemas.openxmlformats.org/officeDocument/2006/relationships/slideLayout" Target="../slideLayouts/slideLayout63.xml"/><Relationship Id="rId55" Type="http://schemas.openxmlformats.org/officeDocument/2006/relationships/slideLayout" Target="../slideLayouts/slideLayout68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9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24.xml"/><Relationship Id="rId24" Type="http://schemas.openxmlformats.org/officeDocument/2006/relationships/slideLayout" Target="../slideLayouts/slideLayout37.xml"/><Relationship Id="rId32" Type="http://schemas.openxmlformats.org/officeDocument/2006/relationships/slideLayout" Target="../slideLayouts/slideLayout45.xml"/><Relationship Id="rId37" Type="http://schemas.openxmlformats.org/officeDocument/2006/relationships/slideLayout" Target="../slideLayouts/slideLayout50.xml"/><Relationship Id="rId40" Type="http://schemas.openxmlformats.org/officeDocument/2006/relationships/slideLayout" Target="../slideLayouts/slideLayout53.xml"/><Relationship Id="rId45" Type="http://schemas.openxmlformats.org/officeDocument/2006/relationships/slideLayout" Target="../slideLayouts/slideLayout58.xml"/><Relationship Id="rId53" Type="http://schemas.openxmlformats.org/officeDocument/2006/relationships/slideLayout" Target="../slideLayouts/slideLayout66.xml"/><Relationship Id="rId58" Type="http://schemas.openxmlformats.org/officeDocument/2006/relationships/image" Target="../media/image4.jpeg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Relationship Id="rId27" Type="http://schemas.openxmlformats.org/officeDocument/2006/relationships/slideLayout" Target="../slideLayouts/slideLayout40.xml"/><Relationship Id="rId30" Type="http://schemas.openxmlformats.org/officeDocument/2006/relationships/slideLayout" Target="../slideLayouts/slideLayout43.xml"/><Relationship Id="rId35" Type="http://schemas.openxmlformats.org/officeDocument/2006/relationships/slideLayout" Target="../slideLayouts/slideLayout48.xml"/><Relationship Id="rId43" Type="http://schemas.openxmlformats.org/officeDocument/2006/relationships/slideLayout" Target="../slideLayouts/slideLayout56.xml"/><Relationship Id="rId48" Type="http://schemas.openxmlformats.org/officeDocument/2006/relationships/slideLayout" Target="../slideLayouts/slideLayout61.xml"/><Relationship Id="rId56" Type="http://schemas.openxmlformats.org/officeDocument/2006/relationships/slideLayout" Target="../slideLayouts/slideLayout69.xml"/><Relationship Id="rId8" Type="http://schemas.openxmlformats.org/officeDocument/2006/relationships/slideLayout" Target="../slideLayouts/slideLayout21.xml"/><Relationship Id="rId51" Type="http://schemas.openxmlformats.org/officeDocument/2006/relationships/slideLayout" Target="../slideLayouts/slideLayout64.xml"/><Relationship Id="rId3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slideLayout" Target="../slideLayouts/slideLayout38.xml"/><Relationship Id="rId33" Type="http://schemas.openxmlformats.org/officeDocument/2006/relationships/slideLayout" Target="../slideLayouts/slideLayout46.xml"/><Relationship Id="rId38" Type="http://schemas.openxmlformats.org/officeDocument/2006/relationships/slideLayout" Target="../slideLayouts/slideLayout51.xml"/><Relationship Id="rId46" Type="http://schemas.openxmlformats.org/officeDocument/2006/relationships/slideLayout" Target="../slideLayouts/slideLayout59.xml"/><Relationship Id="rId59" Type="http://schemas.openxmlformats.org/officeDocument/2006/relationships/image" Target="../media/image5.jpeg"/><Relationship Id="rId20" Type="http://schemas.openxmlformats.org/officeDocument/2006/relationships/slideLayout" Target="../slideLayouts/slideLayout33.xml"/><Relationship Id="rId41" Type="http://schemas.openxmlformats.org/officeDocument/2006/relationships/slideLayout" Target="../slideLayouts/slideLayout54.xml"/><Relationship Id="rId54" Type="http://schemas.openxmlformats.org/officeDocument/2006/relationships/slideLayout" Target="../slideLayouts/slideLayout67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41.xml"/><Relationship Id="rId36" Type="http://schemas.openxmlformats.org/officeDocument/2006/relationships/slideLayout" Target="../slideLayouts/slideLayout49.xml"/><Relationship Id="rId49" Type="http://schemas.openxmlformats.org/officeDocument/2006/relationships/slideLayout" Target="../slideLayouts/slideLayout62.xml"/><Relationship Id="rId57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31" Type="http://schemas.openxmlformats.org/officeDocument/2006/relationships/slideLayout" Target="../slideLayouts/slideLayout44.xml"/><Relationship Id="rId44" Type="http://schemas.openxmlformats.org/officeDocument/2006/relationships/slideLayout" Target="../slideLayouts/slideLayout57.xml"/><Relationship Id="rId52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9203CD0E-175A-E240-8DB6-94ED8732ADB5}" type="datetime1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pt-BR"/>
              <a:t>Colocar fonte: Portaria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AC52311-5722-9447-B403-3FA1B80C20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1" r:id="rId1"/>
    <p:sldLayoutId id="2147486202" r:id="rId2"/>
    <p:sldLayoutId id="2147486203" r:id="rId3"/>
    <p:sldLayoutId id="2147486204" r:id="rId4"/>
    <p:sldLayoutId id="2147486205" r:id="rId5"/>
    <p:sldLayoutId id="2147486206" r:id="rId6"/>
    <p:sldLayoutId id="2147486207" r:id="rId7"/>
    <p:sldLayoutId id="2147486208" r:id="rId8"/>
    <p:sldLayoutId id="2147486209" r:id="rId9"/>
    <p:sldLayoutId id="2147486210" r:id="rId10"/>
    <p:sldLayoutId id="2147486211" r:id="rId11"/>
    <p:sldLayoutId id="2147486212" r:id="rId12"/>
    <p:sldLayoutId id="214748621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roosevelt.teixeira\Desktop\novo BG.jpg"/>
          <p:cNvPicPr>
            <a:picLocks noChangeAspect="1" noChangeArrowheads="1"/>
          </p:cNvPicPr>
          <p:nvPr userDrawn="1"/>
        </p:nvPicPr>
        <p:blipFill>
          <a:blip r:embed="rId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14" r:id="rId1"/>
    <p:sldLayoutId id="2147486215" r:id="rId2"/>
    <p:sldLayoutId id="2147486216" r:id="rId3"/>
    <p:sldLayoutId id="2147486217" r:id="rId4"/>
    <p:sldLayoutId id="2147486158" r:id="rId5"/>
    <p:sldLayoutId id="2147486159" r:id="rId6"/>
    <p:sldLayoutId id="2147486218" r:id="rId7"/>
    <p:sldLayoutId id="2147486219" r:id="rId8"/>
    <p:sldLayoutId id="2147486160" r:id="rId9"/>
    <p:sldLayoutId id="2147486161" r:id="rId10"/>
    <p:sldLayoutId id="2147486162" r:id="rId11"/>
    <p:sldLayoutId id="2147486163" r:id="rId12"/>
    <p:sldLayoutId id="2147486164" r:id="rId13"/>
    <p:sldLayoutId id="2147486165" r:id="rId14"/>
    <p:sldLayoutId id="2147486166" r:id="rId15"/>
    <p:sldLayoutId id="2147486167" r:id="rId16"/>
    <p:sldLayoutId id="2147486168" r:id="rId17"/>
    <p:sldLayoutId id="2147486169" r:id="rId18"/>
    <p:sldLayoutId id="2147486170" r:id="rId19"/>
    <p:sldLayoutId id="2147486171" r:id="rId20"/>
    <p:sldLayoutId id="2147486220" r:id="rId21"/>
    <p:sldLayoutId id="2147486221" r:id="rId22"/>
    <p:sldLayoutId id="2147486172" r:id="rId23"/>
    <p:sldLayoutId id="2147486173" r:id="rId24"/>
    <p:sldLayoutId id="2147486222" r:id="rId25"/>
    <p:sldLayoutId id="2147486174" r:id="rId26"/>
    <p:sldLayoutId id="2147486175" r:id="rId27"/>
    <p:sldLayoutId id="2147486176" r:id="rId28"/>
    <p:sldLayoutId id="2147486177" r:id="rId29"/>
    <p:sldLayoutId id="2147486178" r:id="rId30"/>
    <p:sldLayoutId id="2147486179" r:id="rId31"/>
    <p:sldLayoutId id="2147486180" r:id="rId32"/>
    <p:sldLayoutId id="2147486181" r:id="rId33"/>
    <p:sldLayoutId id="2147486182" r:id="rId34"/>
    <p:sldLayoutId id="2147486223" r:id="rId35"/>
    <p:sldLayoutId id="2147486183" r:id="rId36"/>
    <p:sldLayoutId id="2147486184" r:id="rId37"/>
    <p:sldLayoutId id="2147486224" r:id="rId38"/>
    <p:sldLayoutId id="2147486185" r:id="rId39"/>
    <p:sldLayoutId id="2147486186" r:id="rId40"/>
    <p:sldLayoutId id="2147486187" r:id="rId41"/>
    <p:sldLayoutId id="2147486188" r:id="rId42"/>
    <p:sldLayoutId id="2147486189" r:id="rId43"/>
    <p:sldLayoutId id="2147486190" r:id="rId44"/>
    <p:sldLayoutId id="2147486191" r:id="rId45"/>
    <p:sldLayoutId id="2147486192" r:id="rId46"/>
    <p:sldLayoutId id="2147486193" r:id="rId47"/>
    <p:sldLayoutId id="2147486225" r:id="rId48"/>
    <p:sldLayoutId id="2147486194" r:id="rId49"/>
    <p:sldLayoutId id="2147486226" r:id="rId50"/>
    <p:sldLayoutId id="2147486195" r:id="rId51"/>
    <p:sldLayoutId id="2147486196" r:id="rId52"/>
    <p:sldLayoutId id="2147486197" r:id="rId53"/>
    <p:sldLayoutId id="2147486198" r:id="rId54"/>
    <p:sldLayoutId id="2147486199" r:id="rId55"/>
    <p:sldLayoutId id="2147486200" r:id="rId5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valiacao.dab@saude.gov.b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1944687"/>
          </a:xfrm>
          <a:solidFill>
            <a:schemeClr val="tx2"/>
          </a:solidFill>
        </p:spPr>
        <p:txBody>
          <a:bodyPr anchor="ctr"/>
          <a:lstStyle/>
          <a:p>
            <a:pPr marL="0" indent="0" algn="ctr">
              <a:buFont typeface="Arial" charset="0"/>
              <a:buNone/>
            </a:pPr>
            <a:r>
              <a:rPr lang="pt-BR" sz="4000" b="1" dirty="0" smtClean="0">
                <a:solidFill>
                  <a:schemeClr val="bg1"/>
                </a:solidFill>
                <a:latin typeface="Calibri" charset="0"/>
              </a:rPr>
              <a:t>Grupo de Trabalho Estadual do PMAQ </a:t>
            </a:r>
            <a:endParaRPr lang="pt-BR" sz="4000" b="1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32771" name="Retângulo 1"/>
          <p:cNvSpPr>
            <a:spLocks noChangeArrowheads="1"/>
          </p:cNvSpPr>
          <p:nvPr/>
        </p:nvSpPr>
        <p:spPr bwMode="auto">
          <a:xfrm>
            <a:off x="5076825" y="4405313"/>
            <a:ext cx="2566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endParaRPr lang="en-US" b="1">
              <a:solidFill>
                <a:schemeClr val="tx2"/>
              </a:solidFill>
              <a:latin typeface="Cambria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309320"/>
            <a:ext cx="1250452" cy="4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009814" y="5661248"/>
            <a:ext cx="3124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None/>
            </a:pPr>
            <a:r>
              <a:rPr lang="pt-BR" altLang="pt-BR" dirty="0" smtClean="0">
                <a:solidFill>
                  <a:srgbClr val="002060"/>
                </a:solidFill>
                <a:latin typeface="Cambria" pitchFamily="18" charset="0"/>
              </a:rPr>
              <a:t>Natal, 7 de dezembro de </a:t>
            </a:r>
            <a:r>
              <a:rPr lang="pt-BR" altLang="pt-BR" dirty="0">
                <a:solidFill>
                  <a:srgbClr val="002060"/>
                </a:solidFill>
                <a:latin typeface="Cambria" pitchFamily="18" charset="0"/>
              </a:rPr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4"/>
          <p:cNvSpPr txBox="1">
            <a:spLocks/>
          </p:cNvSpPr>
          <p:nvPr/>
        </p:nvSpPr>
        <p:spPr>
          <a:xfrm>
            <a:off x="733425" y="260648"/>
            <a:ext cx="7705725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latin typeface="+mj-lt"/>
              </a:rPr>
              <a:t>Formação do GT PMAQ Estadual 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381328"/>
            <a:ext cx="1682501" cy="4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67544" y="1227209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2"/>
                </a:solidFill>
                <a:latin typeface="+mn-lt"/>
                <a:cs typeface="+mn-cs"/>
              </a:rPr>
              <a:t>Necessidade </a:t>
            </a:r>
            <a:r>
              <a:rPr lang="pt-BR" sz="2000" dirty="0">
                <a:solidFill>
                  <a:schemeClr val="tx2"/>
                </a:solidFill>
                <a:latin typeface="+mn-lt"/>
                <a:cs typeface="+mn-cs"/>
              </a:rPr>
              <a:t>de acompanhamento da fase de Avaliação Externa do </a:t>
            </a:r>
            <a:r>
              <a:rPr lang="pt-BR" sz="2000" dirty="0" smtClean="0">
                <a:solidFill>
                  <a:schemeClr val="tx2"/>
                </a:solidFill>
                <a:latin typeface="+mn-lt"/>
                <a:cs typeface="+mn-cs"/>
              </a:rPr>
              <a:t>Programa</a:t>
            </a:r>
            <a:r>
              <a:rPr lang="pt-BR" sz="2000" dirty="0">
                <a:solidFill>
                  <a:schemeClr val="tx2"/>
                </a:solidFill>
                <a:latin typeface="+mn-lt"/>
                <a:cs typeface="+mn-cs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2"/>
                </a:solidFill>
                <a:latin typeface="+mn-lt"/>
                <a:cs typeface="+mn-cs"/>
              </a:rPr>
              <a:t>Importância do apoio e monitoramento da </a:t>
            </a:r>
            <a:r>
              <a:rPr lang="pt-BR" sz="2000" dirty="0">
                <a:solidFill>
                  <a:schemeClr val="tx2"/>
                </a:solidFill>
                <a:latin typeface="+mn-lt"/>
                <a:cs typeface="+mn-cs"/>
              </a:rPr>
              <a:t>pesquisa de campo realizada </a:t>
            </a:r>
            <a:r>
              <a:rPr lang="pt-BR" sz="2000" dirty="0" smtClean="0">
                <a:solidFill>
                  <a:schemeClr val="tx2"/>
                </a:solidFill>
                <a:latin typeface="+mn-lt"/>
                <a:cs typeface="+mn-cs"/>
              </a:rPr>
              <a:t>em cada Estado;</a:t>
            </a:r>
            <a:endParaRPr lang="pt-BR" sz="20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2"/>
                </a:solidFill>
                <a:latin typeface="+mn-lt"/>
                <a:cs typeface="+mn-cs"/>
              </a:rPr>
              <a:t>Papel estratégico </a:t>
            </a:r>
            <a:r>
              <a:rPr lang="pt-BR" sz="2000" dirty="0" smtClean="0">
                <a:solidFill>
                  <a:schemeClr val="tx2"/>
                </a:solidFill>
                <a:latin typeface="+mn-lt"/>
                <a:cs typeface="+mn-cs"/>
              </a:rPr>
              <a:t>pós Avaliação Externa;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2"/>
                </a:solidFill>
                <a:latin typeface="+mn-lt"/>
                <a:cs typeface="+mn-cs"/>
              </a:rPr>
              <a:t>Possibilidade </a:t>
            </a:r>
            <a:r>
              <a:rPr lang="pt-BR" sz="2000" dirty="0">
                <a:solidFill>
                  <a:schemeClr val="tx2"/>
                </a:solidFill>
                <a:latin typeface="+mn-lt"/>
                <a:cs typeface="+mn-cs"/>
              </a:rPr>
              <a:t>de lidar com os desafios do 3º Ciclo do </a:t>
            </a:r>
            <a:r>
              <a:rPr lang="pt-BR" sz="2000" dirty="0" smtClean="0">
                <a:solidFill>
                  <a:schemeClr val="tx2"/>
                </a:solidFill>
                <a:latin typeface="+mn-lt"/>
                <a:cs typeface="+mn-cs"/>
              </a:rPr>
              <a:t>PMAQ.</a:t>
            </a:r>
            <a:endParaRPr lang="pt-BR" sz="20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7544" y="4005064"/>
            <a:ext cx="835292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chemeClr val="tx2"/>
                </a:solidFill>
                <a:latin typeface="+mn-lt"/>
              </a:rPr>
              <a:t>Deste modo, o que se espera é a composição de um grupo de trabalho que acompanhe e desenvolva as ações necessárias ao Programa, </a:t>
            </a:r>
            <a:r>
              <a:rPr lang="pt-BR" sz="2000" b="1" u="sng" dirty="0">
                <a:solidFill>
                  <a:schemeClr val="tx2"/>
                </a:solidFill>
                <a:latin typeface="+mn-lt"/>
              </a:rPr>
              <a:t>tendo como foco sua finalidade principal, que é a ampliação do acesso e a melhoria da qualidade da AB</a:t>
            </a:r>
            <a:r>
              <a:rPr lang="pt-BR" sz="2000" b="1" dirty="0">
                <a:solidFill>
                  <a:schemeClr val="tx2"/>
                </a:solidFill>
                <a:latin typeface="+mn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354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4"/>
          <p:cNvSpPr txBox="1">
            <a:spLocks/>
          </p:cNvSpPr>
          <p:nvPr/>
        </p:nvSpPr>
        <p:spPr>
          <a:xfrm>
            <a:off x="733425" y="260648"/>
            <a:ext cx="7705725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latin typeface="+mj-lt"/>
              </a:rPr>
              <a:t>GT PMAQ Estadual 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18" y="6408712"/>
            <a:ext cx="1682501" cy="4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259200" y="1125513"/>
            <a:ext cx="869125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000" b="1" u="sng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Objetivos Específicos:</a:t>
            </a:r>
          </a:p>
          <a:p>
            <a:pPr lvl="0" algn="just"/>
            <a:endParaRPr lang="pt-BR" sz="2000" dirty="0" smtClean="0">
              <a:solidFill>
                <a:schemeClr val="tx2"/>
              </a:solidFill>
              <a:latin typeface="+mj-lt"/>
            </a:endParaRPr>
          </a:p>
          <a:p>
            <a:pPr lvl="0" algn="just"/>
            <a:r>
              <a:rPr lang="pt-BR" sz="2000" b="1" dirty="0" smtClean="0">
                <a:solidFill>
                  <a:schemeClr val="tx2"/>
                </a:solidFill>
                <a:latin typeface="+mj-lt"/>
              </a:rPr>
              <a:t>1. </a:t>
            </a:r>
            <a:r>
              <a:rPr lang="pt-BR" sz="2000" b="1" dirty="0" smtClean="0">
                <a:solidFill>
                  <a:srgbClr val="FF0000"/>
                </a:solidFill>
                <a:latin typeface="+mj-lt"/>
              </a:rPr>
              <a:t>Apoiar os 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municípios para </a:t>
            </a:r>
            <a:r>
              <a:rPr lang="pt-BR" sz="2000" b="1" dirty="0" smtClean="0">
                <a:solidFill>
                  <a:srgbClr val="FF0000"/>
                </a:solidFill>
                <a:latin typeface="+mj-lt"/>
              </a:rPr>
              <a:t>desenvolver 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as atividades do eixo estratégico transversal de desenvolvimento, incluindo </a:t>
            </a:r>
            <a:r>
              <a:rPr lang="pt-BR" sz="2000" b="1" dirty="0" err="1">
                <a:solidFill>
                  <a:srgbClr val="FF0000"/>
                </a:solidFill>
                <a:latin typeface="+mj-lt"/>
              </a:rPr>
              <a:t>autoavaliação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, educação permanente, apoio institucional, monitoramento de indicadores e cooperação horizontal. </a:t>
            </a:r>
          </a:p>
          <a:p>
            <a:pPr lvl="1" algn="just"/>
            <a:r>
              <a:rPr lang="pt-BR" sz="2000" dirty="0" smtClean="0">
                <a:solidFill>
                  <a:schemeClr val="tx2"/>
                </a:solidFill>
                <a:latin typeface="+mj-lt"/>
              </a:rPr>
              <a:t>1.1.Realizar </a:t>
            </a:r>
            <a:r>
              <a:rPr lang="pt-BR" sz="2000" dirty="0">
                <a:solidFill>
                  <a:schemeClr val="tx2"/>
                </a:solidFill>
                <a:latin typeface="+mj-lt"/>
              </a:rPr>
              <a:t>atividades de apoio e capacitação para qualificar a prática da </a:t>
            </a:r>
            <a:r>
              <a:rPr lang="pt-BR" sz="2000" dirty="0" err="1">
                <a:solidFill>
                  <a:schemeClr val="tx2"/>
                </a:solidFill>
                <a:latin typeface="+mj-lt"/>
              </a:rPr>
              <a:t>autoavaliação</a:t>
            </a:r>
            <a:r>
              <a:rPr lang="pt-BR" sz="2000" dirty="0">
                <a:solidFill>
                  <a:schemeClr val="tx2"/>
                </a:solidFill>
                <a:latin typeface="+mj-lt"/>
              </a:rPr>
              <a:t> (AMAQ);</a:t>
            </a:r>
          </a:p>
          <a:p>
            <a:pPr lvl="1" algn="just"/>
            <a:r>
              <a:rPr lang="pt-BR" sz="2000" dirty="0" smtClean="0">
                <a:solidFill>
                  <a:schemeClr val="tx2"/>
                </a:solidFill>
                <a:latin typeface="+mj-lt"/>
              </a:rPr>
              <a:t>1.2. Realizar </a:t>
            </a:r>
            <a:r>
              <a:rPr lang="pt-BR" sz="2000" dirty="0">
                <a:solidFill>
                  <a:schemeClr val="tx2"/>
                </a:solidFill>
                <a:latin typeface="+mj-lt"/>
              </a:rPr>
              <a:t>atividades de apoio e capacitação para qualificar a análise de indicadores;</a:t>
            </a:r>
          </a:p>
          <a:p>
            <a:pPr lvl="1" algn="just"/>
            <a:r>
              <a:rPr lang="pt-BR" sz="2000" dirty="0" smtClean="0">
                <a:solidFill>
                  <a:schemeClr val="tx2"/>
                </a:solidFill>
                <a:latin typeface="+mj-lt"/>
              </a:rPr>
              <a:t>1.3. Fomentar </a:t>
            </a:r>
            <a:r>
              <a:rPr lang="pt-BR" sz="2000" dirty="0">
                <a:solidFill>
                  <a:schemeClr val="tx2"/>
                </a:solidFill>
                <a:latin typeface="+mj-lt"/>
              </a:rPr>
              <a:t>atividades de cooperação horizontal.</a:t>
            </a:r>
          </a:p>
          <a:p>
            <a:pPr algn="just"/>
            <a:r>
              <a:rPr lang="pt-BR" sz="2000" dirty="0">
                <a:solidFill>
                  <a:schemeClr val="tx2"/>
                </a:solidFill>
                <a:latin typeface="+mj-lt"/>
              </a:rPr>
              <a:t> </a:t>
            </a:r>
            <a:endParaRPr lang="pt-BR" sz="2000" dirty="0" smtClean="0">
              <a:solidFill>
                <a:schemeClr val="tx2"/>
              </a:solidFill>
              <a:latin typeface="+mj-lt"/>
            </a:endParaRPr>
          </a:p>
          <a:p>
            <a:pPr algn="just"/>
            <a:endParaRPr lang="pt-BR" sz="1000" dirty="0">
              <a:solidFill>
                <a:schemeClr val="tx2"/>
              </a:solidFill>
              <a:latin typeface="+mj-lt"/>
            </a:endParaRPr>
          </a:p>
          <a:p>
            <a:pPr lvl="0" algn="just"/>
            <a:r>
              <a:rPr lang="pt-BR" sz="2000" b="1" dirty="0" smtClean="0">
                <a:solidFill>
                  <a:schemeClr val="tx2"/>
                </a:solidFill>
                <a:latin typeface="+mj-lt"/>
              </a:rPr>
              <a:t>2. </a:t>
            </a:r>
            <a:r>
              <a:rPr lang="pt-BR" sz="2000" b="1" dirty="0" smtClean="0">
                <a:solidFill>
                  <a:srgbClr val="FF0000"/>
                </a:solidFill>
                <a:latin typeface="+mj-lt"/>
              </a:rPr>
              <a:t>Participar da organização do 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processo de Avaliação Externa </a:t>
            </a:r>
          </a:p>
          <a:p>
            <a:pPr marL="450850" algn="just"/>
            <a:r>
              <a:rPr lang="pt-BR" sz="2000" dirty="0">
                <a:solidFill>
                  <a:schemeClr val="tx2"/>
                </a:solidFill>
                <a:latin typeface="+mj-lt"/>
              </a:rPr>
              <a:t>2.1- Acompanhar o processo formativo dos entrevistadores da Avaliação Externa;</a:t>
            </a:r>
          </a:p>
          <a:p>
            <a:pPr marL="450850" algn="just"/>
            <a:r>
              <a:rPr lang="pt-BR" sz="2000" dirty="0">
                <a:solidFill>
                  <a:schemeClr val="tx2"/>
                </a:solidFill>
                <a:latin typeface="+mj-lt"/>
              </a:rPr>
              <a:t>2.2- Monitorar a Avaliação Externa nos municípios</a:t>
            </a:r>
            <a:r>
              <a:rPr lang="pt-BR" sz="2000" dirty="0" smtClean="0">
                <a:solidFill>
                  <a:schemeClr val="tx2"/>
                </a:solidFill>
                <a:latin typeface="+mj-lt"/>
              </a:rPr>
              <a:t>.</a:t>
            </a:r>
            <a:endParaRPr lang="pt-BR" sz="2000" dirty="0" smtClean="0">
              <a:latin typeface="+mn-lt"/>
            </a:endParaRPr>
          </a:p>
          <a:p>
            <a:pPr algn="just"/>
            <a:endParaRPr lang="pt-B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848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381328"/>
            <a:ext cx="1682501" cy="4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323528" y="1227524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000" b="1" u="sng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Objetivos Específicos:</a:t>
            </a:r>
          </a:p>
          <a:p>
            <a:pPr lvl="0" algn="just"/>
            <a:endParaRPr lang="pt-BR" sz="2000" dirty="0" smtClean="0">
              <a:solidFill>
                <a:schemeClr val="tx2"/>
              </a:solidFill>
              <a:latin typeface="+mj-lt"/>
            </a:endParaRPr>
          </a:p>
          <a:p>
            <a:pPr lvl="0" algn="just"/>
            <a:r>
              <a:rPr lang="pt-BR" sz="2000" b="1" dirty="0" smtClean="0">
                <a:solidFill>
                  <a:srgbClr val="002060"/>
                </a:solidFill>
                <a:latin typeface="+mj-lt"/>
              </a:rPr>
              <a:t>3. </a:t>
            </a:r>
            <a:r>
              <a:rPr lang="pt-BR" sz="2000" b="1" dirty="0" smtClean="0">
                <a:solidFill>
                  <a:srgbClr val="FF0000"/>
                </a:solidFill>
                <a:latin typeface="+mj-lt"/>
              </a:rPr>
              <a:t>Fortalecer 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o processo regular de Monitoramento e Avaliação para acompanhamento, análise e divulgação dos resultados da Atenção Básica no país, nos estados, nas regiões, nos municípios e nas equipes. </a:t>
            </a:r>
          </a:p>
          <a:p>
            <a:pPr marL="450850" algn="just"/>
            <a:r>
              <a:rPr lang="pt-BR" sz="2000" dirty="0">
                <a:solidFill>
                  <a:srgbClr val="002060"/>
                </a:solidFill>
                <a:latin typeface="+mj-lt"/>
              </a:rPr>
              <a:t>3.1- Induzir valor de uso às ferramentas disponibilizadas pelo PMAQ (AMAQ, Relatórios </a:t>
            </a:r>
            <a:r>
              <a:rPr lang="pt-BR" sz="2000" dirty="0" smtClean="0">
                <a:solidFill>
                  <a:srgbClr val="002060"/>
                </a:solidFill>
                <a:latin typeface="+mj-lt"/>
              </a:rPr>
              <a:t>analíticos, Relatórios </a:t>
            </a:r>
            <a:r>
              <a:rPr lang="pt-BR" sz="2000" dirty="0">
                <a:solidFill>
                  <a:srgbClr val="002060"/>
                </a:solidFill>
                <a:latin typeface="+mj-lt"/>
              </a:rPr>
              <a:t>Descritivos, </a:t>
            </a:r>
            <a:r>
              <a:rPr lang="pt-BR" sz="2000" dirty="0" err="1">
                <a:solidFill>
                  <a:srgbClr val="002060"/>
                </a:solidFill>
                <a:latin typeface="+mj-lt"/>
              </a:rPr>
              <a:t>etc</a:t>
            </a:r>
            <a:r>
              <a:rPr lang="pt-BR" sz="2000" dirty="0" smtClean="0">
                <a:solidFill>
                  <a:srgbClr val="002060"/>
                </a:solidFill>
                <a:latin typeface="+mj-lt"/>
              </a:rPr>
              <a:t>).</a:t>
            </a:r>
          </a:p>
          <a:p>
            <a:pPr algn="just"/>
            <a:endParaRPr lang="pt-BR" sz="2000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pt-BR" sz="2000" dirty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pt-BR" sz="2000" b="1" dirty="0">
                <a:solidFill>
                  <a:srgbClr val="002060"/>
                </a:solidFill>
                <a:latin typeface="+mj-lt"/>
              </a:rPr>
              <a:t>4. 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Realizar avaliações locais que orientem o aperfeiçoamento do Programa e ampliem sua capacidade de gestão e de adequação às necessidades dos atores envolvidos em sua implementação.</a:t>
            </a:r>
          </a:p>
        </p:txBody>
      </p:sp>
      <p:sp>
        <p:nvSpPr>
          <p:cNvPr id="5" name="Espaço Reservado para Conteúdo 4"/>
          <p:cNvSpPr txBox="1">
            <a:spLocks/>
          </p:cNvSpPr>
          <p:nvPr/>
        </p:nvSpPr>
        <p:spPr>
          <a:xfrm>
            <a:off x="733425" y="116632"/>
            <a:ext cx="7705725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latin typeface="+mj-lt"/>
              </a:rPr>
              <a:t>GT PMAQ Estadual 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059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381328"/>
            <a:ext cx="1682501" cy="4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299556" y="1052736"/>
            <a:ext cx="8592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b="1" u="sng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Sugestão de participantes: </a:t>
            </a:r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  <a:latin typeface="+mj-lt"/>
              </a:rPr>
              <a:t>Representantes da Secretaria Estadual de Saúde, </a:t>
            </a:r>
          </a:p>
          <a:p>
            <a:pPr marL="285750" indent="-285750">
              <a:buFontTx/>
              <a:buChar char="-"/>
            </a:pPr>
            <a:r>
              <a:rPr lang="pt-BR" dirty="0">
                <a:solidFill>
                  <a:schemeClr val="tx2"/>
                </a:solidFill>
                <a:latin typeface="+mj-lt"/>
              </a:rPr>
              <a:t>R</a:t>
            </a:r>
            <a:r>
              <a:rPr lang="pt-BR" dirty="0" smtClean="0">
                <a:solidFill>
                  <a:schemeClr val="tx2"/>
                </a:solidFill>
                <a:latin typeface="+mj-lt"/>
              </a:rPr>
              <a:t>epresentantes do </a:t>
            </a:r>
            <a:r>
              <a:rPr lang="pt-BR" dirty="0">
                <a:solidFill>
                  <a:schemeClr val="tx2"/>
                </a:solidFill>
                <a:latin typeface="+mj-lt"/>
              </a:rPr>
              <a:t>COSEMS, </a:t>
            </a:r>
            <a:endParaRPr lang="pt-BR" dirty="0" smtClean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pt-BR" dirty="0">
                <a:solidFill>
                  <a:schemeClr val="tx2"/>
                </a:solidFill>
                <a:latin typeface="+mj-lt"/>
              </a:rPr>
              <a:t>R</a:t>
            </a:r>
            <a:r>
              <a:rPr lang="pt-BR" dirty="0" smtClean="0">
                <a:solidFill>
                  <a:schemeClr val="tx2"/>
                </a:solidFill>
                <a:latin typeface="+mj-lt"/>
              </a:rPr>
              <a:t>epresentante </a:t>
            </a:r>
            <a:r>
              <a:rPr lang="pt-BR" dirty="0">
                <a:solidFill>
                  <a:schemeClr val="tx2"/>
                </a:solidFill>
                <a:latin typeface="+mj-lt"/>
              </a:rPr>
              <a:t>da </a:t>
            </a:r>
            <a:r>
              <a:rPr lang="pt-BR" dirty="0" smtClean="0">
                <a:solidFill>
                  <a:schemeClr val="tx2"/>
                </a:solidFill>
                <a:latin typeface="+mj-lt"/>
              </a:rPr>
              <a:t>Universidade</a:t>
            </a:r>
            <a:r>
              <a:rPr lang="pt-BR" dirty="0">
                <a:solidFill>
                  <a:schemeClr val="tx2"/>
                </a:solidFill>
                <a:latin typeface="+mj-lt"/>
              </a:rPr>
              <a:t> </a:t>
            </a:r>
            <a:r>
              <a:rPr lang="pt-BR" dirty="0" smtClean="0">
                <a:solidFill>
                  <a:schemeClr val="tx2"/>
                </a:solidFill>
                <a:latin typeface="+mj-lt"/>
              </a:rPr>
              <a:t>e (instituições de ensino),</a:t>
            </a:r>
          </a:p>
          <a:p>
            <a:pPr marL="285750" indent="-285750">
              <a:buFontTx/>
              <a:buChar char="-"/>
            </a:pPr>
            <a:r>
              <a:rPr lang="pt-BR" dirty="0">
                <a:solidFill>
                  <a:schemeClr val="tx2"/>
                </a:solidFill>
                <a:latin typeface="+mj-lt"/>
              </a:rPr>
              <a:t>R</a:t>
            </a:r>
            <a:r>
              <a:rPr lang="pt-BR" dirty="0" smtClean="0">
                <a:solidFill>
                  <a:schemeClr val="tx2"/>
                </a:solidFill>
                <a:latin typeface="+mj-lt"/>
              </a:rPr>
              <a:t>epresentante </a:t>
            </a:r>
            <a:r>
              <a:rPr lang="pt-BR" dirty="0">
                <a:solidFill>
                  <a:schemeClr val="tx2"/>
                </a:solidFill>
                <a:latin typeface="+mj-lt"/>
              </a:rPr>
              <a:t>do Ministério da </a:t>
            </a:r>
            <a:r>
              <a:rPr lang="pt-BR" dirty="0" smtClean="0">
                <a:solidFill>
                  <a:schemeClr val="tx2"/>
                </a:solidFill>
                <a:latin typeface="+mj-lt"/>
              </a:rPr>
              <a:t>Saúde. </a:t>
            </a:r>
            <a:endParaRPr lang="pt-BR" dirty="0">
              <a:solidFill>
                <a:schemeClr val="tx2"/>
              </a:solidFill>
              <a:latin typeface="+mj-lt"/>
            </a:endParaRPr>
          </a:p>
          <a:p>
            <a:endParaRPr lang="pt-BR" dirty="0" smtClean="0">
              <a:solidFill>
                <a:schemeClr val="tx2"/>
              </a:solidFill>
              <a:latin typeface="+mj-lt"/>
            </a:endParaRPr>
          </a:p>
          <a:p>
            <a:r>
              <a:rPr lang="pt-BR" b="1" u="sng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Definição </a:t>
            </a:r>
            <a:r>
              <a:rPr lang="pt-BR" b="1" u="sng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do GT</a:t>
            </a:r>
          </a:p>
          <a:p>
            <a:endParaRPr lang="pt-BR" dirty="0" smtClean="0">
              <a:solidFill>
                <a:schemeClr val="tx2"/>
              </a:solidFill>
              <a:latin typeface="+mj-lt"/>
            </a:endParaRPr>
          </a:p>
          <a:p>
            <a:r>
              <a:rPr lang="pt-BR" dirty="0" smtClean="0">
                <a:solidFill>
                  <a:schemeClr val="tx2"/>
                </a:solidFill>
                <a:latin typeface="+mj-lt"/>
              </a:rPr>
              <a:t>Os nomes </a:t>
            </a:r>
            <a:r>
              <a:rPr lang="pt-BR" dirty="0">
                <a:solidFill>
                  <a:schemeClr val="tx2"/>
                </a:solidFill>
                <a:latin typeface="+mj-lt"/>
              </a:rPr>
              <a:t>deverão ser encaminhados para o e-mail: </a:t>
            </a:r>
            <a:r>
              <a:rPr lang="pt-BR" dirty="0">
                <a:solidFill>
                  <a:schemeClr val="tx2"/>
                </a:solidFill>
                <a:latin typeface="+mj-lt"/>
                <a:hlinkClick r:id="rId4"/>
              </a:rPr>
              <a:t>avaliacao.dab@saude.gov.br</a:t>
            </a:r>
            <a:r>
              <a:rPr lang="pt-BR" dirty="0">
                <a:solidFill>
                  <a:schemeClr val="tx2"/>
                </a:solidFill>
                <a:latin typeface="+mj-lt"/>
              </a:rPr>
              <a:t> com o assunto </a:t>
            </a:r>
            <a:r>
              <a:rPr lang="pt-BR" b="1" dirty="0">
                <a:solidFill>
                  <a:schemeClr val="tx2"/>
                </a:solidFill>
                <a:latin typeface="+mj-lt"/>
              </a:rPr>
              <a:t>“GT PMAQ estadual – nome do estado” </a:t>
            </a:r>
            <a:r>
              <a:rPr lang="pt-BR" dirty="0">
                <a:solidFill>
                  <a:schemeClr val="tx2"/>
                </a:solidFill>
                <a:latin typeface="+mj-lt"/>
              </a:rPr>
              <a:t>e para o seu apoiador/referência técnica no DAB. </a:t>
            </a:r>
          </a:p>
          <a:p>
            <a:pPr lvl="0"/>
            <a:endParaRPr lang="pt-BR" b="1" u="sng" dirty="0" smtClean="0">
              <a:solidFill>
                <a:schemeClr val="tx2"/>
              </a:solidFill>
              <a:latin typeface="+mj-lt"/>
            </a:endParaRPr>
          </a:p>
          <a:p>
            <a:pPr lvl="0"/>
            <a:r>
              <a:rPr lang="pt-BR" b="1" u="sng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Planejamento </a:t>
            </a:r>
            <a:r>
              <a:rPr lang="pt-BR" b="1" u="sng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das atividades do GT e </a:t>
            </a:r>
            <a:r>
              <a:rPr lang="pt-BR" b="1" u="sng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Cronograma</a:t>
            </a:r>
          </a:p>
          <a:p>
            <a:pPr lvl="0"/>
            <a:endParaRPr lang="pt-BR" dirty="0">
              <a:solidFill>
                <a:schemeClr val="tx2"/>
              </a:solidFill>
              <a:latin typeface="+mj-lt"/>
            </a:endParaRPr>
          </a:p>
          <a:p>
            <a:r>
              <a:rPr lang="pt-BR" dirty="0">
                <a:solidFill>
                  <a:schemeClr val="tx2"/>
                </a:solidFill>
                <a:latin typeface="+mj-lt"/>
              </a:rPr>
              <a:t>Cada GT PMAQ deverá planejar suas atividades e elaborar um cronograma para os próximos meses, ficando sugerido o intervalo de dezembro/2016 a julho/2017. </a:t>
            </a:r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733425" y="116632"/>
            <a:ext cx="7705725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latin typeface="+mj-lt"/>
              </a:rPr>
              <a:t>GT PMAQ Estadual 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216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381328"/>
            <a:ext cx="1682501" cy="4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1259632" y="2642902"/>
            <a:ext cx="6552728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pt-BR" sz="2000" dirty="0" smtClean="0">
                <a:solidFill>
                  <a:schemeClr val="tx2"/>
                </a:solidFill>
                <a:latin typeface="+mj-lt"/>
              </a:rPr>
              <a:t>Novidades  no sistema de monitoramento da  avaliação externa com perfil público e perfil restrito para o acompanhamento do GT Estadual </a:t>
            </a:r>
            <a:endParaRPr lang="pt-BR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733425" y="116632"/>
            <a:ext cx="7705725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t-BR" b="1" dirty="0" smtClean="0">
                <a:solidFill>
                  <a:schemeClr val="bg1"/>
                </a:solidFill>
                <a:latin typeface="+mj-lt"/>
              </a:rPr>
              <a:t>GT PMAQ Estadual 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835696" y="1341008"/>
            <a:ext cx="5134739" cy="369332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Sistema de monitoramento da avaliação externa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ítulo 1"/>
          <p:cNvSpPr>
            <a:spLocks noGrp="1"/>
          </p:cNvSpPr>
          <p:nvPr>
            <p:ph type="ctrTitle"/>
          </p:nvPr>
        </p:nvSpPr>
        <p:spPr>
          <a:xfrm>
            <a:off x="685800" y="2111375"/>
            <a:ext cx="7772400" cy="1546225"/>
          </a:xfrm>
        </p:spPr>
        <p:txBody>
          <a:bodyPr/>
          <a:lstStyle/>
          <a:p>
            <a:pPr eaLnBrk="1" hangingPunct="1">
              <a:buClr>
                <a:srgbClr val="000000"/>
              </a:buClr>
            </a:pPr>
            <a:endParaRPr lang="es-ES">
              <a:latin typeface="Calibri" charset="0"/>
            </a:endParaRPr>
          </a:p>
        </p:txBody>
      </p:sp>
      <p:sp>
        <p:nvSpPr>
          <p:cNvPr id="254979" name="Subtítulo 2"/>
          <p:cNvSpPr txBox="1">
            <a:spLocks noGrp="1"/>
          </p:cNvSpPr>
          <p:nvPr>
            <p:ph type="subTitle" idx="1"/>
          </p:nvPr>
        </p:nvSpPr>
        <p:spPr>
          <a:xfrm>
            <a:off x="685800" y="3786188"/>
            <a:ext cx="7772400" cy="1046162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666666"/>
              </a:buClr>
              <a:buFontTx/>
              <a:buNone/>
              <a:defRPr/>
            </a:pPr>
            <a:endParaRPr lang="es-ES" altLang="pt-BR" smtClean="0">
              <a:ea typeface="+mn-ea"/>
              <a:cs typeface="+mn-cs"/>
            </a:endParaRPr>
          </a:p>
        </p:txBody>
      </p:sp>
      <p:pic>
        <p:nvPicPr>
          <p:cNvPr id="102403" name="Picture 2" descr="D:\Users\caroline.jose\AppData\Local\Microsoft\Windows\Temporary Internet Files\Content.Outlook\1PJFWZX1\base_dab_eleicoe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387350"/>
            <a:ext cx="9144001" cy="724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0" y="404664"/>
            <a:ext cx="9144000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Arial" charset="0"/>
              </a:rPr>
              <a:t>OBRIGADA!</a:t>
            </a:r>
          </a:p>
        </p:txBody>
      </p:sp>
      <p:sp>
        <p:nvSpPr>
          <p:cNvPr id="102405" name="Retângulo 3"/>
          <p:cNvSpPr>
            <a:spLocks noChangeArrowheads="1"/>
          </p:cNvSpPr>
          <p:nvPr/>
        </p:nvSpPr>
        <p:spPr bwMode="auto">
          <a:xfrm>
            <a:off x="827088" y="2636838"/>
            <a:ext cx="7200900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charset="0"/>
                <a:sym typeface="Arial" charset="0"/>
              </a:rPr>
              <a:t>Departamento </a:t>
            </a:r>
            <a:r>
              <a:rPr lang="pt-BR" dirty="0">
                <a:latin typeface="Calibri" charset="0"/>
                <a:sym typeface="Arial" charset="0"/>
              </a:rPr>
              <a:t>de Atenção Básica</a:t>
            </a:r>
          </a:p>
          <a:p>
            <a:pPr algn="ctr"/>
            <a:r>
              <a:rPr lang="pt-BR" dirty="0">
                <a:latin typeface="Calibri" charset="0"/>
                <a:sym typeface="Arial" charset="0"/>
              </a:rPr>
              <a:t>Secretaria de Atenção à Saúde</a:t>
            </a:r>
          </a:p>
          <a:p>
            <a:pPr algn="ctr"/>
            <a:r>
              <a:rPr lang="pt-BR" sz="2800" b="1" dirty="0">
                <a:latin typeface="Calibri" charset="0"/>
                <a:sym typeface="Arial" charset="0"/>
              </a:rPr>
              <a:t>Ministério da Saúde</a:t>
            </a:r>
          </a:p>
          <a:p>
            <a:pPr algn="ctr" eaLnBrk="0" hangingPunct="0"/>
            <a:endParaRPr lang="pt-BR" b="1" dirty="0">
              <a:latin typeface="Calibri" charset="0"/>
              <a:sym typeface="Arial" charset="0"/>
            </a:endParaRPr>
          </a:p>
          <a:p>
            <a:pPr algn="ctr"/>
            <a:r>
              <a:rPr lang="pt-BR" sz="2000" b="1" i="1" dirty="0">
                <a:latin typeface="Calibri" charset="0"/>
                <a:sym typeface="Arial" charset="0"/>
              </a:rPr>
              <a:t>dab.saude.gov.br </a:t>
            </a:r>
          </a:p>
          <a:p>
            <a:pPr algn="ctr"/>
            <a:r>
              <a:rPr lang="pt-BR" sz="2000" b="1" i="1" dirty="0" smtClean="0">
                <a:latin typeface="Calibri" charset="0"/>
                <a:sym typeface="Arial" charset="0"/>
              </a:rPr>
              <a:t>atencaobasica.org.br</a:t>
            </a:r>
            <a:endParaRPr lang="pt-BR" sz="2000" b="1" i="1" dirty="0">
              <a:latin typeface="Calibri" charset="0"/>
              <a:sym typeface="Arial" charset="0"/>
            </a:endParaRPr>
          </a:p>
        </p:txBody>
      </p:sp>
      <p:pic>
        <p:nvPicPr>
          <p:cNvPr id="102406" name="Imagem 10" descr="comunidade marca recort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63" y="5472113"/>
            <a:ext cx="3455987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7348</TotalTime>
  <Words>424</Words>
  <Application>Microsoft Office PowerPoint</Application>
  <PresentationFormat>Apresentação na tela (4:3)</PresentationFormat>
  <Paragraphs>57</Paragraphs>
  <Slides>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9" baseType="lpstr">
      <vt:lpstr>1_Tema do Office</vt:lpstr>
      <vt:lpstr>2_Tema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Ministério da Saúde Secretaria de Atenção à Saúde Departamento de atenção Básica</dc:title>
  <dc:creator>Caroline Martins Jose dos Santos</dc:creator>
  <cp:lastModifiedBy>Olivia Lucena de Medeiros</cp:lastModifiedBy>
  <cp:revision>614</cp:revision>
  <dcterms:created xsi:type="dcterms:W3CDTF">2015-03-16T22:47:33Z</dcterms:created>
  <dcterms:modified xsi:type="dcterms:W3CDTF">2016-12-06T13:16:42Z</dcterms:modified>
</cp:coreProperties>
</file>