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Downloads\FormSus_Resultado%20final_14-11-2016_Municipios%20-%20R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Downloads\FormSus_Resultado%20final_14-11-2016_Municipios%20-%20R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Downloads\FormSus_Resultado%20final_14-11-2016_Municipios%20-%20R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Downloads\FormSus_Resultado%20final_14-11-2016_Municipios%20-%20R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gomota\Downloads\FormSus_Resultado%20final_14-11-2016_Municipios%20-%20R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Seu munícipio já utiliza algum tipo de prontuário eletrônico nas Unidades básicas de saúde?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'Lista de Municípios'!$A$171:$A$172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'Lista de Municípios'!$B$171:$B$172</c:f>
              <c:numCache>
                <c:formatCode>General</c:formatCode>
                <c:ptCount val="2"/>
                <c:pt idx="0">
                  <c:v>22</c:v>
                </c:pt>
                <c:pt idx="1">
                  <c:v>143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ofPieChart>
        <c:ofPieType val="bar"/>
        <c:varyColors val="1"/>
        <c:ser>
          <c:idx val="0"/>
          <c:order val="0"/>
          <c:dLbls>
            <c:showVal val="1"/>
            <c:showPercent val="1"/>
            <c:showLeaderLines val="1"/>
          </c:dLbls>
          <c:cat>
            <c:strRef>
              <c:f>'Lista de Municípios'!$A$210:$A$212</c:f>
              <c:strCache>
                <c:ptCount val="3"/>
                <c:pt idx="0">
                  <c:v>PEC e-SUS AB</c:v>
                </c:pt>
                <c:pt idx="1">
                  <c:v>PEC e-SUS AB e Prontuário próprio ou por empresa privada</c:v>
                </c:pt>
                <c:pt idx="2">
                  <c:v>Não</c:v>
                </c:pt>
              </c:strCache>
            </c:strRef>
          </c:cat>
          <c:val>
            <c:numRef>
              <c:f>'Lista de Municípios'!$B$210:$B$212</c:f>
              <c:numCache>
                <c:formatCode>General</c:formatCode>
                <c:ptCount val="3"/>
                <c:pt idx="0">
                  <c:v>21</c:v>
                </c:pt>
                <c:pt idx="1">
                  <c:v>1</c:v>
                </c:pt>
                <c:pt idx="2">
                  <c:v>143</c:v>
                </c:pt>
              </c:numCache>
            </c:numRef>
          </c:val>
        </c:ser>
        <c:gapWidth val="100"/>
        <c:splitType val="percent"/>
        <c:splitPos val="15"/>
        <c:secondPieSize val="75"/>
        <c:serLines/>
      </c:ofPieChart>
    </c:plotArea>
    <c:legend>
      <c:legendPos val="r"/>
      <c:layout>
        <c:manualLayout>
          <c:xMode val="edge"/>
          <c:yMode val="edge"/>
          <c:x val="0.70063831574232205"/>
          <c:y val="0.20660578885972586"/>
          <c:w val="0.28412369567217127"/>
          <c:h val="0.5867880577427822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 seu município, as unidades Básicas de Saúde já são informatizadas e equipadas com computadores? 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'Lista de Municípios'!$A$176:$A$178</c:f>
              <c:strCache>
                <c:ptCount val="3"/>
                <c:pt idx="0">
                  <c:v>Sim, todas</c:v>
                </c:pt>
                <c:pt idx="1">
                  <c:v>Sim, parcialmente</c:v>
                </c:pt>
                <c:pt idx="2">
                  <c:v>Não</c:v>
                </c:pt>
              </c:strCache>
            </c:strRef>
          </c:cat>
          <c:val>
            <c:numRef>
              <c:f>'Lista de Municípios'!$B$176:$B$178</c:f>
              <c:numCache>
                <c:formatCode>General</c:formatCode>
                <c:ptCount val="3"/>
                <c:pt idx="0">
                  <c:v>16</c:v>
                </c:pt>
                <c:pt idx="1">
                  <c:v>110</c:v>
                </c:pt>
                <c:pt idx="2">
                  <c:v>39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pie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'Lista de Municípios'!$A$220:$A$221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'Lista de Municípios'!$B$220:$B$221</c:f>
              <c:numCache>
                <c:formatCode>General</c:formatCode>
                <c:ptCount val="2"/>
                <c:pt idx="0">
                  <c:v>138</c:v>
                </c:pt>
                <c:pt idx="1">
                  <c:v>27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6.9190979226770241E-2"/>
          <c:y val="0.80517169728783899"/>
          <c:w val="0.12306515404582698"/>
          <c:h val="0.16743438320209986"/>
        </c:manualLayout>
      </c:layout>
    </c:legend>
    <c:plotVisOnly val="1"/>
  </c:chart>
  <c:spPr>
    <a:solidFill>
      <a:prstClr val="white"/>
    </a:solidFill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'Lista de Municípios'!$A$222:$A$224</c:f>
              <c:strCache>
                <c:ptCount val="3"/>
                <c:pt idx="0">
                  <c:v>Computadores</c:v>
                </c:pt>
                <c:pt idx="1">
                  <c:v>Impressora</c:v>
                </c:pt>
                <c:pt idx="2">
                  <c:v>No Break</c:v>
                </c:pt>
              </c:strCache>
            </c:strRef>
          </c:cat>
          <c:val>
            <c:numRef>
              <c:f>'Lista de Municípios'!$B$222:$B$224</c:f>
              <c:numCache>
                <c:formatCode>General</c:formatCode>
                <c:ptCount val="3"/>
                <c:pt idx="0">
                  <c:v>138</c:v>
                </c:pt>
                <c:pt idx="1">
                  <c:v>8</c:v>
                </c:pt>
                <c:pt idx="2">
                  <c:v>119</c:v>
                </c:pt>
              </c:numCache>
            </c:numRef>
          </c:val>
        </c:ser>
        <c:axId val="213316736"/>
        <c:axId val="213414656"/>
      </c:barChart>
      <c:catAx>
        <c:axId val="213316736"/>
        <c:scaling>
          <c:orientation val="minMax"/>
        </c:scaling>
        <c:axPos val="b"/>
        <c:tickLblPos val="nextTo"/>
        <c:crossAx val="213414656"/>
        <c:crosses val="autoZero"/>
        <c:auto val="1"/>
        <c:lblAlgn val="ctr"/>
        <c:lblOffset val="100"/>
      </c:catAx>
      <c:valAx>
        <c:axId val="213414656"/>
        <c:scaling>
          <c:orientation val="minMax"/>
        </c:scaling>
        <c:delete val="1"/>
        <c:axPos val="l"/>
        <c:numFmt formatCode="General" sourceLinked="1"/>
        <c:tickLblPos val="nextTo"/>
        <c:crossAx val="213316736"/>
        <c:crosses val="autoZero"/>
        <c:crossBetween val="between"/>
      </c:valAx>
      <c:spPr>
        <a:solidFill>
          <a:prstClr val="white"/>
        </a:solidFill>
        <a:ln w="25400">
          <a:noFill/>
        </a:ln>
      </c:spPr>
    </c:plotArea>
    <c:plotVisOnly val="1"/>
  </c:chart>
  <c:spPr>
    <a:solidFill>
      <a:prstClr val="white"/>
    </a:solidFill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1CD9-8405-45FC-BE4A-AB68B08B659B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DB49-86DA-427B-888A-62449B293F1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9"/>
          <p:cNvGrpSpPr/>
          <p:nvPr/>
        </p:nvGrpSpPr>
        <p:grpSpPr>
          <a:xfrm>
            <a:off x="-163214" y="212197"/>
            <a:ext cx="9467382" cy="1272587"/>
            <a:chOff x="-163214" y="68181"/>
            <a:chExt cx="9467382" cy="1272587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4" y="68181"/>
              <a:ext cx="630758" cy="630758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15" y="68181"/>
              <a:ext cx="630758" cy="630758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896" y="68181"/>
              <a:ext cx="630758" cy="630758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947" y="68181"/>
              <a:ext cx="630758" cy="63075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12" y="68181"/>
              <a:ext cx="630758" cy="630758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3" y="68181"/>
              <a:ext cx="630758" cy="63075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444" y="68181"/>
              <a:ext cx="630758" cy="630758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95" y="68181"/>
              <a:ext cx="630758" cy="630758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692" y="68181"/>
              <a:ext cx="630758" cy="630758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743" y="68181"/>
              <a:ext cx="630758" cy="630758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24" y="68181"/>
              <a:ext cx="630758" cy="630758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775" y="68181"/>
              <a:ext cx="630758" cy="630758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679" y="68181"/>
              <a:ext cx="630758" cy="630758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30" y="68181"/>
              <a:ext cx="630758" cy="630758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10010"/>
              <a:ext cx="630758" cy="630758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95" y="710010"/>
              <a:ext cx="630758" cy="630758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76" y="710010"/>
              <a:ext cx="630758" cy="63075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27" y="710010"/>
              <a:ext cx="630758" cy="630758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092" y="710010"/>
              <a:ext cx="630758" cy="630758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3" y="710010"/>
              <a:ext cx="630758" cy="630758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24" y="710010"/>
              <a:ext cx="630758" cy="630758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175" y="710010"/>
              <a:ext cx="630758" cy="630758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72" y="710010"/>
              <a:ext cx="630758" cy="630758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23" y="710010"/>
              <a:ext cx="630758" cy="630758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404" y="710010"/>
              <a:ext cx="630758" cy="630758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55" y="710010"/>
              <a:ext cx="630758" cy="630758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359" y="710010"/>
              <a:ext cx="630758" cy="630758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410" y="710010"/>
              <a:ext cx="630758" cy="630758"/>
            </a:xfrm>
            <a:prstGeom prst="rect">
              <a:avLst/>
            </a:prstGeom>
          </p:spPr>
        </p:pic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14" y="710010"/>
              <a:ext cx="630758" cy="630758"/>
            </a:xfrm>
            <a:prstGeom prst="rect">
              <a:avLst/>
            </a:prstGeom>
          </p:spPr>
        </p:pic>
      </p:grpSp>
      <p:grpSp>
        <p:nvGrpSpPr>
          <p:cNvPr id="4" name="Grupo 48"/>
          <p:cNvGrpSpPr/>
          <p:nvPr/>
        </p:nvGrpSpPr>
        <p:grpSpPr>
          <a:xfrm>
            <a:off x="-180528" y="1493031"/>
            <a:ext cx="9467382" cy="1272587"/>
            <a:chOff x="-163214" y="68181"/>
            <a:chExt cx="9467382" cy="1272587"/>
          </a:xfrm>
        </p:grpSpPr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4" y="68181"/>
              <a:ext cx="630758" cy="630758"/>
            </a:xfrm>
            <a:prstGeom prst="rect">
              <a:avLst/>
            </a:prstGeom>
          </p:spPr>
        </p:pic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15" y="68181"/>
              <a:ext cx="630758" cy="630758"/>
            </a:xfrm>
            <a:prstGeom prst="rect">
              <a:avLst/>
            </a:prstGeom>
          </p:spPr>
        </p:pic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896" y="68181"/>
              <a:ext cx="630758" cy="630758"/>
            </a:xfrm>
            <a:prstGeom prst="rect">
              <a:avLst/>
            </a:prstGeom>
          </p:spPr>
        </p:pic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947" y="68181"/>
              <a:ext cx="630758" cy="630758"/>
            </a:xfrm>
            <a:prstGeom prst="rect">
              <a:avLst/>
            </a:prstGeom>
          </p:spPr>
        </p:pic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12" y="68181"/>
              <a:ext cx="630758" cy="630758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3" y="68181"/>
              <a:ext cx="630758" cy="630758"/>
            </a:xfrm>
            <a:prstGeom prst="rect">
              <a:avLst/>
            </a:prstGeom>
          </p:spPr>
        </p:pic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444" y="68181"/>
              <a:ext cx="630758" cy="630758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95" y="68181"/>
              <a:ext cx="630758" cy="630758"/>
            </a:xfrm>
            <a:prstGeom prst="rect">
              <a:avLst/>
            </a:prstGeom>
          </p:spPr>
        </p:pic>
        <p:pic>
          <p:nvPicPr>
            <p:cNvPr id="58" name="Imagem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692" y="68181"/>
              <a:ext cx="630758" cy="630758"/>
            </a:xfrm>
            <a:prstGeom prst="rect">
              <a:avLst/>
            </a:prstGeom>
          </p:spPr>
        </p:pic>
        <p:pic>
          <p:nvPicPr>
            <p:cNvPr id="59" name="Imagem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743" y="68181"/>
              <a:ext cx="630758" cy="630758"/>
            </a:xfrm>
            <a:prstGeom prst="rect">
              <a:avLst/>
            </a:prstGeom>
          </p:spPr>
        </p:pic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24" y="68181"/>
              <a:ext cx="630758" cy="630758"/>
            </a:xfrm>
            <a:prstGeom prst="rect">
              <a:avLst/>
            </a:prstGeom>
          </p:spPr>
        </p:pic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775" y="68181"/>
              <a:ext cx="630758" cy="630758"/>
            </a:xfrm>
            <a:prstGeom prst="rect">
              <a:avLst/>
            </a:prstGeom>
          </p:spPr>
        </p:pic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679" y="68181"/>
              <a:ext cx="630758" cy="630758"/>
            </a:xfrm>
            <a:prstGeom prst="rect">
              <a:avLst/>
            </a:prstGeom>
          </p:spPr>
        </p:pic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30" y="68181"/>
              <a:ext cx="630758" cy="630758"/>
            </a:xfrm>
            <a:prstGeom prst="rect">
              <a:avLst/>
            </a:prstGeom>
          </p:spPr>
        </p:pic>
        <p:pic>
          <p:nvPicPr>
            <p:cNvPr id="64" name="Imagem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10010"/>
              <a:ext cx="630758" cy="630758"/>
            </a:xfrm>
            <a:prstGeom prst="rect">
              <a:avLst/>
            </a:prstGeom>
          </p:spPr>
        </p:pic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95" y="710010"/>
              <a:ext cx="630758" cy="630758"/>
            </a:xfrm>
            <a:prstGeom prst="rect">
              <a:avLst/>
            </a:prstGeom>
          </p:spPr>
        </p:pic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76" y="710010"/>
              <a:ext cx="630758" cy="630758"/>
            </a:xfrm>
            <a:prstGeom prst="rect">
              <a:avLst/>
            </a:prstGeom>
          </p:spPr>
        </p:pic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27" y="710010"/>
              <a:ext cx="630758" cy="630758"/>
            </a:xfrm>
            <a:prstGeom prst="rect">
              <a:avLst/>
            </a:prstGeom>
          </p:spPr>
        </p:pic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092" y="710010"/>
              <a:ext cx="630758" cy="630758"/>
            </a:xfrm>
            <a:prstGeom prst="rect">
              <a:avLst/>
            </a:prstGeom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3" y="710010"/>
              <a:ext cx="630758" cy="630758"/>
            </a:xfrm>
            <a:prstGeom prst="rect">
              <a:avLst/>
            </a:prstGeom>
          </p:spPr>
        </p:pic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24" y="710010"/>
              <a:ext cx="630758" cy="630758"/>
            </a:xfrm>
            <a:prstGeom prst="rect">
              <a:avLst/>
            </a:prstGeom>
          </p:spPr>
        </p:pic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175" y="710010"/>
              <a:ext cx="630758" cy="630758"/>
            </a:xfrm>
            <a:prstGeom prst="rect">
              <a:avLst/>
            </a:prstGeom>
          </p:spPr>
        </p:pic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72" y="710010"/>
              <a:ext cx="630758" cy="630758"/>
            </a:xfrm>
            <a:prstGeom prst="rect">
              <a:avLst/>
            </a:prstGeom>
          </p:spPr>
        </p:pic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23" y="710010"/>
              <a:ext cx="630758" cy="630758"/>
            </a:xfrm>
            <a:prstGeom prst="rect">
              <a:avLst/>
            </a:prstGeom>
          </p:spPr>
        </p:pic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404" y="710010"/>
              <a:ext cx="630758" cy="630758"/>
            </a:xfrm>
            <a:prstGeom prst="rect">
              <a:avLst/>
            </a:prstGeom>
          </p:spPr>
        </p:pic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55" y="710010"/>
              <a:ext cx="630758" cy="630758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359" y="710010"/>
              <a:ext cx="630758" cy="630758"/>
            </a:xfrm>
            <a:prstGeom prst="rect">
              <a:avLst/>
            </a:prstGeom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410" y="710010"/>
              <a:ext cx="630758" cy="630758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14" y="710010"/>
              <a:ext cx="630758" cy="630758"/>
            </a:xfrm>
            <a:prstGeom prst="rect">
              <a:avLst/>
            </a:prstGeom>
          </p:spPr>
        </p:pic>
      </p:grpSp>
      <p:grpSp>
        <p:nvGrpSpPr>
          <p:cNvPr id="8" name="Grupo 78"/>
          <p:cNvGrpSpPr/>
          <p:nvPr/>
        </p:nvGrpSpPr>
        <p:grpSpPr>
          <a:xfrm>
            <a:off x="-163214" y="2804485"/>
            <a:ext cx="9467382" cy="1272587"/>
            <a:chOff x="-163214" y="68181"/>
            <a:chExt cx="9467382" cy="1272587"/>
          </a:xfrm>
        </p:grpSpPr>
        <p:pic>
          <p:nvPicPr>
            <p:cNvPr id="80" name="Imagem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4" y="68181"/>
              <a:ext cx="630758" cy="630758"/>
            </a:xfrm>
            <a:prstGeom prst="rect">
              <a:avLst/>
            </a:prstGeom>
          </p:spPr>
        </p:pic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15" y="68181"/>
              <a:ext cx="630758" cy="630758"/>
            </a:xfrm>
            <a:prstGeom prst="rect">
              <a:avLst/>
            </a:prstGeom>
          </p:spPr>
        </p:pic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896" y="68181"/>
              <a:ext cx="630758" cy="630758"/>
            </a:xfrm>
            <a:prstGeom prst="rect">
              <a:avLst/>
            </a:prstGeom>
          </p:spPr>
        </p:pic>
        <p:pic>
          <p:nvPicPr>
            <p:cNvPr id="83" name="Imagem 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947" y="68181"/>
              <a:ext cx="630758" cy="630758"/>
            </a:xfrm>
            <a:prstGeom prst="rect">
              <a:avLst/>
            </a:prstGeom>
          </p:spPr>
        </p:pic>
        <p:pic>
          <p:nvPicPr>
            <p:cNvPr id="84" name="Imagem 8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12" y="68181"/>
              <a:ext cx="630758" cy="630758"/>
            </a:xfrm>
            <a:prstGeom prst="rect">
              <a:avLst/>
            </a:prstGeom>
          </p:spPr>
        </p:pic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3" y="68181"/>
              <a:ext cx="630758" cy="630758"/>
            </a:xfrm>
            <a:prstGeom prst="rect">
              <a:avLst/>
            </a:prstGeom>
          </p:spPr>
        </p:pic>
        <p:pic>
          <p:nvPicPr>
            <p:cNvPr id="86" name="Imagem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444" y="68181"/>
              <a:ext cx="630758" cy="630758"/>
            </a:xfrm>
            <a:prstGeom prst="rect">
              <a:avLst/>
            </a:prstGeom>
          </p:spPr>
        </p:pic>
        <p:pic>
          <p:nvPicPr>
            <p:cNvPr id="87" name="Imagem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95" y="68181"/>
              <a:ext cx="630758" cy="630758"/>
            </a:xfrm>
            <a:prstGeom prst="rect">
              <a:avLst/>
            </a:prstGeom>
          </p:spPr>
        </p:pic>
        <p:pic>
          <p:nvPicPr>
            <p:cNvPr id="88" name="Imagem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692" y="68181"/>
              <a:ext cx="630758" cy="630758"/>
            </a:xfrm>
            <a:prstGeom prst="rect">
              <a:avLst/>
            </a:prstGeom>
          </p:spPr>
        </p:pic>
        <p:pic>
          <p:nvPicPr>
            <p:cNvPr id="89" name="Imagem 8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743" y="68181"/>
              <a:ext cx="630758" cy="630758"/>
            </a:xfrm>
            <a:prstGeom prst="rect">
              <a:avLst/>
            </a:prstGeom>
          </p:spPr>
        </p:pic>
        <p:pic>
          <p:nvPicPr>
            <p:cNvPr id="90" name="Imagem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24" y="68181"/>
              <a:ext cx="630758" cy="630758"/>
            </a:xfrm>
            <a:prstGeom prst="rect">
              <a:avLst/>
            </a:prstGeom>
          </p:spPr>
        </p:pic>
        <p:pic>
          <p:nvPicPr>
            <p:cNvPr id="91" name="Imagem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775" y="68181"/>
              <a:ext cx="630758" cy="630758"/>
            </a:xfrm>
            <a:prstGeom prst="rect">
              <a:avLst/>
            </a:prstGeom>
          </p:spPr>
        </p:pic>
        <p:pic>
          <p:nvPicPr>
            <p:cNvPr id="92" name="Imagem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679" y="68181"/>
              <a:ext cx="630758" cy="630758"/>
            </a:xfrm>
            <a:prstGeom prst="rect">
              <a:avLst/>
            </a:prstGeom>
          </p:spPr>
        </p:pic>
        <p:pic>
          <p:nvPicPr>
            <p:cNvPr id="93" name="Imagem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30" y="68181"/>
              <a:ext cx="630758" cy="630758"/>
            </a:xfrm>
            <a:prstGeom prst="rect">
              <a:avLst/>
            </a:prstGeom>
          </p:spPr>
        </p:pic>
        <p:pic>
          <p:nvPicPr>
            <p:cNvPr id="94" name="Imagem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10010"/>
              <a:ext cx="630758" cy="630758"/>
            </a:xfrm>
            <a:prstGeom prst="rect">
              <a:avLst/>
            </a:prstGeom>
          </p:spPr>
        </p:pic>
        <p:pic>
          <p:nvPicPr>
            <p:cNvPr id="95" name="Imagem 9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95" y="710010"/>
              <a:ext cx="630758" cy="630758"/>
            </a:xfrm>
            <a:prstGeom prst="rect">
              <a:avLst/>
            </a:prstGeom>
          </p:spPr>
        </p:pic>
        <p:pic>
          <p:nvPicPr>
            <p:cNvPr id="96" name="Imagem 9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76" y="710010"/>
              <a:ext cx="630758" cy="630758"/>
            </a:xfrm>
            <a:prstGeom prst="rect">
              <a:avLst/>
            </a:prstGeom>
          </p:spPr>
        </p:pic>
        <p:pic>
          <p:nvPicPr>
            <p:cNvPr id="97" name="Imagem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27" y="710010"/>
              <a:ext cx="630758" cy="630758"/>
            </a:xfrm>
            <a:prstGeom prst="rect">
              <a:avLst/>
            </a:prstGeom>
          </p:spPr>
        </p:pic>
        <p:pic>
          <p:nvPicPr>
            <p:cNvPr id="98" name="Imagem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092" y="710010"/>
              <a:ext cx="630758" cy="630758"/>
            </a:xfrm>
            <a:prstGeom prst="rect">
              <a:avLst/>
            </a:prstGeom>
          </p:spPr>
        </p:pic>
        <p:pic>
          <p:nvPicPr>
            <p:cNvPr id="99" name="Imagem 9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3" y="710010"/>
              <a:ext cx="630758" cy="630758"/>
            </a:xfrm>
            <a:prstGeom prst="rect">
              <a:avLst/>
            </a:prstGeom>
          </p:spPr>
        </p:pic>
        <p:pic>
          <p:nvPicPr>
            <p:cNvPr id="100" name="Imagem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24" y="710010"/>
              <a:ext cx="630758" cy="630758"/>
            </a:xfrm>
            <a:prstGeom prst="rect">
              <a:avLst/>
            </a:prstGeom>
          </p:spPr>
        </p:pic>
        <p:pic>
          <p:nvPicPr>
            <p:cNvPr id="101" name="Imagem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175" y="710010"/>
              <a:ext cx="630758" cy="630758"/>
            </a:xfrm>
            <a:prstGeom prst="rect">
              <a:avLst/>
            </a:prstGeom>
          </p:spPr>
        </p:pic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72" y="710010"/>
              <a:ext cx="630758" cy="630758"/>
            </a:xfrm>
            <a:prstGeom prst="rect">
              <a:avLst/>
            </a:prstGeom>
          </p:spPr>
        </p:pic>
        <p:pic>
          <p:nvPicPr>
            <p:cNvPr id="103" name="Imagem 10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23" y="710010"/>
              <a:ext cx="630758" cy="630758"/>
            </a:xfrm>
            <a:prstGeom prst="rect">
              <a:avLst/>
            </a:prstGeom>
          </p:spPr>
        </p:pic>
        <p:pic>
          <p:nvPicPr>
            <p:cNvPr id="104" name="Imagem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404" y="710010"/>
              <a:ext cx="630758" cy="630758"/>
            </a:xfrm>
            <a:prstGeom prst="rect">
              <a:avLst/>
            </a:prstGeom>
          </p:spPr>
        </p:pic>
        <p:pic>
          <p:nvPicPr>
            <p:cNvPr id="105" name="Imagem 1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55" y="710010"/>
              <a:ext cx="630758" cy="630758"/>
            </a:xfrm>
            <a:prstGeom prst="rect">
              <a:avLst/>
            </a:prstGeom>
          </p:spPr>
        </p:pic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359" y="710010"/>
              <a:ext cx="630758" cy="630758"/>
            </a:xfrm>
            <a:prstGeom prst="rect">
              <a:avLst/>
            </a:prstGeom>
          </p:spPr>
        </p:pic>
        <p:pic>
          <p:nvPicPr>
            <p:cNvPr id="107" name="Imagem 1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410" y="710010"/>
              <a:ext cx="630758" cy="630758"/>
            </a:xfrm>
            <a:prstGeom prst="rect">
              <a:avLst/>
            </a:prstGeom>
          </p:spPr>
        </p:pic>
        <p:pic>
          <p:nvPicPr>
            <p:cNvPr id="108" name="Imagem 10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14" y="710010"/>
              <a:ext cx="630758" cy="630758"/>
            </a:xfrm>
            <a:prstGeom prst="rect">
              <a:avLst/>
            </a:prstGeom>
          </p:spPr>
        </p:pic>
      </p:grpSp>
      <p:grpSp>
        <p:nvGrpSpPr>
          <p:cNvPr id="10" name="Grupo 108"/>
          <p:cNvGrpSpPr/>
          <p:nvPr/>
        </p:nvGrpSpPr>
        <p:grpSpPr>
          <a:xfrm>
            <a:off x="-180528" y="4100629"/>
            <a:ext cx="9467382" cy="1272587"/>
            <a:chOff x="-163214" y="68181"/>
            <a:chExt cx="9467382" cy="1272587"/>
          </a:xfrm>
        </p:grpSpPr>
        <p:pic>
          <p:nvPicPr>
            <p:cNvPr id="110" name="Imagem 10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4" y="68181"/>
              <a:ext cx="630758" cy="630758"/>
            </a:xfrm>
            <a:prstGeom prst="rect">
              <a:avLst/>
            </a:prstGeom>
          </p:spPr>
        </p:pic>
        <p:pic>
          <p:nvPicPr>
            <p:cNvPr id="111" name="Imagem 1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15" y="68181"/>
              <a:ext cx="630758" cy="630758"/>
            </a:xfrm>
            <a:prstGeom prst="rect">
              <a:avLst/>
            </a:prstGeom>
          </p:spPr>
        </p:pic>
        <p:pic>
          <p:nvPicPr>
            <p:cNvPr id="112" name="Imagem 1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896" y="68181"/>
              <a:ext cx="630758" cy="630758"/>
            </a:xfrm>
            <a:prstGeom prst="rect">
              <a:avLst/>
            </a:prstGeom>
          </p:spPr>
        </p:pic>
        <p:pic>
          <p:nvPicPr>
            <p:cNvPr id="113" name="Imagem 1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947" y="68181"/>
              <a:ext cx="630758" cy="630758"/>
            </a:xfrm>
            <a:prstGeom prst="rect">
              <a:avLst/>
            </a:prstGeom>
          </p:spPr>
        </p:pic>
        <p:pic>
          <p:nvPicPr>
            <p:cNvPr id="114" name="Imagem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12" y="68181"/>
              <a:ext cx="630758" cy="630758"/>
            </a:xfrm>
            <a:prstGeom prst="rect">
              <a:avLst/>
            </a:prstGeom>
          </p:spPr>
        </p:pic>
        <p:pic>
          <p:nvPicPr>
            <p:cNvPr id="115" name="Imagem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3" y="68181"/>
              <a:ext cx="630758" cy="630758"/>
            </a:xfrm>
            <a:prstGeom prst="rect">
              <a:avLst/>
            </a:prstGeom>
          </p:spPr>
        </p:pic>
        <p:pic>
          <p:nvPicPr>
            <p:cNvPr id="116" name="Imagem 1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444" y="68181"/>
              <a:ext cx="630758" cy="630758"/>
            </a:xfrm>
            <a:prstGeom prst="rect">
              <a:avLst/>
            </a:prstGeom>
          </p:spPr>
        </p:pic>
        <p:pic>
          <p:nvPicPr>
            <p:cNvPr id="117" name="Imagem 1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95" y="68181"/>
              <a:ext cx="630758" cy="630758"/>
            </a:xfrm>
            <a:prstGeom prst="rect">
              <a:avLst/>
            </a:prstGeom>
          </p:spPr>
        </p:pic>
        <p:pic>
          <p:nvPicPr>
            <p:cNvPr id="118" name="Imagem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692" y="68181"/>
              <a:ext cx="630758" cy="630758"/>
            </a:xfrm>
            <a:prstGeom prst="rect">
              <a:avLst/>
            </a:prstGeom>
          </p:spPr>
        </p:pic>
        <p:pic>
          <p:nvPicPr>
            <p:cNvPr id="119" name="Imagem 1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743" y="68181"/>
              <a:ext cx="630758" cy="630758"/>
            </a:xfrm>
            <a:prstGeom prst="rect">
              <a:avLst/>
            </a:prstGeom>
          </p:spPr>
        </p:pic>
        <p:pic>
          <p:nvPicPr>
            <p:cNvPr id="120" name="Imagem 1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24" y="68181"/>
              <a:ext cx="630758" cy="630758"/>
            </a:xfrm>
            <a:prstGeom prst="rect">
              <a:avLst/>
            </a:prstGeom>
          </p:spPr>
        </p:pic>
        <p:pic>
          <p:nvPicPr>
            <p:cNvPr id="121" name="Imagem 1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775" y="68181"/>
              <a:ext cx="630758" cy="630758"/>
            </a:xfrm>
            <a:prstGeom prst="rect">
              <a:avLst/>
            </a:prstGeom>
          </p:spPr>
        </p:pic>
        <p:pic>
          <p:nvPicPr>
            <p:cNvPr id="122" name="Imagem 1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679" y="68181"/>
              <a:ext cx="630758" cy="630758"/>
            </a:xfrm>
            <a:prstGeom prst="rect">
              <a:avLst/>
            </a:prstGeom>
          </p:spPr>
        </p:pic>
        <p:pic>
          <p:nvPicPr>
            <p:cNvPr id="123" name="Imagem 1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30" y="68181"/>
              <a:ext cx="630758" cy="630758"/>
            </a:xfrm>
            <a:prstGeom prst="rect">
              <a:avLst/>
            </a:prstGeom>
          </p:spPr>
        </p:pic>
        <p:pic>
          <p:nvPicPr>
            <p:cNvPr id="124" name="Imagem 1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10010"/>
              <a:ext cx="630758" cy="630758"/>
            </a:xfrm>
            <a:prstGeom prst="rect">
              <a:avLst/>
            </a:prstGeom>
          </p:spPr>
        </p:pic>
        <p:pic>
          <p:nvPicPr>
            <p:cNvPr id="125" name="Imagem 1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95" y="710010"/>
              <a:ext cx="630758" cy="630758"/>
            </a:xfrm>
            <a:prstGeom prst="rect">
              <a:avLst/>
            </a:prstGeom>
          </p:spPr>
        </p:pic>
        <p:pic>
          <p:nvPicPr>
            <p:cNvPr id="126" name="Imagem 1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76" y="710010"/>
              <a:ext cx="630758" cy="630758"/>
            </a:xfrm>
            <a:prstGeom prst="rect">
              <a:avLst/>
            </a:prstGeom>
          </p:spPr>
        </p:pic>
        <p:pic>
          <p:nvPicPr>
            <p:cNvPr id="127" name="Imagem 1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27" y="710010"/>
              <a:ext cx="630758" cy="630758"/>
            </a:xfrm>
            <a:prstGeom prst="rect">
              <a:avLst/>
            </a:prstGeom>
          </p:spPr>
        </p:pic>
        <p:pic>
          <p:nvPicPr>
            <p:cNvPr id="128" name="Imagem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092" y="710010"/>
              <a:ext cx="630758" cy="630758"/>
            </a:xfrm>
            <a:prstGeom prst="rect">
              <a:avLst/>
            </a:prstGeom>
          </p:spPr>
        </p:pic>
        <p:pic>
          <p:nvPicPr>
            <p:cNvPr id="129" name="Imagem 1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3" y="710010"/>
              <a:ext cx="630758" cy="630758"/>
            </a:xfrm>
            <a:prstGeom prst="rect">
              <a:avLst/>
            </a:prstGeom>
          </p:spPr>
        </p:pic>
        <p:pic>
          <p:nvPicPr>
            <p:cNvPr id="130" name="Imagem 1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24" y="710010"/>
              <a:ext cx="630758" cy="630758"/>
            </a:xfrm>
            <a:prstGeom prst="rect">
              <a:avLst/>
            </a:prstGeom>
          </p:spPr>
        </p:pic>
        <p:pic>
          <p:nvPicPr>
            <p:cNvPr id="131" name="Imagem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175" y="710010"/>
              <a:ext cx="630758" cy="630758"/>
            </a:xfrm>
            <a:prstGeom prst="rect">
              <a:avLst/>
            </a:prstGeom>
          </p:spPr>
        </p:pic>
        <p:pic>
          <p:nvPicPr>
            <p:cNvPr id="132" name="Imagem 1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72" y="710010"/>
              <a:ext cx="630758" cy="630758"/>
            </a:xfrm>
            <a:prstGeom prst="rect">
              <a:avLst/>
            </a:prstGeom>
          </p:spPr>
        </p:pic>
        <p:pic>
          <p:nvPicPr>
            <p:cNvPr id="133" name="Imagem 1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23" y="710010"/>
              <a:ext cx="630758" cy="630758"/>
            </a:xfrm>
            <a:prstGeom prst="rect">
              <a:avLst/>
            </a:prstGeom>
          </p:spPr>
        </p:pic>
        <p:pic>
          <p:nvPicPr>
            <p:cNvPr id="134" name="Imagem 1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404" y="710010"/>
              <a:ext cx="630758" cy="630758"/>
            </a:xfrm>
            <a:prstGeom prst="rect">
              <a:avLst/>
            </a:prstGeom>
          </p:spPr>
        </p:pic>
        <p:pic>
          <p:nvPicPr>
            <p:cNvPr id="135" name="Imagem 1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55" y="710010"/>
              <a:ext cx="630758" cy="630758"/>
            </a:xfrm>
            <a:prstGeom prst="rect">
              <a:avLst/>
            </a:prstGeom>
          </p:spPr>
        </p:pic>
        <p:pic>
          <p:nvPicPr>
            <p:cNvPr id="136" name="Imagem 1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359" y="710010"/>
              <a:ext cx="630758" cy="630758"/>
            </a:xfrm>
            <a:prstGeom prst="rect">
              <a:avLst/>
            </a:prstGeom>
          </p:spPr>
        </p:pic>
        <p:pic>
          <p:nvPicPr>
            <p:cNvPr id="137" name="Imagem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410" y="710010"/>
              <a:ext cx="630758" cy="630758"/>
            </a:xfrm>
            <a:prstGeom prst="rect">
              <a:avLst/>
            </a:prstGeom>
          </p:spPr>
        </p:pic>
        <p:pic>
          <p:nvPicPr>
            <p:cNvPr id="138" name="Imagem 1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14" y="710010"/>
              <a:ext cx="630758" cy="630758"/>
            </a:xfrm>
            <a:prstGeom prst="rect">
              <a:avLst/>
            </a:prstGeom>
          </p:spPr>
        </p:pic>
      </p:grpSp>
      <p:grpSp>
        <p:nvGrpSpPr>
          <p:cNvPr id="24" name="Grupo 138"/>
          <p:cNvGrpSpPr/>
          <p:nvPr/>
        </p:nvGrpSpPr>
        <p:grpSpPr>
          <a:xfrm>
            <a:off x="-180528" y="5396773"/>
            <a:ext cx="9467382" cy="1272587"/>
            <a:chOff x="-163214" y="68181"/>
            <a:chExt cx="9467382" cy="1272587"/>
          </a:xfrm>
        </p:grpSpPr>
        <p:pic>
          <p:nvPicPr>
            <p:cNvPr id="140" name="Imagem 1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4" y="68181"/>
              <a:ext cx="630758" cy="630758"/>
            </a:xfrm>
            <a:prstGeom prst="rect">
              <a:avLst/>
            </a:prstGeom>
          </p:spPr>
        </p:pic>
        <p:pic>
          <p:nvPicPr>
            <p:cNvPr id="141" name="Imagem 1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15" y="68181"/>
              <a:ext cx="630758" cy="630758"/>
            </a:xfrm>
            <a:prstGeom prst="rect">
              <a:avLst/>
            </a:prstGeom>
          </p:spPr>
        </p:pic>
        <p:pic>
          <p:nvPicPr>
            <p:cNvPr id="142" name="Imagem 1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896" y="68181"/>
              <a:ext cx="630758" cy="630758"/>
            </a:xfrm>
            <a:prstGeom prst="rect">
              <a:avLst/>
            </a:prstGeom>
          </p:spPr>
        </p:pic>
        <p:pic>
          <p:nvPicPr>
            <p:cNvPr id="143" name="Imagem 1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947" y="68181"/>
              <a:ext cx="630758" cy="630758"/>
            </a:xfrm>
            <a:prstGeom prst="rect">
              <a:avLst/>
            </a:prstGeom>
          </p:spPr>
        </p:pic>
        <p:pic>
          <p:nvPicPr>
            <p:cNvPr id="144" name="Imagem 1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2412" y="68181"/>
              <a:ext cx="630758" cy="630758"/>
            </a:xfrm>
            <a:prstGeom prst="rect">
              <a:avLst/>
            </a:prstGeom>
          </p:spPr>
        </p:pic>
        <p:pic>
          <p:nvPicPr>
            <p:cNvPr id="145" name="Imagem 1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3" y="68181"/>
              <a:ext cx="630758" cy="630758"/>
            </a:xfrm>
            <a:prstGeom prst="rect">
              <a:avLst/>
            </a:prstGeom>
          </p:spPr>
        </p:pic>
        <p:pic>
          <p:nvPicPr>
            <p:cNvPr id="146" name="Imagem 1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444" y="68181"/>
              <a:ext cx="630758" cy="630758"/>
            </a:xfrm>
            <a:prstGeom prst="rect">
              <a:avLst/>
            </a:prstGeom>
          </p:spPr>
        </p:pic>
        <p:pic>
          <p:nvPicPr>
            <p:cNvPr id="147" name="Imagem 1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495" y="68181"/>
              <a:ext cx="630758" cy="630758"/>
            </a:xfrm>
            <a:prstGeom prst="rect">
              <a:avLst/>
            </a:prstGeom>
          </p:spPr>
        </p:pic>
        <p:pic>
          <p:nvPicPr>
            <p:cNvPr id="148" name="Imagem 1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692" y="68181"/>
              <a:ext cx="630758" cy="630758"/>
            </a:xfrm>
            <a:prstGeom prst="rect">
              <a:avLst/>
            </a:prstGeom>
          </p:spPr>
        </p:pic>
        <p:pic>
          <p:nvPicPr>
            <p:cNvPr id="149" name="Imagem 1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743" y="68181"/>
              <a:ext cx="630758" cy="630758"/>
            </a:xfrm>
            <a:prstGeom prst="rect">
              <a:avLst/>
            </a:prstGeom>
          </p:spPr>
        </p:pic>
        <p:pic>
          <p:nvPicPr>
            <p:cNvPr id="150" name="Imagem 1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724" y="68181"/>
              <a:ext cx="630758" cy="630758"/>
            </a:xfrm>
            <a:prstGeom prst="rect">
              <a:avLst/>
            </a:prstGeom>
          </p:spPr>
        </p:pic>
        <p:pic>
          <p:nvPicPr>
            <p:cNvPr id="151" name="Imagem 1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775" y="68181"/>
              <a:ext cx="630758" cy="630758"/>
            </a:xfrm>
            <a:prstGeom prst="rect">
              <a:avLst/>
            </a:prstGeom>
          </p:spPr>
        </p:pic>
        <p:pic>
          <p:nvPicPr>
            <p:cNvPr id="152" name="Imagem 1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679" y="68181"/>
              <a:ext cx="630758" cy="630758"/>
            </a:xfrm>
            <a:prstGeom prst="rect">
              <a:avLst/>
            </a:prstGeom>
          </p:spPr>
        </p:pic>
        <p:pic>
          <p:nvPicPr>
            <p:cNvPr id="153" name="Imagem 1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730" y="68181"/>
              <a:ext cx="630758" cy="630758"/>
            </a:xfrm>
            <a:prstGeom prst="rect">
              <a:avLst/>
            </a:prstGeom>
          </p:spPr>
        </p:pic>
        <p:pic>
          <p:nvPicPr>
            <p:cNvPr id="154" name="Imagem 1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10010"/>
              <a:ext cx="630758" cy="630758"/>
            </a:xfrm>
            <a:prstGeom prst="rect">
              <a:avLst/>
            </a:prstGeom>
          </p:spPr>
        </p:pic>
        <p:pic>
          <p:nvPicPr>
            <p:cNvPr id="155" name="Imagem 1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95" y="710010"/>
              <a:ext cx="630758" cy="630758"/>
            </a:xfrm>
            <a:prstGeom prst="rect">
              <a:avLst/>
            </a:prstGeom>
          </p:spPr>
        </p:pic>
        <p:pic>
          <p:nvPicPr>
            <p:cNvPr id="156" name="Imagem 1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576" y="710010"/>
              <a:ext cx="630758" cy="630758"/>
            </a:xfrm>
            <a:prstGeom prst="rect">
              <a:avLst/>
            </a:prstGeom>
          </p:spPr>
        </p:pic>
        <p:pic>
          <p:nvPicPr>
            <p:cNvPr id="157" name="Imagem 1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27" y="710010"/>
              <a:ext cx="630758" cy="630758"/>
            </a:xfrm>
            <a:prstGeom prst="rect">
              <a:avLst/>
            </a:prstGeom>
          </p:spPr>
        </p:pic>
        <p:pic>
          <p:nvPicPr>
            <p:cNvPr id="158" name="Imagem 1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092" y="710010"/>
              <a:ext cx="630758" cy="630758"/>
            </a:xfrm>
            <a:prstGeom prst="rect">
              <a:avLst/>
            </a:prstGeom>
          </p:spPr>
        </p:pic>
        <p:pic>
          <p:nvPicPr>
            <p:cNvPr id="159" name="Imagem 1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3" y="710010"/>
              <a:ext cx="630758" cy="630758"/>
            </a:xfrm>
            <a:prstGeom prst="rect">
              <a:avLst/>
            </a:prstGeom>
          </p:spPr>
        </p:pic>
        <p:pic>
          <p:nvPicPr>
            <p:cNvPr id="160" name="Imagem 1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24" y="710010"/>
              <a:ext cx="630758" cy="630758"/>
            </a:xfrm>
            <a:prstGeom prst="rect">
              <a:avLst/>
            </a:prstGeom>
          </p:spPr>
        </p:pic>
        <p:pic>
          <p:nvPicPr>
            <p:cNvPr id="161" name="Imagem 1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175" y="710010"/>
              <a:ext cx="630758" cy="630758"/>
            </a:xfrm>
            <a:prstGeom prst="rect">
              <a:avLst/>
            </a:prstGeom>
          </p:spPr>
        </p:pic>
        <p:pic>
          <p:nvPicPr>
            <p:cNvPr id="162" name="Imagem 1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2372" y="710010"/>
              <a:ext cx="630758" cy="630758"/>
            </a:xfrm>
            <a:prstGeom prst="rect">
              <a:avLst/>
            </a:prstGeom>
          </p:spPr>
        </p:pic>
        <p:pic>
          <p:nvPicPr>
            <p:cNvPr id="163" name="Imagem 1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423" y="710010"/>
              <a:ext cx="630758" cy="630758"/>
            </a:xfrm>
            <a:prstGeom prst="rect">
              <a:avLst/>
            </a:prstGeom>
          </p:spPr>
        </p:pic>
        <p:pic>
          <p:nvPicPr>
            <p:cNvPr id="164" name="Imagem 1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404" y="710010"/>
              <a:ext cx="630758" cy="630758"/>
            </a:xfrm>
            <a:prstGeom prst="rect">
              <a:avLst/>
            </a:prstGeom>
          </p:spPr>
        </p:pic>
        <p:pic>
          <p:nvPicPr>
            <p:cNvPr id="165" name="Imagem 1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455" y="710010"/>
              <a:ext cx="630758" cy="630758"/>
            </a:xfrm>
            <a:prstGeom prst="rect">
              <a:avLst/>
            </a:prstGeom>
          </p:spPr>
        </p:pic>
        <p:pic>
          <p:nvPicPr>
            <p:cNvPr id="166" name="Imagem 1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359" y="710010"/>
              <a:ext cx="630758" cy="630758"/>
            </a:xfrm>
            <a:prstGeom prst="rect">
              <a:avLst/>
            </a:prstGeom>
          </p:spPr>
        </p:pic>
        <p:pic>
          <p:nvPicPr>
            <p:cNvPr id="167" name="Imagem 1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410" y="710010"/>
              <a:ext cx="630758" cy="630758"/>
            </a:xfrm>
            <a:prstGeom prst="rect">
              <a:avLst/>
            </a:prstGeom>
          </p:spPr>
        </p:pic>
        <p:pic>
          <p:nvPicPr>
            <p:cNvPr id="168" name="Imagem 1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14" y="710010"/>
              <a:ext cx="630758" cy="630758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Atenção Básica no RN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201">
            <a:off x="2627784" y="1268760"/>
            <a:ext cx="4234907" cy="3186459"/>
          </a:xfrm>
          <a:prstGeom prst="rect">
            <a:avLst/>
          </a:prstGeom>
        </p:spPr>
      </p:pic>
      <p:sp>
        <p:nvSpPr>
          <p:cNvPr id="48" name="Retângulo 47"/>
          <p:cNvSpPr/>
          <p:nvPr/>
        </p:nvSpPr>
        <p:spPr>
          <a:xfrm>
            <a:off x="0" y="5555674"/>
            <a:ext cx="9144000" cy="6788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8" y="5614627"/>
            <a:ext cx="1307286" cy="52553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199" y="5578321"/>
            <a:ext cx="670838" cy="586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291"/>
            <a:ext cx="8229600" cy="1000132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Unidades </a:t>
            </a:r>
            <a:r>
              <a:rPr lang="pt-BR" sz="2800" b="1" dirty="0"/>
              <a:t>Básicas de Saúde informatizadas e equipadas com computadores </a:t>
            </a:r>
            <a:endParaRPr lang="pt-B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381862"/>
            <a:ext cx="3571900" cy="27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Gráfico 4"/>
          <p:cNvGraphicFramePr/>
          <p:nvPr/>
        </p:nvGraphicFramePr>
        <p:xfrm>
          <a:off x="4643438" y="4214818"/>
          <a:ext cx="4318982" cy="2634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429124" y="11429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57356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Rio Grande do Norte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Dificuldades </a:t>
            </a:r>
            <a:r>
              <a:rPr lang="pt-BR" sz="2400" b="1" dirty="0"/>
              <a:t>para compra de equipamentos necessários à instalação do PEC </a:t>
            </a:r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8643966" cy="31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4294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Aquisição </a:t>
            </a:r>
            <a:r>
              <a:rPr lang="pt-BR" sz="2400" b="1" dirty="0"/>
              <a:t>de quais equipamentos há dificuldade de </a:t>
            </a:r>
            <a:r>
              <a:rPr lang="pt-BR" sz="2400" b="1" dirty="0" smtClean="0"/>
              <a:t>compra</a:t>
            </a:r>
            <a:endParaRPr lang="pt-B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69151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Gráfico 4"/>
          <p:cNvGraphicFramePr/>
          <p:nvPr/>
        </p:nvGraphicFramePr>
        <p:xfrm>
          <a:off x="471483" y="3929066"/>
          <a:ext cx="34575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3929058" y="3929066"/>
          <a:ext cx="35004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Conector reto 7"/>
          <p:cNvCxnSpPr/>
          <p:nvPr/>
        </p:nvCxnSpPr>
        <p:spPr>
          <a:xfrm flipV="1">
            <a:off x="2857488" y="4357694"/>
            <a:ext cx="135732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928926" y="6072206"/>
            <a:ext cx="121444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 rot="16200000">
            <a:off x="7126366" y="5375923"/>
            <a:ext cx="2118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Rio Grande do Norte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7840052" y="2303398"/>
            <a:ext cx="69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11442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Equipe </a:t>
            </a:r>
            <a:r>
              <a:rPr lang="pt-BR" sz="2400" b="1" dirty="0"/>
              <a:t>técnica em informática para apoio à instalação ou atualização de equipamentos </a:t>
            </a:r>
            <a:endParaRPr lang="pt-B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603787"/>
            <a:ext cx="8858280" cy="29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257296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Existência </a:t>
            </a:r>
            <a:r>
              <a:rPr lang="pt-BR" sz="2400" b="1" dirty="0"/>
              <a:t>de pessoa/equipe para capacitar os profissionais para uso do PEC </a:t>
            </a:r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71717"/>
            <a:ext cx="8786842" cy="32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procedimentos para a JUSTIFICATIVA oficial dos municípios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pt-BR" i="1" dirty="0" smtClean="0"/>
              <a:t>Sistema </a:t>
            </a:r>
            <a:r>
              <a:rPr lang="pt-BR" i="1" dirty="0"/>
              <a:t>e Controle de Uso do </a:t>
            </a:r>
            <a:r>
              <a:rPr lang="pt-BR" i="1" dirty="0" err="1"/>
              <a:t>e-SUS</a:t>
            </a:r>
            <a:r>
              <a:rPr lang="pt-BR" i="1" dirty="0"/>
              <a:t> AB 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090765" cy="395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28934"/>
            <a:ext cx="4545444" cy="36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071802" y="1571612"/>
            <a:ext cx="5786478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Sistema </a:t>
            </a:r>
            <a:r>
              <a:rPr lang="pt-BR" i="1" dirty="0"/>
              <a:t>e Controle de Uso do </a:t>
            </a:r>
            <a:r>
              <a:rPr lang="pt-BR" i="1" dirty="0" err="1"/>
              <a:t>e-SUS</a:t>
            </a:r>
            <a:r>
              <a:rPr lang="pt-BR" i="1" dirty="0"/>
              <a:t> AB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7884" y="1928802"/>
            <a:ext cx="3214678" cy="3286148"/>
          </a:xfrm>
        </p:spPr>
        <p:txBody>
          <a:bodyPr>
            <a:noAutofit/>
          </a:bodyPr>
          <a:lstStyle/>
          <a:p>
            <a:endParaRPr lang="pt-BR" sz="2800" dirty="0"/>
          </a:p>
          <a:p>
            <a:r>
              <a:rPr lang="pt-BR" sz="2800" dirty="0"/>
              <a:t>Blocos de Justificativa: </a:t>
            </a:r>
          </a:p>
          <a:p>
            <a:pPr lvl="1"/>
            <a:r>
              <a:rPr lang="pt-BR" sz="2400" dirty="0" smtClean="0"/>
              <a:t>Insuficiência </a:t>
            </a:r>
            <a:r>
              <a:rPr lang="pt-BR" sz="2400" dirty="0"/>
              <a:t>de equipamentos </a:t>
            </a:r>
          </a:p>
          <a:p>
            <a:pPr lvl="1"/>
            <a:r>
              <a:rPr lang="pt-BR" sz="2400" dirty="0" smtClean="0"/>
              <a:t>Conectividade </a:t>
            </a:r>
            <a:endParaRPr lang="pt-BR" sz="2400" dirty="0"/>
          </a:p>
          <a:p>
            <a:pPr lvl="1"/>
            <a:r>
              <a:rPr lang="pt-BR" sz="2400" dirty="0" smtClean="0"/>
              <a:t>Falta </a:t>
            </a:r>
            <a:r>
              <a:rPr lang="pt-BR" sz="2400" dirty="0"/>
              <a:t>de pessoal </a:t>
            </a:r>
          </a:p>
          <a:p>
            <a:pPr lvl="1"/>
            <a:r>
              <a:rPr lang="pt-BR" sz="2400" dirty="0" smtClean="0"/>
              <a:t>Baixa </a:t>
            </a:r>
            <a:r>
              <a:rPr lang="pt-BR" sz="2400" dirty="0"/>
              <a:t>qualificação </a:t>
            </a:r>
          </a:p>
          <a:p>
            <a:endParaRPr lang="pt-B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57340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686425"/>
            <a:ext cx="7334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Ofertas </a:t>
            </a: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apoio do DAB/SAS/MS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1.Realização de oficinas estaduais com participação de SES, COSEMS e Núcleos de </a:t>
            </a:r>
            <a:r>
              <a:rPr lang="pt-BR" dirty="0" err="1"/>
              <a:t>Telessaúde</a:t>
            </a:r>
            <a:r>
              <a:rPr lang="pt-BR" dirty="0"/>
              <a:t> </a:t>
            </a:r>
          </a:p>
          <a:p>
            <a:r>
              <a:rPr lang="pt-BR" dirty="0"/>
              <a:t>2.</a:t>
            </a:r>
            <a:r>
              <a:rPr lang="pt-BR" dirty="0" err="1"/>
              <a:t>Webconferências</a:t>
            </a:r>
            <a:r>
              <a:rPr lang="pt-BR" dirty="0"/>
              <a:t> com gestores das SES e COSEMS </a:t>
            </a:r>
          </a:p>
          <a:p>
            <a:r>
              <a:rPr lang="pt-BR" dirty="0"/>
              <a:t>3.Articulação com os Núcleos de </a:t>
            </a:r>
            <a:r>
              <a:rPr lang="pt-BR" dirty="0" err="1"/>
              <a:t>Telessaúde</a:t>
            </a:r>
            <a:r>
              <a:rPr lang="pt-BR" dirty="0"/>
              <a:t> para confecção de vídeos-aulas e vídeos-tutoriais </a:t>
            </a:r>
          </a:p>
          <a:p>
            <a:r>
              <a:rPr lang="pt-BR" dirty="0"/>
              <a:t>4.Produção de vídeo aulas, vídeos tutoriais, materiais e manuais - </a:t>
            </a:r>
            <a:r>
              <a:rPr lang="pt-BR" i="1" dirty="0"/>
              <a:t>a serem disponibilizados no site do DAB </a:t>
            </a:r>
          </a:p>
          <a:p>
            <a:r>
              <a:rPr lang="pt-BR" dirty="0"/>
              <a:t>5.Suporte e help </a:t>
            </a:r>
            <a:r>
              <a:rPr lang="pt-BR" dirty="0" err="1"/>
              <a:t>desk</a:t>
            </a:r>
            <a:r>
              <a:rPr lang="pt-BR" dirty="0"/>
              <a:t> via atendimento telefônico 136 </a:t>
            </a:r>
          </a:p>
          <a:p>
            <a:r>
              <a:rPr lang="pt-BR" dirty="0"/>
              <a:t>6.Ata nacional de registro de preços para aquisição de equipamentos pelos municípios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28794" y="1285860"/>
            <a:ext cx="6786610" cy="714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572560" cy="1752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Núcleo Estadual da Estratégia Saúde da Família</a:t>
            </a:r>
          </a:p>
          <a:p>
            <a:pPr algn="l"/>
            <a:r>
              <a:rPr lang="pt-BR" dirty="0" err="1" smtClean="0">
                <a:solidFill>
                  <a:schemeClr val="tx1"/>
                </a:solidFill>
              </a:rPr>
              <a:t>Tel</a:t>
            </a:r>
            <a:r>
              <a:rPr lang="pt-BR" dirty="0" smtClean="0">
                <a:solidFill>
                  <a:schemeClr val="tx1"/>
                </a:solidFill>
              </a:rPr>
              <a:t>: 3232-2571</a:t>
            </a:r>
          </a:p>
          <a:p>
            <a:pPr algn="l"/>
            <a:r>
              <a:rPr lang="pt-BR" dirty="0" err="1" smtClean="0">
                <a:solidFill>
                  <a:schemeClr val="tx1"/>
                </a:solidFill>
              </a:rPr>
              <a:t>E-mail</a:t>
            </a:r>
            <a:r>
              <a:rPr lang="pt-BR" dirty="0" smtClean="0">
                <a:solidFill>
                  <a:schemeClr val="tx1"/>
                </a:solidFill>
              </a:rPr>
              <a:t>: siab@rn.gov.br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e-SUS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Atenção Básica </a:t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Prontuário Eletrônico do Cidadão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CIT 24/11/2016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Resultado de imagem para e-s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286016" cy="152306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786050" y="2071678"/>
            <a:ext cx="6000792" cy="1428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Autofit/>
          </a:bodyPr>
          <a:lstStyle/>
          <a:p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RESOLUÇÃO Nº 7, DE 24 DE NOVEMBRO DE 2016, da CIT que “Define o prontuário eletrônico com modelo de informação para registro das ações de saúde na Atenção Básica e dá outras providências”.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 err="1"/>
              <a:t>Pactuação</a:t>
            </a:r>
            <a:r>
              <a:rPr lang="pt-BR" dirty="0"/>
              <a:t> entre o MS, CONASS e CONASEMS define o prontuário eletrônico como modelo de informação para registro das ações de saúde na Atenção Básica e dá outras providências. </a:t>
            </a:r>
          </a:p>
          <a:p>
            <a:r>
              <a:rPr lang="pt-BR" b="1" dirty="0">
                <a:solidFill>
                  <a:srgbClr val="FF0000"/>
                </a:solidFill>
              </a:rPr>
              <a:t>Art. 2º Definir o prazo de 10 de dezembro de 2016 para que os municípios enviem as informações por meio de prontuário eletrônico ao Sistema de Informação em Saúde da Atenção Básica (SISAB). </a:t>
            </a:r>
          </a:p>
          <a:p>
            <a:r>
              <a:rPr lang="pt-BR" dirty="0"/>
              <a:t>§ 1º Caso o município não tenha condições de enviar as informações ao SISAB por prontuário eletrônico, o mesmo deverá preencher o formulário de justificativa, no sistema de controle de uso do </a:t>
            </a:r>
            <a:r>
              <a:rPr lang="pt-BR" dirty="0" err="1"/>
              <a:t>eSUS</a:t>
            </a:r>
            <a:r>
              <a:rPr lang="pt-BR" dirty="0"/>
              <a:t> AB disponível em </a:t>
            </a:r>
          </a:p>
          <a:p>
            <a:r>
              <a:rPr lang="pt-BR" dirty="0">
                <a:solidFill>
                  <a:schemeClr val="tx2"/>
                </a:solidFill>
              </a:rPr>
              <a:t>http://dabsistemas.saude.gov.br/sistemas/controleUsoEsus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/>
              <a:t>§ 3º Caso o município não tenha transmitido as informações de saúde dos cidadãos por prontuário eletrônico e não envie a justificativa no prazo estabelecido, </a:t>
            </a:r>
            <a:r>
              <a:rPr lang="pt-BR" b="1" dirty="0">
                <a:solidFill>
                  <a:srgbClr val="FF0000"/>
                </a:solidFill>
              </a:rPr>
              <a:t>serão suspensas as transferências de recursos financeiros relativos ao Componente Variável do Piso de Atenção Básica (PAB Variável), referente às equipes de atenção básica. </a:t>
            </a:r>
          </a:p>
          <a:p>
            <a:r>
              <a:rPr lang="pt-BR" dirty="0"/>
              <a:t>§ 4º Após a regularização do envio das informações ou de justificativa, </a:t>
            </a:r>
            <a:r>
              <a:rPr lang="pt-BR" b="1" dirty="0">
                <a:solidFill>
                  <a:srgbClr val="FF0000"/>
                </a:solidFill>
              </a:rPr>
              <a:t>o município poderá solicitar os créditos retroativos, conforme disposto na Portaria nº GM/MS 2.488, de 21 de outubro de 2011. </a:t>
            </a:r>
          </a:p>
          <a:p>
            <a:r>
              <a:rPr lang="pt-BR" dirty="0"/>
              <a:t>Prazo máximo para preenchimento e envio da Justificativa: </a:t>
            </a:r>
          </a:p>
          <a:p>
            <a:r>
              <a:rPr lang="pt-BR" b="1" i="1" dirty="0">
                <a:solidFill>
                  <a:srgbClr val="FF0000"/>
                </a:solidFill>
              </a:rPr>
              <a:t>10 de dezembro de 2016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prontuário eletrônico Resolução 07/CIT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r>
              <a:rPr lang="pt-BR" b="1" dirty="0"/>
              <a:t>Art. 1º Definir que o registro das informações relativas às ações da atenção básica deverá ser realizado por meio de prontuários eletrônicos do paciente</a:t>
            </a:r>
            <a:r>
              <a:rPr lang="pt-BR" b="1" dirty="0" smtClean="0"/>
              <a:t>.</a:t>
            </a:r>
          </a:p>
          <a:p>
            <a:endParaRPr lang="pt-BR" dirty="0"/>
          </a:p>
          <a:p>
            <a:r>
              <a:rPr lang="pt-BR" dirty="0"/>
              <a:t>§ 1º Entende-se como prontuário eletrônico um repositório de informação mantida de forma eletrônica, onde todas as informações de saúde, clínicas e administrativas, ao longo da vida de um indivíduo estão armazenadas, e suas características principais são: acesso rápido aos problemas de saúde e intervenções atuais; recuperação de informações clínicas; sistemas de apoio à decisão e outros recursos.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28860" y="1500174"/>
            <a:ext cx="6500858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realizado através do </a:t>
            </a:r>
            <a:r>
              <a:rPr lang="pt-BR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FormSUS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respondido pelos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pt-BR" dirty="0" smtClean="0"/>
              <a:t>Resultado Brasil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172481"/>
            <a:ext cx="8929718" cy="32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Responderam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formsus</a:t>
            </a: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28926" y="1357298"/>
            <a:ext cx="6215074" cy="714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785818"/>
          </a:xfrm>
        </p:spPr>
        <p:txBody>
          <a:bodyPr/>
          <a:lstStyle/>
          <a:p>
            <a:r>
              <a:rPr lang="pt-BR" dirty="0" smtClean="0"/>
              <a:t>Usam prontuário eletrônico no Brasil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356"/>
            <a:ext cx="8929718" cy="32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Gráfico 4"/>
          <p:cNvGraphicFramePr/>
          <p:nvPr/>
        </p:nvGraphicFramePr>
        <p:xfrm>
          <a:off x="59863" y="39686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29176" y="4572008"/>
            <a:ext cx="43719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Usam prontuário eletrônico no RN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14366" y="0"/>
          <a:ext cx="8229600" cy="665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586262"/>
              </a:tblGrid>
              <a:tr h="285752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Município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Tipo de prontuário</a:t>
                      </a:r>
                      <a:endParaRPr lang="pt-BR" sz="1200" dirty="0"/>
                    </a:p>
                  </a:txBody>
                  <a:tcPr/>
                </a:tc>
              </a:tr>
              <a:tr h="26670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Campo Grande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Coronel Ezequiel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Encanto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26670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Fernando </a:t>
                      </a:r>
                      <a:r>
                        <a:rPr lang="pt-BR" sz="1200" dirty="0" err="1" smtClean="0"/>
                        <a:t>Pedroza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7621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Frutuoso Gomes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57170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Guamaré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6682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Ipanguaçu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90512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Ipueira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Boa Saúde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5241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Lagoa de Velhos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3336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Mossoró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Olho d’Água do</a:t>
                      </a:r>
                      <a:r>
                        <a:rPr lang="pt-BR" sz="1200" baseline="0" dirty="0" smtClean="0"/>
                        <a:t> Borges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6671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Porto do Mangue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47662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Riacho de Santana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2861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Rio do Fogo</a:t>
                      </a:r>
                      <a:endParaRPr lang="pt-BR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São Fernando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São Miguel do Gostoso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e Prontuário próprio ou por empresa privada</a:t>
                      </a:r>
                      <a:endParaRPr lang="pt-BR" sz="1200" dirty="0"/>
                    </a:p>
                  </a:txBody>
                  <a:tcPr/>
                </a:tc>
              </a:tr>
              <a:tr h="14290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Serrinha dos Pintos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2386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Tenente Ananias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Touros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200" dirty="0" err="1" smtClean="0"/>
                        <a:t>Upanema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3815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Várzea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  <a:tr h="119106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Vera Cruz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PEC </a:t>
                      </a:r>
                      <a:r>
                        <a:rPr lang="pt-BR" sz="1200" dirty="0" err="1" smtClean="0"/>
                        <a:t>e-SUS</a:t>
                      </a:r>
                      <a:r>
                        <a:rPr lang="pt-BR" sz="1200" dirty="0" smtClean="0"/>
                        <a:t> AB 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4291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Tipo de prontuário eletrônico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642918"/>
            <a:ext cx="7786742" cy="33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Gráfico 4"/>
          <p:cNvGraphicFramePr/>
          <p:nvPr/>
        </p:nvGraphicFramePr>
        <p:xfrm>
          <a:off x="3156971" y="4080076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7158" y="5286388"/>
            <a:ext cx="2643206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 de prontuário eletrônico no 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697</Words>
  <Application>Microsoft Office PowerPoint</Application>
  <PresentationFormat>Apresentação na tela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 Atenção Básica no RN</vt:lpstr>
      <vt:lpstr> e-SUS Atenção Básica  Prontuário Eletrônico do Cidadão</vt:lpstr>
      <vt:lpstr> RESOLUÇÃO Nº 7, DE 24 DE NOVEMBRO DE 2016, da CIT que “Define o prontuário eletrônico com modelo de informação para registro das ações de saúde na Atenção Básica e dá outras providências”.</vt:lpstr>
      <vt:lpstr>Slide 4</vt:lpstr>
      <vt:lpstr>Conceito de prontuário eletrônico Resolução 07/CIT</vt:lpstr>
      <vt:lpstr>Diagnóstico realizado através do FormSUS respondido pelos municípios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Os procedimentos para a JUSTIFICATIVA oficial dos municípios </vt:lpstr>
      <vt:lpstr>Sistema e Controle de Uso do e-SUS AB </vt:lpstr>
      <vt:lpstr>Ofertas de apoio do DAB/SAS/MS 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Atenção Básica no RN</dc:title>
  <dc:creator>Hugo Cesar Novais Mota</dc:creator>
  <cp:lastModifiedBy>Hugo Cesar Novais Mota</cp:lastModifiedBy>
  <cp:revision>26</cp:revision>
  <dcterms:created xsi:type="dcterms:W3CDTF">2016-12-01T14:25:29Z</dcterms:created>
  <dcterms:modified xsi:type="dcterms:W3CDTF">2016-12-01T19:11:06Z</dcterms:modified>
</cp:coreProperties>
</file>