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5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303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281" r:id="rId36"/>
    <p:sldId id="280" r:id="rId37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0" y="-59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7312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99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33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68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780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635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100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110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2650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583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1751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12C5-4257-4DE9-B7FA-CC8AE6936FA0}" type="datetimeFigureOut">
              <a:rPr lang="pt-BR" smtClean="0"/>
              <a:t>02/12/2016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88272-7934-40CD-B5AE-60AB1A2A13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68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62108" y="195486"/>
            <a:ext cx="5455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UNIVERSIDADE FEDERAL DO RIO GRANDE DO NORTE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CENTRO DE CIÊNCIAS DA SAÚDE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DEPARTAMENTO DE SAÚDE COLETIVA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PROGRAMA MAIS MÉDICOS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3" name="AutoShape 2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UF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8283"/>
            <a:ext cx="1715228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02022" y="1844119"/>
            <a:ext cx="748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8000"/>
                </a:solidFill>
                <a:latin typeface="Berlin Sans FB Demi" panose="020E0802020502020306" pitchFamily="34" charset="0"/>
              </a:rPr>
              <a:t>Análise territorial do Programa Mais Médicos e indicadores de qualidade da atenção básica no Rio Grande do Norte: modificações de 2013 a 2015</a:t>
            </a:r>
            <a:endParaRPr lang="pt-BR" sz="2400" b="1" dirty="0">
              <a:solidFill>
                <a:srgbClr val="008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45391" y="4568810"/>
            <a:ext cx="117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NATAL/RN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2016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52453" y="3183815"/>
            <a:ext cx="42144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err="1" smtClean="0">
                <a:latin typeface="Arial Black" panose="020B0A04020102020204" pitchFamily="34" charset="0"/>
              </a:rPr>
              <a:t>Profª</a:t>
            </a:r>
            <a:r>
              <a:rPr lang="pt-BR" sz="1400" dirty="0" smtClean="0">
                <a:latin typeface="Arial Black" panose="020B0A04020102020204" pitchFamily="34" charset="0"/>
              </a:rPr>
              <a:t> </a:t>
            </a:r>
            <a:r>
              <a:rPr lang="pt-BR" sz="1400" dirty="0" err="1" smtClean="0">
                <a:latin typeface="Arial Black" panose="020B0A04020102020204" pitchFamily="34" charset="0"/>
              </a:rPr>
              <a:t>Lyane</a:t>
            </a:r>
            <a:r>
              <a:rPr lang="pt-BR" sz="1400" dirty="0" smtClean="0">
                <a:latin typeface="Arial Black" panose="020B0A04020102020204" pitchFamily="34" charset="0"/>
              </a:rPr>
              <a:t> Ramalho – Tutora PMM/UFRN</a:t>
            </a:r>
          </a:p>
          <a:p>
            <a:r>
              <a:rPr lang="pt-BR" sz="1400" dirty="0" err="1" smtClean="0">
                <a:latin typeface="Arial Black" panose="020B0A04020102020204" pitchFamily="34" charset="0"/>
              </a:rPr>
              <a:t>Profº</a:t>
            </a:r>
            <a:r>
              <a:rPr lang="pt-BR" sz="1400" dirty="0" smtClean="0">
                <a:latin typeface="Arial Black" panose="020B0A04020102020204" pitchFamily="34" charset="0"/>
              </a:rPr>
              <a:t> Cipriano Maia – Tutor do PMM/UFRN</a:t>
            </a:r>
          </a:p>
          <a:p>
            <a:r>
              <a:rPr lang="pt-BR" sz="1400" dirty="0" err="1" smtClean="0">
                <a:latin typeface="Arial Black" panose="020B0A04020102020204" pitchFamily="34" charset="0"/>
              </a:rPr>
              <a:t>Profº</a:t>
            </a:r>
            <a:r>
              <a:rPr lang="pt-BR" sz="1400" dirty="0" smtClean="0">
                <a:latin typeface="Arial Black" panose="020B0A04020102020204" pitchFamily="34" charset="0"/>
              </a:rPr>
              <a:t> </a:t>
            </a:r>
            <a:r>
              <a:rPr lang="pt-BR" sz="1400" dirty="0" err="1" smtClean="0">
                <a:latin typeface="Arial Black" panose="020B0A04020102020204" pitchFamily="34" charset="0"/>
              </a:rPr>
              <a:t>Adaiton</a:t>
            </a:r>
            <a:r>
              <a:rPr lang="pt-BR" sz="1400" dirty="0" smtClean="0">
                <a:latin typeface="Arial Black" panose="020B0A04020102020204" pitchFamily="34" charset="0"/>
              </a:rPr>
              <a:t> Silva – </a:t>
            </a:r>
            <a:r>
              <a:rPr lang="pt-BR" sz="1400" dirty="0" err="1" smtClean="0">
                <a:latin typeface="Arial Black" panose="020B0A04020102020204" pitchFamily="34" charset="0"/>
              </a:rPr>
              <a:t>Refer</a:t>
            </a:r>
            <a:r>
              <a:rPr lang="pt-BR" sz="1400" dirty="0" smtClean="0">
                <a:latin typeface="Arial Black" panose="020B0A04020102020204" pitchFamily="34" charset="0"/>
              </a:rPr>
              <a:t>. </a:t>
            </a:r>
            <a:r>
              <a:rPr lang="pt-BR" sz="1400" dirty="0" err="1" smtClean="0">
                <a:latin typeface="Arial Black" panose="020B0A04020102020204" pitchFamily="34" charset="0"/>
              </a:rPr>
              <a:t>Mec</a:t>
            </a:r>
            <a:endParaRPr lang="pt-BR" sz="1400" dirty="0" smtClean="0">
              <a:latin typeface="Arial Black" panose="020B0A04020102020204" pitchFamily="34" charset="0"/>
            </a:endParaRPr>
          </a:p>
          <a:p>
            <a:r>
              <a:rPr lang="pt-BR" sz="1400" dirty="0">
                <a:latin typeface="Arial Black" panose="020B0A04020102020204" pitchFamily="34" charset="0"/>
              </a:rPr>
              <a:t>Petrônio Spinelli - Superv. PMM/UFRN </a:t>
            </a:r>
            <a:endParaRPr lang="pt-BR" sz="1400" dirty="0" smtClean="0">
              <a:latin typeface="Arial Black" panose="020B0A04020102020204" pitchFamily="34" charset="0"/>
            </a:endParaRPr>
          </a:p>
          <a:p>
            <a:r>
              <a:rPr lang="pt-BR" sz="1400" dirty="0">
                <a:latin typeface="Arial Black" panose="020B0A04020102020204" pitchFamily="34" charset="0"/>
              </a:rPr>
              <a:t>Diogo Vale - Pesquis.do PMM/UFRN </a:t>
            </a:r>
            <a:endParaRPr lang="pt-BR" sz="1400" dirty="0" smtClean="0">
              <a:latin typeface="Arial Black" panose="020B0A04020102020204" pitchFamily="34" charset="0"/>
            </a:endParaRPr>
          </a:p>
          <a:p>
            <a:r>
              <a:rPr lang="pt-BR" sz="1400" dirty="0">
                <a:latin typeface="Arial Black" panose="020B0A04020102020204" pitchFamily="34" charset="0"/>
              </a:rPr>
              <a:t>Clécio Gabriel - Pesquis. Do PMM/UFRN </a:t>
            </a:r>
          </a:p>
        </p:txBody>
      </p:sp>
    </p:spTree>
    <p:extLst>
      <p:ext uri="{BB962C8B-B14F-4D97-AF65-F5344CB8AC3E}">
        <p14:creationId xmlns:p14="http://schemas.microsoft.com/office/powerpoint/2010/main" val="23897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2665"/>
            <a:ext cx="5907956" cy="3283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448" y="1432665"/>
            <a:ext cx="2184900" cy="3099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159476" y="4585724"/>
            <a:ext cx="29845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dirty="0" smtClean="0">
                <a:latin typeface="Arial Black" panose="020B0A04020102020204" pitchFamily="34" charset="0"/>
              </a:rPr>
              <a:t>Fonte: DAB/Sistema UNASUS PMM</a:t>
            </a:r>
            <a:endParaRPr lang="pt-BR" sz="1100" dirty="0">
              <a:latin typeface="Arial Black" panose="020B0A04020102020204" pitchFamily="34" charset="0"/>
            </a:endParaRPr>
          </a:p>
        </p:txBody>
      </p:sp>
      <p:pic>
        <p:nvPicPr>
          <p:cNvPr id="5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051720" y="75277"/>
            <a:ext cx="6840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Acesso por Região de Saúde proporcionado no PMM, 2015</a:t>
            </a:r>
            <a:endParaRPr lang="pt-BR" sz="2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2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51720" y="195486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Municípios do RN com médicos do PMM, 2015</a:t>
            </a:r>
            <a:endParaRPr lang="pt-BR" sz="2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6732240" y="4160480"/>
            <a:ext cx="2278445" cy="715526"/>
            <a:chOff x="6776104" y="3807320"/>
            <a:chExt cx="2278445" cy="71552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" t="9648" r="97584" b="85022"/>
            <a:stretch/>
          </p:blipFill>
          <p:spPr bwMode="auto">
            <a:xfrm>
              <a:off x="6776104" y="3807320"/>
              <a:ext cx="467844" cy="715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CaixaDeTexto 4"/>
            <p:cNvSpPr txBox="1"/>
            <p:nvPr/>
          </p:nvSpPr>
          <p:spPr>
            <a:xfrm>
              <a:off x="7164288" y="3807320"/>
              <a:ext cx="18902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Ausência do PMM</a:t>
              </a:r>
            </a:p>
            <a:p>
              <a:r>
                <a:rPr lang="pt-BR" dirty="0" smtClean="0"/>
                <a:t>Presença do PMM</a:t>
              </a:r>
              <a:endParaRPr lang="pt-BR" dirty="0"/>
            </a:p>
          </p:txBody>
        </p:sp>
      </p:grp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34" y="1721924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107504" y="1250830"/>
            <a:ext cx="6525698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39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051720" y="75277"/>
            <a:ext cx="6840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Proporção de médicos do PMM entre os médicos na ESF, por município do RN, 2015</a:t>
            </a:r>
            <a:endParaRPr lang="pt-BR" sz="2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534" y="149163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4958" r="5125" b="10991"/>
          <a:stretch/>
        </p:blipFill>
        <p:spPr bwMode="auto">
          <a:xfrm>
            <a:off x="86046" y="1238826"/>
            <a:ext cx="6430170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" t="6870" r="91198" b="78260"/>
          <a:stretch/>
        </p:blipFill>
        <p:spPr bwMode="auto">
          <a:xfrm>
            <a:off x="6991672" y="3219822"/>
            <a:ext cx="1828800" cy="187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657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20768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da razão visitas/famílias acompanhadas na AB,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5388" r="4398" b="11208"/>
          <a:stretch/>
        </p:blipFill>
        <p:spPr bwMode="auto">
          <a:xfrm>
            <a:off x="35496" y="1275606"/>
            <a:ext cx="6521107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6883" r="90592" b="83468"/>
          <a:stretch/>
        </p:blipFill>
        <p:spPr bwMode="auto">
          <a:xfrm>
            <a:off x="6993348" y="3795886"/>
            <a:ext cx="1971140" cy="124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54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207680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das gestantes acompanhadas na AB,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5" t="5172" r="4761" b="10776"/>
          <a:stretch/>
        </p:blipFill>
        <p:spPr bwMode="auto">
          <a:xfrm>
            <a:off x="12660" y="1250830"/>
            <a:ext cx="6431548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 t="6850" r="91198" b="83468"/>
          <a:stretch/>
        </p:blipFill>
        <p:spPr bwMode="auto">
          <a:xfrm>
            <a:off x="7092280" y="3871498"/>
            <a:ext cx="1732177" cy="114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95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547664" y="187935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da proporção de gestantes adolescentes acompanhadas na AB,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4525" r="4640" b="10776"/>
          <a:stretch/>
        </p:blipFill>
        <p:spPr bwMode="auto">
          <a:xfrm>
            <a:off x="35496" y="1275606"/>
            <a:ext cx="6402000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" t="6799" r="90834" b="84523"/>
          <a:stretch/>
        </p:blipFill>
        <p:spPr bwMode="auto">
          <a:xfrm>
            <a:off x="6876256" y="3909830"/>
            <a:ext cx="1963028" cy="111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28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5147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da proporção de indivíduos convivendo com diabetes acompanhados na AB,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4958" r="5125" b="10129"/>
          <a:stretch/>
        </p:blipFill>
        <p:spPr bwMode="auto">
          <a:xfrm>
            <a:off x="35496" y="1275606"/>
            <a:ext cx="6346753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" t="7003" r="90592" b="84389"/>
          <a:stretch/>
        </p:blipFill>
        <p:spPr bwMode="auto">
          <a:xfrm>
            <a:off x="6926504" y="4008694"/>
            <a:ext cx="1893968" cy="101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2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5147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da proporção de indivíduos convivendo com hipertensão acompanhados na AB,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4525" r="4762" b="10560"/>
          <a:stretch/>
        </p:blipFill>
        <p:spPr bwMode="auto">
          <a:xfrm>
            <a:off x="-36512" y="1275606"/>
            <a:ext cx="6327256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" t="7037" r="90592" b="84453"/>
          <a:stretch/>
        </p:blipFill>
        <p:spPr bwMode="auto">
          <a:xfrm>
            <a:off x="6886964" y="3907193"/>
            <a:ext cx="1933508" cy="104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84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5147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dos encaminhamentos realizados pela AB,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2" t="5542" r="4882" b="10776"/>
          <a:stretch/>
        </p:blipFill>
        <p:spPr bwMode="auto">
          <a:xfrm>
            <a:off x="9751" y="1250830"/>
            <a:ext cx="6479742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t="6654" r="90228" b="81277"/>
          <a:stretch/>
        </p:blipFill>
        <p:spPr bwMode="auto">
          <a:xfrm>
            <a:off x="7020272" y="3806762"/>
            <a:ext cx="1713922" cy="128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05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51470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das internações por condições sensíveis a AB,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2" t="5542" r="5003" b="10991"/>
          <a:stretch/>
        </p:blipFill>
        <p:spPr bwMode="auto">
          <a:xfrm>
            <a:off x="35496" y="1203598"/>
            <a:ext cx="6486555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6943" r="90471" b="84453"/>
          <a:stretch/>
        </p:blipFill>
        <p:spPr bwMode="auto">
          <a:xfrm>
            <a:off x="6925663" y="3906305"/>
            <a:ext cx="1966817" cy="104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29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14"/>
            <a:ext cx="375285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25009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1ª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75131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3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5147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da razão do exame citopatológico do colo do útero,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5172" r="5004" b="10776"/>
          <a:stretch/>
        </p:blipFill>
        <p:spPr bwMode="auto">
          <a:xfrm>
            <a:off x="35496" y="1250830"/>
            <a:ext cx="6421699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" t="6445" r="89986" b="84453"/>
          <a:stretch/>
        </p:blipFill>
        <p:spPr bwMode="auto">
          <a:xfrm>
            <a:off x="6948264" y="3939902"/>
            <a:ext cx="1827124" cy="98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3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75656" y="51470"/>
            <a:ext cx="756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Variação anual (%) dos nascidos vivos com 7 ou mais consultas do pré-natal, municípios do RN, 2013-2015</a:t>
            </a:r>
            <a:endParaRPr lang="pt-BR" sz="20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Resultado de imagem para rosa dos ven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162" y="2211710"/>
            <a:ext cx="1713922" cy="171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387" r="4156" b="10776"/>
          <a:stretch/>
        </p:blipFill>
        <p:spPr bwMode="auto">
          <a:xfrm>
            <a:off x="6708886" y="984777"/>
            <a:ext cx="2084400" cy="1226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4" t="4525" r="4519" b="10776"/>
          <a:stretch/>
        </p:blipFill>
        <p:spPr bwMode="auto">
          <a:xfrm>
            <a:off x="35496" y="1250830"/>
            <a:ext cx="6421548" cy="384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" t="6862" r="90834" b="84453"/>
          <a:stretch/>
        </p:blipFill>
        <p:spPr bwMode="auto">
          <a:xfrm>
            <a:off x="6804248" y="3874210"/>
            <a:ext cx="2043078" cy="114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45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47" y="-18052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5" y="551862"/>
            <a:ext cx="3486594" cy="420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4355976" y="1958231"/>
            <a:ext cx="44644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u="sng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Equipe de Pesquisadores</a:t>
            </a:r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: </a:t>
            </a:r>
          </a:p>
          <a:p>
            <a:pPr algn="ctr"/>
            <a:endParaRPr lang="pt-BR" sz="16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Ângelo Giuseppe </a:t>
            </a:r>
            <a:r>
              <a:rPr lang="pt-BR" sz="1600" dirty="0" err="1" smtClean="0">
                <a:solidFill>
                  <a:srgbClr val="008000"/>
                </a:solidFill>
                <a:latin typeface="Arial Black" panose="020B0A04020102020204" pitchFamily="34" charset="0"/>
              </a:rPr>
              <a:t>Roncalli</a:t>
            </a:r>
            <a:endParaRPr lang="pt-BR" sz="16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Márcia Vinhas Lucas</a:t>
            </a:r>
          </a:p>
          <a:p>
            <a:pPr algn="ctr"/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Natércia Janine da Silveira</a:t>
            </a:r>
            <a:endParaRPr lang="pt-BR" sz="16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47" y="-18052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606759" y="1143690"/>
            <a:ext cx="3456384" cy="3293209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O propósito do estudo foi partir de experiências exitosas produzidas no contexto da implementação do PMM, no RN, apresentar os resultados e efeitos mais significativos dessas experiências e investigar os condicionantes e a ação dos sujeitos envolvidos, para compreensão das razões de sucesso dessas experiências.</a:t>
            </a:r>
            <a:endParaRPr lang="pt-BR" sz="16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5" y="528187"/>
            <a:ext cx="3486594" cy="420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47" y="0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04048" y="913880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Critérios para que as experiências municipais fossem selecionadas:</a:t>
            </a:r>
          </a:p>
          <a:p>
            <a:pPr algn="ctr"/>
            <a:endParaRPr lang="pt-BR" sz="16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Município de PP;</a:t>
            </a: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Maiores coberturas do programa;</a:t>
            </a: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Exclusividade do PMM nas US;</a:t>
            </a: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Indicadores de vulnerabilidade social;</a:t>
            </a:r>
          </a:p>
          <a:p>
            <a:pPr marL="342900" indent="-342900">
              <a:buAutoNum type="arabicPeriod"/>
            </a:pPr>
            <a:r>
              <a:rPr lang="pt-BR" sz="16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Observação de experiências inovadoras verificadas a partir de questionários;</a:t>
            </a:r>
          </a:p>
          <a:p>
            <a:pPr marL="342900" indent="-342900" algn="ctr">
              <a:buAutoNum type="arabicPeriod"/>
            </a:pPr>
            <a:endParaRPr lang="pt-BR" sz="16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4" y="339502"/>
            <a:ext cx="38195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14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34" y="339502"/>
            <a:ext cx="38195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25" y="339502"/>
            <a:ext cx="3911697" cy="4569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" y="339502"/>
            <a:ext cx="38195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82" y="587152"/>
            <a:ext cx="5074718" cy="392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57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0" y="339502"/>
            <a:ext cx="3819525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466" y="207076"/>
            <a:ext cx="2639541" cy="166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213" y="1275606"/>
            <a:ext cx="2515121" cy="1684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34" y="1963438"/>
            <a:ext cx="2289051" cy="152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26" y="3490923"/>
            <a:ext cx="4627215" cy="165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66726" y="207076"/>
            <a:ext cx="2017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Pesquisa de Campo e Grupo Focal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39502"/>
            <a:ext cx="3661056" cy="44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066726" y="207076"/>
            <a:ext cx="4465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Análise Geral dos Dados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92" y="843557"/>
            <a:ext cx="525780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45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39502"/>
            <a:ext cx="3661056" cy="44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207076"/>
            <a:ext cx="4968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Características do Modelo da APS dos municípios participantes do Estudo: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66726" y="1175236"/>
            <a:ext cx="468173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Modelo Estratégia Saúde da Família.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Todas as equipes de saúde da família tem apoio de NASF.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Exclusividade de atuação de profissional médico do PMM.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Todas as equipes tem equipes de saúde bucal (CD e ASB).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Todos os municípios tem Laboratório de Prótese dentária que dão suporte à oferta de próteses na AB.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Apenas o município de Venha Ver não dispõe de Clínica ou Ambulatório de especialidades.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Os municípios recebem incentivo do Programa Saúde na Escola.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200" dirty="0">
                <a:latin typeface="Arial Black" pitchFamily="34" charset="0"/>
              </a:rPr>
              <a:t>Presença de Centro de Referência de Assistência social (CRAS)e apenas Riacho de Santana não há presença do Programa Academia da Saúde. </a:t>
            </a:r>
          </a:p>
          <a:p>
            <a:pPr marL="342900" indent="-342900" algn="ctr">
              <a:buAutoNum type="arabicPeriod"/>
            </a:pPr>
            <a:endParaRPr lang="pt-BR" sz="16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5496" y="1268000"/>
            <a:ext cx="32403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 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75131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94811"/>
            <a:ext cx="5429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39502"/>
            <a:ext cx="3661056" cy="44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207076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Motivação dos municípios para adesão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66726" y="1175236"/>
            <a:ext cx="4681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t-BR" dirty="0">
                <a:latin typeface="Arial Black" pitchFamily="34" charset="0"/>
              </a:rPr>
              <a:t>Vazios assistenciais pela falta de profissionais médicos, crescimento populacional e expansão da Estratégia Saúde da Família.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>
                <a:latin typeface="Arial Black" pitchFamily="34" charset="0"/>
              </a:rPr>
              <a:t>PMM acompanhado por inciativas de formação (Especialização em saúde da família) e supervisões técnicas e acadêmicas com foco no modelo de boas práticas em redes de atenção regionalizada.</a:t>
            </a:r>
            <a:endParaRPr lang="pt-BR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95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39502"/>
            <a:ext cx="3661056" cy="44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20707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Alguns Resultados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50960" y="812368"/>
            <a:ext cx="46817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u="sng" dirty="0" smtClean="0">
                <a:latin typeface="Arial Black" pitchFamily="34" charset="0"/>
              </a:rPr>
              <a:t>Satisfação do Usuário:</a:t>
            </a:r>
          </a:p>
          <a:p>
            <a:pPr lvl="0"/>
            <a:endParaRPr lang="pt-BR" dirty="0">
              <a:latin typeface="Arial Black" pitchFamily="34" charset="0"/>
            </a:endParaRPr>
          </a:p>
          <a:p>
            <a:pPr lvl="0"/>
            <a:r>
              <a:rPr lang="pt-BR" dirty="0" smtClean="0">
                <a:latin typeface="Arial Black" pitchFamily="34" charset="0"/>
              </a:rPr>
              <a:t>Satisfação </a:t>
            </a:r>
            <a:r>
              <a:rPr lang="pt-BR" dirty="0">
                <a:latin typeface="Arial Black" pitchFamily="34" charset="0"/>
              </a:rPr>
              <a:t>aceitação da população em relação aos profissionais </a:t>
            </a:r>
            <a:r>
              <a:rPr lang="pt-BR" dirty="0" smtClean="0">
                <a:latin typeface="Arial Black" pitchFamily="34" charset="0"/>
              </a:rPr>
              <a:t>estrangeiros identificada </a:t>
            </a:r>
            <a:r>
              <a:rPr lang="pt-BR" dirty="0">
                <a:latin typeface="Arial Black" pitchFamily="34" charset="0"/>
              </a:rPr>
              <a:t>nas falas de usuários entrevistados durante a observação e em sessões de grupos focais, e também em falas de gestores e profissionais. Referência à disponibilidade em atender e à forma amigável- “[...] é médico amigo”; preferência em ser atendido pelo médico na  UBS em vez de ir ao hospital; </a:t>
            </a:r>
            <a:endParaRPr lang="pt-BR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18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39502"/>
            <a:ext cx="3661056" cy="44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20707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Alguns Resultados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38567" y="607186"/>
            <a:ext cx="468173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>
                <a:latin typeface="Arial Black" pitchFamily="34" charset="0"/>
              </a:rPr>
              <a:t>Acesso e primeiro contato </a:t>
            </a:r>
            <a:endParaRPr lang="pt-BR" sz="1400" b="1" u="sng" dirty="0" smtClean="0">
              <a:latin typeface="Arial Black" pitchFamily="34" charset="0"/>
            </a:endParaRPr>
          </a:p>
          <a:p>
            <a:endParaRPr lang="pt-BR" sz="1400" u="sng" dirty="0">
              <a:latin typeface="Arial Black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pt-BR" sz="1400" dirty="0">
                <a:latin typeface="Arial Black" pitchFamily="34" charset="0"/>
              </a:rPr>
              <a:t>Usuários referem aspectos facilitadores no acesso e primeiro contato: aproximação e vínculo entre profissional e usuário; convívio e presença do profissional na cidade; atendimento fora do horário regular; atendimento a qualquer momento de chegada na unidade.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400" dirty="0">
                <a:latin typeface="Arial Black" pitchFamily="34" charset="0"/>
              </a:rPr>
              <a:t>Predomina acesso geográfico sem barreiras, mesmo nas áreas rurais.</a:t>
            </a:r>
          </a:p>
          <a:p>
            <a:pPr marL="342900" lvl="0" indent="-342900">
              <a:buFont typeface="+mj-lt"/>
              <a:buAutoNum type="arabicPeriod"/>
            </a:pPr>
            <a:r>
              <a:rPr lang="pt-BR" sz="1400" dirty="0">
                <a:latin typeface="Arial Black" pitchFamily="34" charset="0"/>
              </a:rPr>
              <a:t>Onde ocorre barreira geográfica, reordenamento da atenção com acessibilidade a usuários idosos e pessoas que estão em locais de difícil acesso através de atenção domiciliar pela equipe multiprofissional, com visitas domiciliares semanais/mensais (médico, enfermeira e ACS</a:t>
            </a:r>
            <a:r>
              <a:rPr lang="pt-BR" sz="1400" dirty="0" smtClean="0">
                <a:latin typeface="Arial Black" pitchFamily="34" charset="0"/>
              </a:rPr>
              <a:t>).</a:t>
            </a:r>
            <a:endParaRPr lang="pt-BR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39502"/>
            <a:ext cx="3661056" cy="44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20707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Alguns Resultados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038567" y="607186"/>
            <a:ext cx="468173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 smtClean="0">
                <a:latin typeface="Arial Black" pitchFamily="34" charset="0"/>
              </a:rPr>
              <a:t>Vínculo</a:t>
            </a:r>
            <a:endParaRPr lang="pt-BR" sz="1400" b="1" u="sng" dirty="0">
              <a:latin typeface="Arial Black" pitchFamily="34" charset="0"/>
            </a:endParaRPr>
          </a:p>
          <a:p>
            <a:endParaRPr lang="pt-BR" sz="1400" b="1" u="sng" dirty="0" smtClean="0">
              <a:latin typeface="Arial Black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1400" b="1" dirty="0" smtClean="0">
                <a:latin typeface="Arial Black" pitchFamily="34" charset="0"/>
              </a:rPr>
              <a:t>O </a:t>
            </a:r>
            <a:r>
              <a:rPr lang="pt-BR" sz="1400" b="1" dirty="0">
                <a:latin typeface="Arial Black" pitchFamily="34" charset="0"/>
              </a:rPr>
              <a:t>fortalecimento do vínculo com cada usuário e com a comunidade aparece de forma transversal em falas que destacam positivamente o cuidado compartilhado e em equipe, a proximidade e disponibilidade do profissional médico em atender as pessoas, a relação de confiança construída, o cuidado centrado na pessoa, acolhimento e acompanhamento diferenciado; a forma amigável de tratar as pessoas; tratar o usuário pelo nome mesmo quando o encontra na rua; a precisão do diagnóstico</a:t>
            </a:r>
            <a:r>
              <a:rPr lang="pt-BR" sz="1400" b="1" u="sng" dirty="0">
                <a:latin typeface="Arial Black" pitchFamily="34" charset="0"/>
              </a:rPr>
              <a:t>.</a:t>
            </a:r>
            <a:endParaRPr lang="pt-BR" sz="1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4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" y="339502"/>
            <a:ext cx="3661056" cy="441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923928" y="207076"/>
            <a:ext cx="4968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8000"/>
                </a:solidFill>
                <a:latin typeface="Arial Black" pitchFamily="34" charset="0"/>
              </a:rPr>
              <a:t>Alguns Resultados</a:t>
            </a:r>
            <a:endParaRPr lang="pt-BR" sz="2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696476" y="637498"/>
            <a:ext cx="519600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u="sng" dirty="0" smtClean="0">
                <a:latin typeface="Arial Black" pitchFamily="34" charset="0"/>
              </a:rPr>
              <a:t>Integralidade</a:t>
            </a:r>
            <a:endParaRPr lang="pt-BR" sz="1200" b="1" u="sng" dirty="0">
              <a:latin typeface="Arial Black" pitchFamily="34" charset="0"/>
            </a:endParaRPr>
          </a:p>
          <a:p>
            <a:r>
              <a:rPr lang="pt-BR" sz="1200" dirty="0" smtClean="0">
                <a:latin typeface="Arial Black" pitchFamily="34" charset="0"/>
              </a:rPr>
              <a:t>Identifica-se </a:t>
            </a:r>
            <a:r>
              <a:rPr lang="pt-BR" sz="1200" dirty="0">
                <a:latin typeface="Arial Black" pitchFamily="34" charset="0"/>
              </a:rPr>
              <a:t>nas falas de gestores, usuários e profissionais que ocorre mudança de modelo na perspectiva da integralidade. </a:t>
            </a:r>
            <a:endParaRPr lang="pt-BR" sz="1200" dirty="0" smtClean="0">
              <a:latin typeface="Arial Black" pitchFamily="34" charset="0"/>
            </a:endParaRPr>
          </a:p>
          <a:p>
            <a:endParaRPr lang="pt-BR" sz="1200" b="1" u="sng" dirty="0" smtClean="0">
              <a:latin typeface="Arial Black" pitchFamily="34" charset="0"/>
            </a:endParaRPr>
          </a:p>
          <a:p>
            <a:r>
              <a:rPr lang="pt-BR" sz="1200" b="1" u="sng" dirty="0" err="1" smtClean="0">
                <a:latin typeface="Arial Black" pitchFamily="34" charset="0"/>
              </a:rPr>
              <a:t>Longitudinalidade</a:t>
            </a:r>
            <a:endParaRPr lang="pt-BR" sz="1200" b="1" u="sng" dirty="0">
              <a:latin typeface="Arial Black" pitchFamily="34" charset="0"/>
            </a:endParaRPr>
          </a:p>
          <a:p>
            <a:r>
              <a:rPr lang="pt-BR" sz="1200" b="1" dirty="0" smtClean="0">
                <a:latin typeface="Arial Black" pitchFamily="34" charset="0"/>
              </a:rPr>
              <a:t>Identifica-se </a:t>
            </a:r>
            <a:r>
              <a:rPr lang="pt-BR" sz="1200" b="1" dirty="0">
                <a:latin typeface="Arial Black" pitchFamily="34" charset="0"/>
              </a:rPr>
              <a:t>aporte regular de cuidados pela equipe de saúde e seu acompanhamento tanto em falas de gestores, usuários e profissionais</a:t>
            </a:r>
            <a:r>
              <a:rPr lang="pt-BR" sz="1200" b="1" dirty="0" smtClean="0">
                <a:latin typeface="Arial Black" pitchFamily="34" charset="0"/>
              </a:rPr>
              <a:t>.</a:t>
            </a:r>
          </a:p>
          <a:p>
            <a:endParaRPr lang="pt-BR" sz="1200" b="1" dirty="0">
              <a:latin typeface="Arial Black" pitchFamily="34" charset="0"/>
            </a:endParaRPr>
          </a:p>
          <a:p>
            <a:r>
              <a:rPr lang="pt-BR" sz="1200" b="1" u="sng" dirty="0">
                <a:latin typeface="Arial Black" pitchFamily="34" charset="0"/>
              </a:rPr>
              <a:t>Trabalho em equipe</a:t>
            </a:r>
          </a:p>
          <a:p>
            <a:r>
              <a:rPr lang="pt-BR" sz="1200" b="1" dirty="0" smtClean="0">
                <a:latin typeface="Arial Black" pitchFamily="34" charset="0"/>
              </a:rPr>
              <a:t>Fortalecimento </a:t>
            </a:r>
            <a:r>
              <a:rPr lang="pt-BR" sz="1200" b="1" dirty="0">
                <a:latin typeface="Arial Black" pitchFamily="34" charset="0"/>
              </a:rPr>
              <a:t>do </a:t>
            </a:r>
            <a:r>
              <a:rPr lang="pt-BR" sz="1200" b="1" dirty="0" smtClean="0">
                <a:latin typeface="Arial Black" pitchFamily="34" charset="0"/>
              </a:rPr>
              <a:t>TE referido </a:t>
            </a:r>
            <a:r>
              <a:rPr lang="pt-BR" sz="1200" b="1" dirty="0">
                <a:latin typeface="Arial Black" pitchFamily="34" charset="0"/>
              </a:rPr>
              <a:t>tanto por gestores como por profissionais da AB, traduzido em expressões afirmativas que reforçam características de boas práticas e êxito nas experiências, tais como: atendimento compartilhado; visita com a equipe completa – ACS, médico, enfermeiro e técnico de enfermagem; agenda compartilhada da equipe do médico cooperado com o NASF; agenda de trabalho planejada e feita na reunião de equipe, onde são definidos entre outras coisas, locais onde serão feitas as visitas. </a:t>
            </a:r>
          </a:p>
          <a:p>
            <a:endParaRPr lang="pt-BR" sz="1400" b="1" dirty="0">
              <a:latin typeface="Arial Black" pitchFamily="34" charset="0"/>
            </a:endParaRPr>
          </a:p>
          <a:p>
            <a:endParaRPr lang="pt-BR" sz="1400" b="1" u="sng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1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UF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8283"/>
            <a:ext cx="1715228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02022" y="1844119"/>
            <a:ext cx="7486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008000"/>
                </a:solidFill>
                <a:latin typeface="Berlin Sans FB Demi" panose="020E0802020502020306" pitchFamily="34" charset="0"/>
              </a:rPr>
              <a:t>Obrigada!</a:t>
            </a:r>
            <a:endParaRPr lang="pt-BR" sz="6600" b="1" dirty="0">
              <a:solidFill>
                <a:srgbClr val="00800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62108" y="195486"/>
            <a:ext cx="54556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UNIVERSIDADE FEDERAL DO RIO GRANDE DO NORTE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CENTRO DE CIÊNCIAS DA SAÚDE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DEPARTAMENTO DE SAÚDE COLETIVA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PROGRAMA MAIS MÉDICOS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3" name="AutoShape 2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6" descr="Resultado de imagem para programa mais médico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m para UFR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8283"/>
            <a:ext cx="1715228" cy="54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02022" y="1844119"/>
            <a:ext cx="7486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8000"/>
                </a:solidFill>
                <a:latin typeface="Berlin Sans FB Demi" panose="020E0802020502020306" pitchFamily="34" charset="0"/>
              </a:rPr>
              <a:t>Análise territorial do Programa Mais Médicos e indicadores de qualidade da atenção básica no Rio Grande do Norte: modificações de 2013 a 2015</a:t>
            </a:r>
            <a:endParaRPr lang="pt-BR" sz="2400" b="1" dirty="0">
              <a:solidFill>
                <a:srgbClr val="00800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045391" y="4568810"/>
            <a:ext cx="1174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NATAL/RN</a:t>
            </a:r>
          </a:p>
          <a:p>
            <a:pPr algn="ctr"/>
            <a:r>
              <a:rPr lang="pt-BR" sz="1400" dirty="0" smtClean="0">
                <a:latin typeface="Arial Black" panose="020B0A04020102020204" pitchFamily="34" charset="0"/>
              </a:rPr>
              <a:t>2016</a:t>
            </a:r>
            <a:endParaRPr lang="pt-BR" sz="1400" dirty="0">
              <a:latin typeface="Arial Black" panose="020B0A04020102020204" pitchFamily="34" charset="0"/>
            </a:endParaRPr>
          </a:p>
        </p:txBody>
      </p:sp>
      <p:sp>
        <p:nvSpPr>
          <p:cNvPr id="12" name="CaixaDeTexto 5"/>
          <p:cNvSpPr txBox="1"/>
          <p:nvPr/>
        </p:nvSpPr>
        <p:spPr>
          <a:xfrm>
            <a:off x="4929513" y="3183815"/>
            <a:ext cx="42144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 err="1" smtClean="0">
                <a:latin typeface="Arial Black" panose="020B0A04020102020204" pitchFamily="34" charset="0"/>
              </a:rPr>
              <a:t>Profª</a:t>
            </a:r>
            <a:r>
              <a:rPr lang="pt-BR" sz="1400" dirty="0" smtClean="0">
                <a:latin typeface="Arial Black" panose="020B0A04020102020204" pitchFamily="34" charset="0"/>
              </a:rPr>
              <a:t> </a:t>
            </a:r>
            <a:r>
              <a:rPr lang="pt-BR" sz="1400" dirty="0" err="1" smtClean="0">
                <a:latin typeface="Arial Black" panose="020B0A04020102020204" pitchFamily="34" charset="0"/>
              </a:rPr>
              <a:t>Lyane</a:t>
            </a:r>
            <a:r>
              <a:rPr lang="pt-BR" sz="1400" dirty="0" smtClean="0">
                <a:latin typeface="Arial Black" panose="020B0A04020102020204" pitchFamily="34" charset="0"/>
              </a:rPr>
              <a:t> Ramalho – Tutora PMM/UFRN</a:t>
            </a:r>
          </a:p>
          <a:p>
            <a:r>
              <a:rPr lang="pt-BR" sz="1400" dirty="0" err="1" smtClean="0">
                <a:latin typeface="Arial Black" panose="020B0A04020102020204" pitchFamily="34" charset="0"/>
              </a:rPr>
              <a:t>Profº</a:t>
            </a:r>
            <a:r>
              <a:rPr lang="pt-BR" sz="1400" dirty="0" smtClean="0">
                <a:latin typeface="Arial Black" panose="020B0A04020102020204" pitchFamily="34" charset="0"/>
              </a:rPr>
              <a:t> Cipriano Maia – Tutor do PMM/UFRN</a:t>
            </a:r>
          </a:p>
          <a:p>
            <a:r>
              <a:rPr lang="pt-BR" sz="1400" dirty="0" err="1" smtClean="0">
                <a:latin typeface="Arial Black" panose="020B0A04020102020204" pitchFamily="34" charset="0"/>
              </a:rPr>
              <a:t>Profº</a:t>
            </a:r>
            <a:r>
              <a:rPr lang="pt-BR" sz="1400" dirty="0" smtClean="0">
                <a:latin typeface="Arial Black" panose="020B0A04020102020204" pitchFamily="34" charset="0"/>
              </a:rPr>
              <a:t> </a:t>
            </a:r>
            <a:r>
              <a:rPr lang="pt-BR" sz="1400" dirty="0" err="1" smtClean="0">
                <a:latin typeface="Arial Black" panose="020B0A04020102020204" pitchFamily="34" charset="0"/>
              </a:rPr>
              <a:t>Adaiton</a:t>
            </a:r>
            <a:r>
              <a:rPr lang="pt-BR" sz="1400" dirty="0" smtClean="0">
                <a:latin typeface="Arial Black" panose="020B0A04020102020204" pitchFamily="34" charset="0"/>
              </a:rPr>
              <a:t> Silva – </a:t>
            </a:r>
            <a:r>
              <a:rPr lang="pt-BR" sz="1400" dirty="0" err="1" smtClean="0">
                <a:latin typeface="Arial Black" panose="020B0A04020102020204" pitchFamily="34" charset="0"/>
              </a:rPr>
              <a:t>Refer</a:t>
            </a:r>
            <a:r>
              <a:rPr lang="pt-BR" sz="1400" dirty="0" smtClean="0">
                <a:latin typeface="Arial Black" panose="020B0A04020102020204" pitchFamily="34" charset="0"/>
              </a:rPr>
              <a:t>. </a:t>
            </a:r>
            <a:r>
              <a:rPr lang="pt-BR" sz="1400" dirty="0" err="1" smtClean="0">
                <a:latin typeface="Arial Black" panose="020B0A04020102020204" pitchFamily="34" charset="0"/>
              </a:rPr>
              <a:t>Mec</a:t>
            </a:r>
            <a:endParaRPr lang="pt-BR" sz="1400" dirty="0" smtClean="0">
              <a:latin typeface="Arial Black" panose="020B0A04020102020204" pitchFamily="34" charset="0"/>
            </a:endParaRPr>
          </a:p>
          <a:p>
            <a:r>
              <a:rPr lang="pt-BR" sz="1400" dirty="0">
                <a:latin typeface="Arial Black" panose="020B0A04020102020204" pitchFamily="34" charset="0"/>
              </a:rPr>
              <a:t>Petrônio Spinelli - Superv. PMM/UFRN </a:t>
            </a:r>
            <a:endParaRPr lang="pt-BR" sz="1400" dirty="0" smtClean="0">
              <a:latin typeface="Arial Black" panose="020B0A04020102020204" pitchFamily="34" charset="0"/>
            </a:endParaRPr>
          </a:p>
          <a:p>
            <a:r>
              <a:rPr lang="pt-BR" sz="1400" dirty="0">
                <a:latin typeface="Arial Black" panose="020B0A04020102020204" pitchFamily="34" charset="0"/>
              </a:rPr>
              <a:t>Diogo Vale - Pesquis.do PMM/UFRN </a:t>
            </a:r>
            <a:endParaRPr lang="pt-BR" sz="1400" dirty="0" smtClean="0">
              <a:latin typeface="Arial Black" panose="020B0A04020102020204" pitchFamily="34" charset="0"/>
            </a:endParaRPr>
          </a:p>
          <a:p>
            <a:r>
              <a:rPr lang="pt-BR" sz="1400" dirty="0">
                <a:latin typeface="Arial Black" panose="020B0A04020102020204" pitchFamily="34" charset="0"/>
              </a:rPr>
              <a:t>Clécio Gabriel - Pesquis. Do PMM/UFRN </a:t>
            </a:r>
          </a:p>
        </p:txBody>
      </p:sp>
    </p:spTree>
    <p:extLst>
      <p:ext uri="{BB962C8B-B14F-4D97-AF65-F5344CB8AC3E}">
        <p14:creationId xmlns:p14="http://schemas.microsoft.com/office/powerpoint/2010/main" val="335000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25009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3ª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75131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700" y="123478"/>
            <a:ext cx="3726557" cy="4655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1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25009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4ª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75131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7574"/>
            <a:ext cx="3692649" cy="455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25009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5ª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75131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3478"/>
            <a:ext cx="517207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44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25009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6ª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75131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776" y="93477"/>
            <a:ext cx="37147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92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23528" y="1250096"/>
            <a:ext cx="3672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7ª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75131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22" y="915566"/>
            <a:ext cx="4867275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342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programa mais médic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3478"/>
            <a:ext cx="1815753" cy="109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79512" y="1250096"/>
            <a:ext cx="34563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Provimento por Região de Saúde referente aos médicos do PMM, 2015</a:t>
            </a:r>
          </a:p>
          <a:p>
            <a:pPr algn="ctr"/>
            <a:endParaRPr lang="pt-BR" sz="2400" dirty="0" smtClean="0">
              <a:solidFill>
                <a:srgbClr val="008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8ª RS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796458" y="4155926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rgbClr val="008000"/>
                </a:solidFill>
                <a:latin typeface="Arial Black" panose="020B0A04020102020204" pitchFamily="34" charset="0"/>
              </a:rPr>
              <a:t>Fonte: DAB/Sistema UNASUS PMM</a:t>
            </a:r>
            <a:endParaRPr lang="pt-BR" sz="1400" dirty="0">
              <a:solidFill>
                <a:srgbClr val="008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8556"/>
            <a:ext cx="538162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99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1187</Words>
  <Application>Microsoft Office PowerPoint</Application>
  <PresentationFormat>Apresentação na tela (16:9)</PresentationFormat>
  <Paragraphs>124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Eliana</dc:creator>
  <cp:lastModifiedBy>Lyane</cp:lastModifiedBy>
  <cp:revision>33</cp:revision>
  <dcterms:created xsi:type="dcterms:W3CDTF">2016-11-30T13:30:41Z</dcterms:created>
  <dcterms:modified xsi:type="dcterms:W3CDTF">2016-12-02T03:27:26Z</dcterms:modified>
</cp:coreProperties>
</file>