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743AA-1244-4C86-A715-706E1F1A7D1E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616CA1-BFD4-4F58-A644-2815C64113E7}">
      <dgm:prSet phldrT="[Texto]"/>
      <dgm:spPr/>
      <dgm:t>
        <a:bodyPr/>
        <a:lstStyle/>
        <a:p>
          <a:r>
            <a:rPr lang="pt-BR" dirty="0">
              <a:latin typeface="Book Antiqua" panose="02040602050305030304" pitchFamily="18" charset="0"/>
            </a:rPr>
            <a:t>Missão</a:t>
          </a:r>
        </a:p>
      </dgm:t>
    </dgm:pt>
    <dgm:pt modelId="{A5743D95-CD29-48F1-A041-73C8AF9A80B0}" type="parTrans" cxnId="{B3D400D5-1059-4944-A8C6-E9E360CC3B9E}">
      <dgm:prSet/>
      <dgm:spPr/>
      <dgm:t>
        <a:bodyPr/>
        <a:lstStyle/>
        <a:p>
          <a:endParaRPr lang="pt-BR"/>
        </a:p>
      </dgm:t>
    </dgm:pt>
    <dgm:pt modelId="{44152C83-E237-4F1C-B6D1-BFDD6057CB63}" type="sibTrans" cxnId="{B3D400D5-1059-4944-A8C6-E9E360CC3B9E}">
      <dgm:prSet/>
      <dgm:spPr/>
      <dgm:t>
        <a:bodyPr/>
        <a:lstStyle/>
        <a:p>
          <a:endParaRPr lang="pt-BR"/>
        </a:p>
      </dgm:t>
    </dgm:pt>
    <dgm:pt modelId="{F296B006-DD53-424C-8B80-90F3DFA422F8}">
      <dgm:prSet phldrT="[Texto]"/>
      <dgm:spPr/>
      <dgm:t>
        <a:bodyPr/>
        <a:lstStyle/>
        <a:p>
          <a:r>
            <a:rPr lang="pt-BR" dirty="0">
              <a:latin typeface="Book Antiqua" panose="02040602050305030304" pitchFamily="18" charset="0"/>
            </a:rPr>
            <a:t>Visão</a:t>
          </a:r>
        </a:p>
      </dgm:t>
    </dgm:pt>
    <dgm:pt modelId="{D9C2E2C9-E49D-4E41-AE64-C3CE88756BF7}" type="parTrans" cxnId="{98767E6E-6D21-4390-BD36-AB4DA4D53ADA}">
      <dgm:prSet/>
      <dgm:spPr/>
      <dgm:t>
        <a:bodyPr/>
        <a:lstStyle/>
        <a:p>
          <a:endParaRPr lang="pt-BR"/>
        </a:p>
      </dgm:t>
    </dgm:pt>
    <dgm:pt modelId="{E691FFF9-1186-4086-8BCC-069876DBDD60}" type="sibTrans" cxnId="{98767E6E-6D21-4390-BD36-AB4DA4D53ADA}">
      <dgm:prSet/>
      <dgm:spPr/>
      <dgm:t>
        <a:bodyPr/>
        <a:lstStyle/>
        <a:p>
          <a:endParaRPr lang="pt-BR"/>
        </a:p>
      </dgm:t>
    </dgm:pt>
    <dgm:pt modelId="{9C14EBD3-CBBE-4A10-80A2-A2A5E3F62EB2}">
      <dgm:prSet phldrT="[Texto]"/>
      <dgm:spPr/>
      <dgm:t>
        <a:bodyPr/>
        <a:lstStyle/>
        <a:p>
          <a:r>
            <a:rPr lang="pt-BR" dirty="0">
              <a:latin typeface="Book Antiqua" panose="02040602050305030304" pitchFamily="18" charset="0"/>
            </a:rPr>
            <a:t>Valores</a:t>
          </a:r>
        </a:p>
      </dgm:t>
    </dgm:pt>
    <dgm:pt modelId="{76D84C2E-F428-4874-8589-33E07DF53E0E}" type="parTrans" cxnId="{7955DECA-3414-4ED3-AD37-CBBFC837FC52}">
      <dgm:prSet/>
      <dgm:spPr/>
      <dgm:t>
        <a:bodyPr/>
        <a:lstStyle/>
        <a:p>
          <a:endParaRPr lang="pt-BR"/>
        </a:p>
      </dgm:t>
    </dgm:pt>
    <dgm:pt modelId="{A9319795-A77E-4692-B914-17F08FDE626C}" type="sibTrans" cxnId="{7955DECA-3414-4ED3-AD37-CBBFC837FC52}">
      <dgm:prSet/>
      <dgm:spPr/>
      <dgm:t>
        <a:bodyPr/>
        <a:lstStyle/>
        <a:p>
          <a:endParaRPr lang="pt-BR"/>
        </a:p>
      </dgm:t>
    </dgm:pt>
    <dgm:pt modelId="{BAC0176D-2BCC-49DB-88E3-050E0A7CFD52}" type="pres">
      <dgm:prSet presAssocID="{197743AA-1244-4C86-A715-706E1F1A7D1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EF12CFB-056F-4E78-9576-5F81E775A2CB}" type="pres">
      <dgm:prSet presAssocID="{E4616CA1-BFD4-4F58-A644-2815C64113E7}" presName="Accent1" presStyleCnt="0"/>
      <dgm:spPr/>
    </dgm:pt>
    <dgm:pt modelId="{93C602D9-DAEF-4649-957D-3CC24EB1685F}" type="pres">
      <dgm:prSet presAssocID="{E4616CA1-BFD4-4F58-A644-2815C64113E7}" presName="Accent" presStyleLbl="node1" presStyleIdx="0" presStyleCnt="3"/>
      <dgm:spPr>
        <a:solidFill>
          <a:schemeClr val="accent6">
            <a:lumMod val="50000"/>
          </a:schemeClr>
        </a:solidFill>
      </dgm:spPr>
    </dgm:pt>
    <dgm:pt modelId="{94684F92-740F-42DF-B7BD-18FC30B5C39A}" type="pres">
      <dgm:prSet presAssocID="{E4616CA1-BFD4-4F58-A644-2815C64113E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B24F646-0345-4916-89E9-003428B592B9}" type="pres">
      <dgm:prSet presAssocID="{F296B006-DD53-424C-8B80-90F3DFA422F8}" presName="Accent2" presStyleCnt="0"/>
      <dgm:spPr/>
    </dgm:pt>
    <dgm:pt modelId="{5CA96DEE-DB87-4F72-8A10-7B60298593B3}" type="pres">
      <dgm:prSet presAssocID="{F296B006-DD53-424C-8B80-90F3DFA422F8}" presName="Accent" presStyleLbl="node1" presStyleIdx="1" presStyleCnt="3"/>
      <dgm:spPr/>
    </dgm:pt>
    <dgm:pt modelId="{2FB79EC7-0000-46BF-B51E-19C5E43EC596}" type="pres">
      <dgm:prSet presAssocID="{F296B006-DD53-424C-8B80-90F3DFA422F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167B32E-A45C-4766-9EE4-7F7E74A0F426}" type="pres">
      <dgm:prSet presAssocID="{9C14EBD3-CBBE-4A10-80A2-A2A5E3F62EB2}" presName="Accent3" presStyleCnt="0"/>
      <dgm:spPr/>
    </dgm:pt>
    <dgm:pt modelId="{12DB22B9-9F3E-4A4A-AD1F-CD774F2BC87D}" type="pres">
      <dgm:prSet presAssocID="{9C14EBD3-CBBE-4A10-80A2-A2A5E3F62EB2}" presName="Accent" presStyleLbl="node1" presStyleIdx="2" presStyleCnt="3"/>
      <dgm:spPr>
        <a:solidFill>
          <a:schemeClr val="tx1">
            <a:lumMod val="50000"/>
          </a:schemeClr>
        </a:solidFill>
      </dgm:spPr>
    </dgm:pt>
    <dgm:pt modelId="{01EB2606-2C49-48C5-B268-92281177836C}" type="pres">
      <dgm:prSet presAssocID="{9C14EBD3-CBBE-4A10-80A2-A2A5E3F62EB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F1F9EDE-6195-4DB0-B978-F08235115E5B}" type="presOf" srcId="{9C14EBD3-CBBE-4A10-80A2-A2A5E3F62EB2}" destId="{01EB2606-2C49-48C5-B268-92281177836C}" srcOrd="0" destOrd="0" presId="urn:microsoft.com/office/officeart/2009/layout/CircleArrowProcess"/>
    <dgm:cxn modelId="{B3D400D5-1059-4944-A8C6-E9E360CC3B9E}" srcId="{197743AA-1244-4C86-A715-706E1F1A7D1E}" destId="{E4616CA1-BFD4-4F58-A644-2815C64113E7}" srcOrd="0" destOrd="0" parTransId="{A5743D95-CD29-48F1-A041-73C8AF9A80B0}" sibTransId="{44152C83-E237-4F1C-B6D1-BFDD6057CB63}"/>
    <dgm:cxn modelId="{98767E6E-6D21-4390-BD36-AB4DA4D53ADA}" srcId="{197743AA-1244-4C86-A715-706E1F1A7D1E}" destId="{F296B006-DD53-424C-8B80-90F3DFA422F8}" srcOrd="1" destOrd="0" parTransId="{D9C2E2C9-E49D-4E41-AE64-C3CE88756BF7}" sibTransId="{E691FFF9-1186-4086-8BCC-069876DBDD60}"/>
    <dgm:cxn modelId="{74DFCC23-06B6-47E9-BBF6-C3E9F0728741}" type="presOf" srcId="{F296B006-DD53-424C-8B80-90F3DFA422F8}" destId="{2FB79EC7-0000-46BF-B51E-19C5E43EC596}" srcOrd="0" destOrd="0" presId="urn:microsoft.com/office/officeart/2009/layout/CircleArrowProcess"/>
    <dgm:cxn modelId="{6A240762-12D6-47A0-8246-A088E2C84992}" type="presOf" srcId="{E4616CA1-BFD4-4F58-A644-2815C64113E7}" destId="{94684F92-740F-42DF-B7BD-18FC30B5C39A}" srcOrd="0" destOrd="0" presId="urn:microsoft.com/office/officeart/2009/layout/CircleArrowProcess"/>
    <dgm:cxn modelId="{7955DECA-3414-4ED3-AD37-CBBFC837FC52}" srcId="{197743AA-1244-4C86-A715-706E1F1A7D1E}" destId="{9C14EBD3-CBBE-4A10-80A2-A2A5E3F62EB2}" srcOrd="2" destOrd="0" parTransId="{76D84C2E-F428-4874-8589-33E07DF53E0E}" sibTransId="{A9319795-A77E-4692-B914-17F08FDE626C}"/>
    <dgm:cxn modelId="{DB5B6E64-5792-4C8D-B672-3CE67961DC8F}" type="presOf" srcId="{197743AA-1244-4C86-A715-706E1F1A7D1E}" destId="{BAC0176D-2BCC-49DB-88E3-050E0A7CFD52}" srcOrd="0" destOrd="0" presId="urn:microsoft.com/office/officeart/2009/layout/CircleArrowProcess"/>
    <dgm:cxn modelId="{9E94F284-181F-4D43-BB81-AF687D0D592B}" type="presParOf" srcId="{BAC0176D-2BCC-49DB-88E3-050E0A7CFD52}" destId="{AEF12CFB-056F-4E78-9576-5F81E775A2CB}" srcOrd="0" destOrd="0" presId="urn:microsoft.com/office/officeart/2009/layout/CircleArrowProcess"/>
    <dgm:cxn modelId="{33BAA2C0-85A7-49B8-93A4-86DD75785625}" type="presParOf" srcId="{AEF12CFB-056F-4E78-9576-5F81E775A2CB}" destId="{93C602D9-DAEF-4649-957D-3CC24EB1685F}" srcOrd="0" destOrd="0" presId="urn:microsoft.com/office/officeart/2009/layout/CircleArrowProcess"/>
    <dgm:cxn modelId="{5945B862-5CA8-4158-B984-EA3DA12591F9}" type="presParOf" srcId="{BAC0176D-2BCC-49DB-88E3-050E0A7CFD52}" destId="{94684F92-740F-42DF-B7BD-18FC30B5C39A}" srcOrd="1" destOrd="0" presId="urn:microsoft.com/office/officeart/2009/layout/CircleArrowProcess"/>
    <dgm:cxn modelId="{1DC22F6B-897F-407B-AB1D-F01DE8A4DAC5}" type="presParOf" srcId="{BAC0176D-2BCC-49DB-88E3-050E0A7CFD52}" destId="{3B24F646-0345-4916-89E9-003428B592B9}" srcOrd="2" destOrd="0" presId="urn:microsoft.com/office/officeart/2009/layout/CircleArrowProcess"/>
    <dgm:cxn modelId="{9FC276CE-25AF-485D-A682-9B80B35A2380}" type="presParOf" srcId="{3B24F646-0345-4916-89E9-003428B592B9}" destId="{5CA96DEE-DB87-4F72-8A10-7B60298593B3}" srcOrd="0" destOrd="0" presId="urn:microsoft.com/office/officeart/2009/layout/CircleArrowProcess"/>
    <dgm:cxn modelId="{49329133-8A18-4EE3-9801-923EF38F3655}" type="presParOf" srcId="{BAC0176D-2BCC-49DB-88E3-050E0A7CFD52}" destId="{2FB79EC7-0000-46BF-B51E-19C5E43EC596}" srcOrd="3" destOrd="0" presId="urn:microsoft.com/office/officeart/2009/layout/CircleArrowProcess"/>
    <dgm:cxn modelId="{3532F4C3-6FA9-462E-8DB2-156055B9E934}" type="presParOf" srcId="{BAC0176D-2BCC-49DB-88E3-050E0A7CFD52}" destId="{5167B32E-A45C-4766-9EE4-7F7E74A0F426}" srcOrd="4" destOrd="0" presId="urn:microsoft.com/office/officeart/2009/layout/CircleArrowProcess"/>
    <dgm:cxn modelId="{6B3E7C56-7DDE-49DF-A58F-4E1BC813AE31}" type="presParOf" srcId="{5167B32E-A45C-4766-9EE4-7F7E74A0F426}" destId="{12DB22B9-9F3E-4A4A-AD1F-CD774F2BC87D}" srcOrd="0" destOrd="0" presId="urn:microsoft.com/office/officeart/2009/layout/CircleArrowProcess"/>
    <dgm:cxn modelId="{E5D241D6-9442-4085-B1FE-A3616731B90C}" type="presParOf" srcId="{BAC0176D-2BCC-49DB-88E3-050E0A7CFD52}" destId="{01EB2606-2C49-48C5-B268-92281177836C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743AA-1244-4C86-A715-706E1F1A7D1E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4616CA1-BFD4-4F58-A644-2815C64113E7}">
      <dgm:prSet phldrT="[Texto]"/>
      <dgm:spPr/>
      <dgm:t>
        <a:bodyPr/>
        <a:lstStyle/>
        <a:p>
          <a:r>
            <a:rPr lang="pt-BR" dirty="0">
              <a:latin typeface="Book Antiqua" panose="02040602050305030304" pitchFamily="18" charset="0"/>
            </a:rPr>
            <a:t>Missão</a:t>
          </a:r>
        </a:p>
      </dgm:t>
    </dgm:pt>
    <dgm:pt modelId="{A5743D95-CD29-48F1-A041-73C8AF9A80B0}" type="parTrans" cxnId="{B3D400D5-1059-4944-A8C6-E9E360CC3B9E}">
      <dgm:prSet/>
      <dgm:spPr/>
      <dgm:t>
        <a:bodyPr/>
        <a:lstStyle/>
        <a:p>
          <a:endParaRPr lang="pt-BR"/>
        </a:p>
      </dgm:t>
    </dgm:pt>
    <dgm:pt modelId="{44152C83-E237-4F1C-B6D1-BFDD6057CB63}" type="sibTrans" cxnId="{B3D400D5-1059-4944-A8C6-E9E360CC3B9E}">
      <dgm:prSet/>
      <dgm:spPr/>
      <dgm:t>
        <a:bodyPr/>
        <a:lstStyle/>
        <a:p>
          <a:endParaRPr lang="pt-BR"/>
        </a:p>
      </dgm:t>
    </dgm:pt>
    <dgm:pt modelId="{F296B006-DD53-424C-8B80-90F3DFA422F8}">
      <dgm:prSet phldrT="[Texto]"/>
      <dgm:spPr/>
      <dgm:t>
        <a:bodyPr/>
        <a:lstStyle/>
        <a:p>
          <a:r>
            <a:rPr lang="pt-BR" dirty="0">
              <a:latin typeface="Book Antiqua" panose="02040602050305030304" pitchFamily="18" charset="0"/>
            </a:rPr>
            <a:t>Visão</a:t>
          </a:r>
        </a:p>
      </dgm:t>
    </dgm:pt>
    <dgm:pt modelId="{D9C2E2C9-E49D-4E41-AE64-C3CE88756BF7}" type="parTrans" cxnId="{98767E6E-6D21-4390-BD36-AB4DA4D53ADA}">
      <dgm:prSet/>
      <dgm:spPr/>
      <dgm:t>
        <a:bodyPr/>
        <a:lstStyle/>
        <a:p>
          <a:endParaRPr lang="pt-BR"/>
        </a:p>
      </dgm:t>
    </dgm:pt>
    <dgm:pt modelId="{E691FFF9-1186-4086-8BCC-069876DBDD60}" type="sibTrans" cxnId="{98767E6E-6D21-4390-BD36-AB4DA4D53ADA}">
      <dgm:prSet/>
      <dgm:spPr/>
      <dgm:t>
        <a:bodyPr/>
        <a:lstStyle/>
        <a:p>
          <a:endParaRPr lang="pt-BR"/>
        </a:p>
      </dgm:t>
    </dgm:pt>
    <dgm:pt modelId="{9C14EBD3-CBBE-4A10-80A2-A2A5E3F62EB2}">
      <dgm:prSet phldrT="[Texto]"/>
      <dgm:spPr/>
      <dgm:t>
        <a:bodyPr/>
        <a:lstStyle/>
        <a:p>
          <a:r>
            <a:rPr lang="pt-BR" dirty="0">
              <a:latin typeface="Book Antiqua" panose="02040602050305030304" pitchFamily="18" charset="0"/>
            </a:rPr>
            <a:t>Valores</a:t>
          </a:r>
        </a:p>
      </dgm:t>
    </dgm:pt>
    <dgm:pt modelId="{76D84C2E-F428-4874-8589-33E07DF53E0E}" type="parTrans" cxnId="{7955DECA-3414-4ED3-AD37-CBBFC837FC52}">
      <dgm:prSet/>
      <dgm:spPr/>
      <dgm:t>
        <a:bodyPr/>
        <a:lstStyle/>
        <a:p>
          <a:endParaRPr lang="pt-BR"/>
        </a:p>
      </dgm:t>
    </dgm:pt>
    <dgm:pt modelId="{A9319795-A77E-4692-B914-17F08FDE626C}" type="sibTrans" cxnId="{7955DECA-3414-4ED3-AD37-CBBFC837FC52}">
      <dgm:prSet/>
      <dgm:spPr/>
      <dgm:t>
        <a:bodyPr/>
        <a:lstStyle/>
        <a:p>
          <a:endParaRPr lang="pt-BR"/>
        </a:p>
      </dgm:t>
    </dgm:pt>
    <dgm:pt modelId="{BAC0176D-2BCC-49DB-88E3-050E0A7CFD52}" type="pres">
      <dgm:prSet presAssocID="{197743AA-1244-4C86-A715-706E1F1A7D1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EF12CFB-056F-4E78-9576-5F81E775A2CB}" type="pres">
      <dgm:prSet presAssocID="{E4616CA1-BFD4-4F58-A644-2815C64113E7}" presName="Accent1" presStyleCnt="0"/>
      <dgm:spPr/>
    </dgm:pt>
    <dgm:pt modelId="{93C602D9-DAEF-4649-957D-3CC24EB1685F}" type="pres">
      <dgm:prSet presAssocID="{E4616CA1-BFD4-4F58-A644-2815C64113E7}" presName="Accent" presStyleLbl="node1" presStyleIdx="0" presStyleCnt="3"/>
      <dgm:spPr>
        <a:solidFill>
          <a:schemeClr val="accent6">
            <a:lumMod val="50000"/>
          </a:schemeClr>
        </a:solidFill>
      </dgm:spPr>
    </dgm:pt>
    <dgm:pt modelId="{94684F92-740F-42DF-B7BD-18FC30B5C39A}" type="pres">
      <dgm:prSet presAssocID="{E4616CA1-BFD4-4F58-A644-2815C64113E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B24F646-0345-4916-89E9-003428B592B9}" type="pres">
      <dgm:prSet presAssocID="{F296B006-DD53-424C-8B80-90F3DFA422F8}" presName="Accent2" presStyleCnt="0"/>
      <dgm:spPr/>
    </dgm:pt>
    <dgm:pt modelId="{5CA96DEE-DB87-4F72-8A10-7B60298593B3}" type="pres">
      <dgm:prSet presAssocID="{F296B006-DD53-424C-8B80-90F3DFA422F8}" presName="Accent" presStyleLbl="node1" presStyleIdx="1" presStyleCnt="3"/>
      <dgm:spPr/>
    </dgm:pt>
    <dgm:pt modelId="{2FB79EC7-0000-46BF-B51E-19C5E43EC596}" type="pres">
      <dgm:prSet presAssocID="{F296B006-DD53-424C-8B80-90F3DFA422F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167B32E-A45C-4766-9EE4-7F7E74A0F426}" type="pres">
      <dgm:prSet presAssocID="{9C14EBD3-CBBE-4A10-80A2-A2A5E3F62EB2}" presName="Accent3" presStyleCnt="0"/>
      <dgm:spPr/>
    </dgm:pt>
    <dgm:pt modelId="{12DB22B9-9F3E-4A4A-AD1F-CD774F2BC87D}" type="pres">
      <dgm:prSet presAssocID="{9C14EBD3-CBBE-4A10-80A2-A2A5E3F62EB2}" presName="Accent" presStyleLbl="node1" presStyleIdx="2" presStyleCnt="3"/>
      <dgm:spPr>
        <a:solidFill>
          <a:schemeClr val="tx1">
            <a:lumMod val="50000"/>
          </a:schemeClr>
        </a:solidFill>
      </dgm:spPr>
    </dgm:pt>
    <dgm:pt modelId="{01EB2606-2C49-48C5-B268-92281177836C}" type="pres">
      <dgm:prSet presAssocID="{9C14EBD3-CBBE-4A10-80A2-A2A5E3F62EB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F1F9EDE-6195-4DB0-B978-F08235115E5B}" type="presOf" srcId="{9C14EBD3-CBBE-4A10-80A2-A2A5E3F62EB2}" destId="{01EB2606-2C49-48C5-B268-92281177836C}" srcOrd="0" destOrd="0" presId="urn:microsoft.com/office/officeart/2009/layout/CircleArrowProcess"/>
    <dgm:cxn modelId="{B3D400D5-1059-4944-A8C6-E9E360CC3B9E}" srcId="{197743AA-1244-4C86-A715-706E1F1A7D1E}" destId="{E4616CA1-BFD4-4F58-A644-2815C64113E7}" srcOrd="0" destOrd="0" parTransId="{A5743D95-CD29-48F1-A041-73C8AF9A80B0}" sibTransId="{44152C83-E237-4F1C-B6D1-BFDD6057CB63}"/>
    <dgm:cxn modelId="{98767E6E-6D21-4390-BD36-AB4DA4D53ADA}" srcId="{197743AA-1244-4C86-A715-706E1F1A7D1E}" destId="{F296B006-DD53-424C-8B80-90F3DFA422F8}" srcOrd="1" destOrd="0" parTransId="{D9C2E2C9-E49D-4E41-AE64-C3CE88756BF7}" sibTransId="{E691FFF9-1186-4086-8BCC-069876DBDD60}"/>
    <dgm:cxn modelId="{74DFCC23-06B6-47E9-BBF6-C3E9F0728741}" type="presOf" srcId="{F296B006-DD53-424C-8B80-90F3DFA422F8}" destId="{2FB79EC7-0000-46BF-B51E-19C5E43EC596}" srcOrd="0" destOrd="0" presId="urn:microsoft.com/office/officeart/2009/layout/CircleArrowProcess"/>
    <dgm:cxn modelId="{6A240762-12D6-47A0-8246-A088E2C84992}" type="presOf" srcId="{E4616CA1-BFD4-4F58-A644-2815C64113E7}" destId="{94684F92-740F-42DF-B7BD-18FC30B5C39A}" srcOrd="0" destOrd="0" presId="urn:microsoft.com/office/officeart/2009/layout/CircleArrowProcess"/>
    <dgm:cxn modelId="{7955DECA-3414-4ED3-AD37-CBBFC837FC52}" srcId="{197743AA-1244-4C86-A715-706E1F1A7D1E}" destId="{9C14EBD3-CBBE-4A10-80A2-A2A5E3F62EB2}" srcOrd="2" destOrd="0" parTransId="{76D84C2E-F428-4874-8589-33E07DF53E0E}" sibTransId="{A9319795-A77E-4692-B914-17F08FDE626C}"/>
    <dgm:cxn modelId="{DB5B6E64-5792-4C8D-B672-3CE67961DC8F}" type="presOf" srcId="{197743AA-1244-4C86-A715-706E1F1A7D1E}" destId="{BAC0176D-2BCC-49DB-88E3-050E0A7CFD52}" srcOrd="0" destOrd="0" presId="urn:microsoft.com/office/officeart/2009/layout/CircleArrowProcess"/>
    <dgm:cxn modelId="{9E94F284-181F-4D43-BB81-AF687D0D592B}" type="presParOf" srcId="{BAC0176D-2BCC-49DB-88E3-050E0A7CFD52}" destId="{AEF12CFB-056F-4E78-9576-5F81E775A2CB}" srcOrd="0" destOrd="0" presId="urn:microsoft.com/office/officeart/2009/layout/CircleArrowProcess"/>
    <dgm:cxn modelId="{33BAA2C0-85A7-49B8-93A4-86DD75785625}" type="presParOf" srcId="{AEF12CFB-056F-4E78-9576-5F81E775A2CB}" destId="{93C602D9-DAEF-4649-957D-3CC24EB1685F}" srcOrd="0" destOrd="0" presId="urn:microsoft.com/office/officeart/2009/layout/CircleArrowProcess"/>
    <dgm:cxn modelId="{5945B862-5CA8-4158-B984-EA3DA12591F9}" type="presParOf" srcId="{BAC0176D-2BCC-49DB-88E3-050E0A7CFD52}" destId="{94684F92-740F-42DF-B7BD-18FC30B5C39A}" srcOrd="1" destOrd="0" presId="urn:microsoft.com/office/officeart/2009/layout/CircleArrowProcess"/>
    <dgm:cxn modelId="{1DC22F6B-897F-407B-AB1D-F01DE8A4DAC5}" type="presParOf" srcId="{BAC0176D-2BCC-49DB-88E3-050E0A7CFD52}" destId="{3B24F646-0345-4916-89E9-003428B592B9}" srcOrd="2" destOrd="0" presId="urn:microsoft.com/office/officeart/2009/layout/CircleArrowProcess"/>
    <dgm:cxn modelId="{9FC276CE-25AF-485D-A682-9B80B35A2380}" type="presParOf" srcId="{3B24F646-0345-4916-89E9-003428B592B9}" destId="{5CA96DEE-DB87-4F72-8A10-7B60298593B3}" srcOrd="0" destOrd="0" presId="urn:microsoft.com/office/officeart/2009/layout/CircleArrowProcess"/>
    <dgm:cxn modelId="{49329133-8A18-4EE3-9801-923EF38F3655}" type="presParOf" srcId="{BAC0176D-2BCC-49DB-88E3-050E0A7CFD52}" destId="{2FB79EC7-0000-46BF-B51E-19C5E43EC596}" srcOrd="3" destOrd="0" presId="urn:microsoft.com/office/officeart/2009/layout/CircleArrowProcess"/>
    <dgm:cxn modelId="{3532F4C3-6FA9-462E-8DB2-156055B9E934}" type="presParOf" srcId="{BAC0176D-2BCC-49DB-88E3-050E0A7CFD52}" destId="{5167B32E-A45C-4766-9EE4-7F7E74A0F426}" srcOrd="4" destOrd="0" presId="urn:microsoft.com/office/officeart/2009/layout/CircleArrowProcess"/>
    <dgm:cxn modelId="{6B3E7C56-7DDE-49DF-A58F-4E1BC813AE31}" type="presParOf" srcId="{5167B32E-A45C-4766-9EE4-7F7E74A0F426}" destId="{12DB22B9-9F3E-4A4A-AD1F-CD774F2BC87D}" srcOrd="0" destOrd="0" presId="urn:microsoft.com/office/officeart/2009/layout/CircleArrowProcess"/>
    <dgm:cxn modelId="{E5D241D6-9442-4085-B1FE-A3616731B90C}" type="presParOf" srcId="{BAC0176D-2BCC-49DB-88E3-050E0A7CFD52}" destId="{01EB2606-2C49-48C5-B268-92281177836C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602D9-DAEF-4649-957D-3CC24EB1685F}">
      <dsp:nvSpPr>
        <dsp:cNvPr id="0" name=""/>
        <dsp:cNvSpPr/>
      </dsp:nvSpPr>
      <dsp:spPr>
        <a:xfrm>
          <a:off x="1699683" y="184950"/>
          <a:ext cx="2941440" cy="294188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684F92-740F-42DF-B7BD-18FC30B5C39A}">
      <dsp:nvSpPr>
        <dsp:cNvPr id="0" name=""/>
        <dsp:cNvSpPr/>
      </dsp:nvSpPr>
      <dsp:spPr>
        <a:xfrm>
          <a:off x="2349838" y="1247061"/>
          <a:ext cx="1634501" cy="81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Book Antiqua" panose="02040602050305030304" pitchFamily="18" charset="0"/>
            </a:rPr>
            <a:t>Missão</a:t>
          </a:r>
        </a:p>
      </dsp:txBody>
      <dsp:txXfrm>
        <a:off x="2349838" y="1247061"/>
        <a:ext cx="1634501" cy="817055"/>
      </dsp:txXfrm>
    </dsp:sp>
    <dsp:sp modelId="{5CA96DEE-DB87-4F72-8A10-7B60298593B3}">
      <dsp:nvSpPr>
        <dsp:cNvPr id="0" name=""/>
        <dsp:cNvSpPr/>
      </dsp:nvSpPr>
      <dsp:spPr>
        <a:xfrm>
          <a:off x="882708" y="1875283"/>
          <a:ext cx="2941440" cy="294188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-2479383"/>
                <a:satOff val="404"/>
                <a:lumOff val="1372"/>
                <a:alphaOff val="0"/>
                <a:tint val="98000"/>
                <a:lumMod val="100000"/>
              </a:schemeClr>
            </a:gs>
            <a:gs pos="100000">
              <a:schemeClr val="accent3">
                <a:hueOff val="-2479383"/>
                <a:satOff val="404"/>
                <a:lumOff val="137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B79EC7-0000-46BF-B51E-19C5E43EC596}">
      <dsp:nvSpPr>
        <dsp:cNvPr id="0" name=""/>
        <dsp:cNvSpPr/>
      </dsp:nvSpPr>
      <dsp:spPr>
        <a:xfrm>
          <a:off x="1536177" y="2947171"/>
          <a:ext cx="1634501" cy="81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Book Antiqua" panose="02040602050305030304" pitchFamily="18" charset="0"/>
            </a:rPr>
            <a:t>Visão</a:t>
          </a:r>
        </a:p>
      </dsp:txBody>
      <dsp:txXfrm>
        <a:off x="1536177" y="2947171"/>
        <a:ext cx="1634501" cy="817055"/>
      </dsp:txXfrm>
    </dsp:sp>
    <dsp:sp modelId="{12DB22B9-9F3E-4A4A-AD1F-CD774F2BC87D}">
      <dsp:nvSpPr>
        <dsp:cNvPr id="0" name=""/>
        <dsp:cNvSpPr/>
      </dsp:nvSpPr>
      <dsp:spPr>
        <a:xfrm>
          <a:off x="1909036" y="3767893"/>
          <a:ext cx="2527153" cy="25281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EB2606-2C49-48C5-B268-92281177836C}">
      <dsp:nvSpPr>
        <dsp:cNvPr id="0" name=""/>
        <dsp:cNvSpPr/>
      </dsp:nvSpPr>
      <dsp:spPr>
        <a:xfrm>
          <a:off x="2353704" y="4649726"/>
          <a:ext cx="1634501" cy="81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Book Antiqua" panose="02040602050305030304" pitchFamily="18" charset="0"/>
            </a:rPr>
            <a:t>Valores</a:t>
          </a:r>
        </a:p>
      </dsp:txBody>
      <dsp:txXfrm>
        <a:off x="2353704" y="4649726"/>
        <a:ext cx="1634501" cy="817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602D9-DAEF-4649-957D-3CC24EB1685F}">
      <dsp:nvSpPr>
        <dsp:cNvPr id="0" name=""/>
        <dsp:cNvSpPr/>
      </dsp:nvSpPr>
      <dsp:spPr>
        <a:xfrm>
          <a:off x="1699683" y="184950"/>
          <a:ext cx="2941440" cy="294188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684F92-740F-42DF-B7BD-18FC30B5C39A}">
      <dsp:nvSpPr>
        <dsp:cNvPr id="0" name=""/>
        <dsp:cNvSpPr/>
      </dsp:nvSpPr>
      <dsp:spPr>
        <a:xfrm>
          <a:off x="2349838" y="1247061"/>
          <a:ext cx="1634501" cy="81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Book Antiqua" panose="02040602050305030304" pitchFamily="18" charset="0"/>
            </a:rPr>
            <a:t>Missão</a:t>
          </a:r>
        </a:p>
      </dsp:txBody>
      <dsp:txXfrm>
        <a:off x="2349838" y="1247061"/>
        <a:ext cx="1634501" cy="817055"/>
      </dsp:txXfrm>
    </dsp:sp>
    <dsp:sp modelId="{5CA96DEE-DB87-4F72-8A10-7B60298593B3}">
      <dsp:nvSpPr>
        <dsp:cNvPr id="0" name=""/>
        <dsp:cNvSpPr/>
      </dsp:nvSpPr>
      <dsp:spPr>
        <a:xfrm>
          <a:off x="882708" y="1875283"/>
          <a:ext cx="2941440" cy="294188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-2479383"/>
                <a:satOff val="404"/>
                <a:lumOff val="1372"/>
                <a:alphaOff val="0"/>
                <a:tint val="98000"/>
                <a:lumMod val="100000"/>
              </a:schemeClr>
            </a:gs>
            <a:gs pos="100000">
              <a:schemeClr val="accent3">
                <a:hueOff val="-2479383"/>
                <a:satOff val="404"/>
                <a:lumOff val="137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B79EC7-0000-46BF-B51E-19C5E43EC596}">
      <dsp:nvSpPr>
        <dsp:cNvPr id="0" name=""/>
        <dsp:cNvSpPr/>
      </dsp:nvSpPr>
      <dsp:spPr>
        <a:xfrm>
          <a:off x="1536177" y="2947171"/>
          <a:ext cx="1634501" cy="81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Book Antiqua" panose="02040602050305030304" pitchFamily="18" charset="0"/>
            </a:rPr>
            <a:t>Visão</a:t>
          </a:r>
        </a:p>
      </dsp:txBody>
      <dsp:txXfrm>
        <a:off x="1536177" y="2947171"/>
        <a:ext cx="1634501" cy="817055"/>
      </dsp:txXfrm>
    </dsp:sp>
    <dsp:sp modelId="{12DB22B9-9F3E-4A4A-AD1F-CD774F2BC87D}">
      <dsp:nvSpPr>
        <dsp:cNvPr id="0" name=""/>
        <dsp:cNvSpPr/>
      </dsp:nvSpPr>
      <dsp:spPr>
        <a:xfrm>
          <a:off x="1909036" y="3767893"/>
          <a:ext cx="2527153" cy="25281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1">
            <a:lumMod val="5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EB2606-2C49-48C5-B268-92281177836C}">
      <dsp:nvSpPr>
        <dsp:cNvPr id="0" name=""/>
        <dsp:cNvSpPr/>
      </dsp:nvSpPr>
      <dsp:spPr>
        <a:xfrm>
          <a:off x="2353704" y="4649726"/>
          <a:ext cx="1634501" cy="81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latin typeface="Book Antiqua" panose="02040602050305030304" pitchFamily="18" charset="0"/>
            </a:rPr>
            <a:t>Valores</a:t>
          </a:r>
        </a:p>
      </dsp:txBody>
      <dsp:txXfrm>
        <a:off x="2353704" y="4649726"/>
        <a:ext cx="1634501" cy="817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66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5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2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0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5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89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065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6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516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>
            <a:grpSpLocks/>
          </p:cNvGrpSpPr>
          <p:nvPr userDrawn="1"/>
        </p:nvGrpSpPr>
        <p:grpSpPr bwMode="auto">
          <a:xfrm>
            <a:off x="2679700" y="6302376"/>
            <a:ext cx="9848851" cy="265113"/>
            <a:chOff x="2009545" y="6302232"/>
            <a:chExt cx="7386990" cy="267341"/>
          </a:xfrm>
        </p:grpSpPr>
        <p:sp>
          <p:nvSpPr>
            <p:cNvPr id="3" name="CaixaDeTexto 2"/>
            <p:cNvSpPr txBox="1">
              <a:spLocks noChangeArrowheads="1"/>
            </p:cNvSpPr>
            <p:nvPr userDrawn="1"/>
          </p:nvSpPr>
          <p:spPr bwMode="auto">
            <a:xfrm>
              <a:off x="2009545" y="6302232"/>
              <a:ext cx="6502710" cy="2641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100" spc="-2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SESAP-RN Experiências de Planejamento (02.12.2015)</a:t>
              </a: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944075" y="6316640"/>
              <a:ext cx="452460" cy="252933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sz="1800" dirty="0">
                <a:solidFill>
                  <a:srgbClr val="828282"/>
                </a:solidFill>
                <a:cs typeface="Arial" pitchFamily="34" charset="0"/>
              </a:endParaRPr>
            </a:p>
          </p:txBody>
        </p:sp>
      </p:grp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1326284" y="6302375"/>
            <a:ext cx="62441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16456332-94EF-4983-930F-9C08683D6B0D}" type="slidenum">
              <a:rPr lang="pt-BR" altLang="pt-BR" sz="1200" b="1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defRPr/>
              </a:pPr>
              <a:t>‹nº›</a:t>
            </a:fld>
            <a:endParaRPr lang="pt-BR" altLang="pt-BR" sz="12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m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67" y="6302376"/>
            <a:ext cx="54186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3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11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79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36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33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9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44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65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A17A2A-F319-41C3-A6FC-6B1D7E9A9187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667836-3F06-4B73-BAD7-1CC23A863D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45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:\SESAP-RN\rn seplan - Edit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r="21613"/>
          <a:stretch>
            <a:fillRect/>
          </a:stretch>
        </p:blipFill>
        <p:spPr bwMode="auto">
          <a:xfrm>
            <a:off x="4299285" y="-676341"/>
            <a:ext cx="3396957" cy="31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2522495" y="3160295"/>
            <a:ext cx="7705725" cy="5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FFFFFF"/>
                </a:solidFill>
                <a:latin typeface="Book Antiqua" panose="02040602050305030304" pitchFamily="18" charset="0"/>
              </a:rPr>
              <a:t>Secretaria</a:t>
            </a:r>
            <a:r>
              <a:rPr lang="pt-BR" altLang="pt-BR" sz="2800" b="1" dirty="0">
                <a:solidFill>
                  <a:srgbClr val="FFFFFF"/>
                </a:solidFill>
                <a:latin typeface="Book Antiqua" panose="02040602050305030304" pitchFamily="18" charset="0"/>
              </a:rPr>
              <a:t> de Estado da Saúde Pública</a:t>
            </a: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4481679" y="2246048"/>
            <a:ext cx="3441700" cy="60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1600" b="1" dirty="0">
                <a:latin typeface="Book Antiqua" panose="02040602050305030304" pitchFamily="18" charset="0"/>
              </a:rPr>
              <a:t>GOVERNO DO ESTADO</a:t>
            </a:r>
          </a:p>
          <a:p>
            <a:pPr algn="ctr"/>
            <a:r>
              <a:rPr lang="pt-BR" altLang="pt-BR" sz="1600" b="1" dirty="0">
                <a:latin typeface="Book Antiqua" panose="02040602050305030304" pitchFamily="18" charset="0"/>
              </a:rPr>
              <a:t>DO RIO</a:t>
            </a:r>
            <a:r>
              <a:rPr lang="pt-BR" altLang="pt-BR" sz="1800" b="1" dirty="0">
                <a:latin typeface="Book Antiqua" panose="02040602050305030304" pitchFamily="18" charset="0"/>
              </a:rPr>
              <a:t> </a:t>
            </a:r>
            <a:r>
              <a:rPr lang="pt-BR" altLang="pt-BR" sz="1600" b="1" dirty="0">
                <a:latin typeface="Book Antiqua" panose="02040602050305030304" pitchFamily="18" charset="0"/>
              </a:rPr>
              <a:t>GRANDE DO NORTE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98689" y="4700500"/>
            <a:ext cx="7729537" cy="881150"/>
          </a:xfrm>
          <a:prstGeom prst="rect">
            <a:avLst/>
          </a:prstGeom>
          <a:noFill/>
        </p:spPr>
        <p:txBody>
          <a:bodyPr lIns="80147" tIns="40074" rIns="80147" bIns="40074" anchor="b"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Book Antiqua" panose="02040602050305030304" pitchFamily="18" charset="0"/>
              </a:rPr>
              <a:t>George Antunes de Oliveira</a:t>
            </a:r>
          </a:p>
          <a:p>
            <a:pPr algn="ctr">
              <a:defRPr/>
            </a:pPr>
            <a:r>
              <a:rPr lang="pt-BR" sz="2000" b="1" dirty="0">
                <a:latin typeface="Book Antiqua" panose="02040602050305030304" pitchFamily="18" charset="0"/>
              </a:rPr>
              <a:t>Secretário de </a:t>
            </a:r>
            <a:r>
              <a:rPr lang="pt-BR" sz="2400" b="1" dirty="0">
                <a:latin typeface="Book Antiqua" panose="02040602050305030304" pitchFamily="18" charset="0"/>
              </a:rPr>
              <a:t>Estado</a:t>
            </a:r>
            <a:r>
              <a:rPr lang="pt-BR" sz="2000" b="1" dirty="0">
                <a:latin typeface="Book Antiqua" panose="02040602050305030304" pitchFamily="18" charset="0"/>
              </a:rPr>
              <a:t> da Saúde Pública do Rio Grande do Norte</a:t>
            </a: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4010026" y="6140451"/>
            <a:ext cx="4352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1800" dirty="0">
                <a:latin typeface="Book Antiqua" panose="02040602050305030304" pitchFamily="18" charset="0"/>
              </a:rPr>
              <a:t>Natal/RN, 21 de fevereiro 2017.</a:t>
            </a:r>
          </a:p>
        </p:txBody>
      </p:sp>
    </p:spTree>
    <p:extLst>
      <p:ext uri="{BB962C8B-B14F-4D97-AF65-F5344CB8AC3E}">
        <p14:creationId xmlns:p14="http://schemas.microsoft.com/office/powerpoint/2010/main" val="398922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70356" y="915863"/>
            <a:ext cx="6096000" cy="49059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4000" b="1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NOSSA MISSÃO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4000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200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Formular, coordenar e garantir a efetividade da Política Estadual de Saúde, promovendo o acesso integral e humanizado em todos os níveis de atenção, conforme os princípios e diretrizes do SUS.</a:t>
            </a:r>
            <a:endParaRPr lang="pt-BR" sz="4400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28337" y="128337"/>
          <a:ext cx="5523832" cy="648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3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24924" y="1236778"/>
            <a:ext cx="6962275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4400" b="1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VISÃO DE FUTURO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4400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200" i="1" dirty="0">
                <a:latin typeface="Book Antiqua" panose="02040602050305030304" pitchFamily="18" charset="0"/>
              </a:rPr>
              <a:t>Ser uma instituição de excelência na gestão da Política Estadual de Saúde, de forma regionalizada e participativa,</a:t>
            </a:r>
          </a:p>
          <a:p>
            <a:pPr algn="ctr"/>
            <a:r>
              <a:rPr lang="pt-BR" sz="3200" i="1" dirty="0">
                <a:latin typeface="Book Antiqua" panose="02040602050305030304" pitchFamily="18" charset="0"/>
              </a:rPr>
              <a:t>com controle e transparência. </a:t>
            </a:r>
          </a:p>
          <a:p>
            <a:r>
              <a:rPr lang="pt-BR" sz="2000" b="1" dirty="0"/>
              <a:t> </a:t>
            </a:r>
            <a:endParaRPr lang="pt-BR" sz="2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3243294"/>
              </p:ext>
            </p:extLst>
          </p:nvPr>
        </p:nvGraphicFramePr>
        <p:xfrm>
          <a:off x="128337" y="128337"/>
          <a:ext cx="5523832" cy="648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60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4210" y="336884"/>
            <a:ext cx="816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Book Antiqua" panose="02040602050305030304" pitchFamily="18" charset="0"/>
              </a:rPr>
              <a:t>NOSSA EQUIPE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1221233"/>
            <a:ext cx="11758863" cy="546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319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85781" y="449031"/>
            <a:ext cx="5874429" cy="769441"/>
          </a:xfrm>
          <a:prstGeom prst="rect">
            <a:avLst/>
          </a:prstGeo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pt-BR" sz="4400" b="1" dirty="0">
                <a:latin typeface="Book Antiqua" panose="02040602050305030304" pitchFamily="18" charset="0"/>
              </a:rPr>
              <a:t>CENÁRIO</a:t>
            </a:r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959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Resultado de imagem para walfredo gurg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3" y="3522230"/>
            <a:ext cx="5948613" cy="3335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Resultado de imagem para walfredo gur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82" y="1752600"/>
            <a:ext cx="5874429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0775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6063" y="898358"/>
            <a:ext cx="1041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Book Antiqua" panose="02040602050305030304" pitchFamily="18" charset="0"/>
              </a:rPr>
              <a:t>PASSOS PARA A MUDANÇA ...</a:t>
            </a:r>
          </a:p>
        </p:txBody>
      </p:sp>
      <p:pic>
        <p:nvPicPr>
          <p:cNvPr id="7170" name="Picture 2" descr="Resultado de imagem para UNI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" y="2119210"/>
            <a:ext cx="2967790" cy="305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882189" y="3914274"/>
            <a:ext cx="7828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Book Antiqua" panose="02040602050305030304" pitchFamily="18" charset="0"/>
              </a:rPr>
              <a:t>“Nenhum de nós é tão bom quanto todos juntos.”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3882190" y="2267816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latin typeface="Book Antiqua" panose="02040602050305030304" pitchFamily="18" charset="0"/>
              </a:rPr>
              <a:t>Regionalização</a:t>
            </a:r>
          </a:p>
        </p:txBody>
      </p:sp>
    </p:spTree>
    <p:extLst>
      <p:ext uri="{BB962C8B-B14F-4D97-AF65-F5344CB8AC3E}">
        <p14:creationId xmlns:p14="http://schemas.microsoft.com/office/powerpoint/2010/main" val="45869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3347" y="473455"/>
            <a:ext cx="1138989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 Antiqua" panose="02040602050305030304" pitchFamily="18" charset="0"/>
              </a:rPr>
              <a:t>ESTRATÉGIAS PARA SUPERAÇÃO DOS DESAFIOS...</a:t>
            </a:r>
          </a:p>
        </p:txBody>
      </p:sp>
      <p:pic>
        <p:nvPicPr>
          <p:cNvPr id="8194" name="Picture 2" descr="Resultado de imagem para rn sustentá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" y="1332006"/>
            <a:ext cx="3386069" cy="359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b="25963"/>
          <a:stretch>
            <a:fillRect/>
          </a:stretch>
        </p:blipFill>
        <p:spPr bwMode="auto">
          <a:xfrm>
            <a:off x="3906107" y="3176337"/>
            <a:ext cx="3882479" cy="3505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57599" y="1948454"/>
            <a:ext cx="437949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ok Antiqua" panose="02040602050305030304" pitchFamily="18" charset="0"/>
              </a:rPr>
              <a:t>PLANEJAMENTO ESTRATÉGICO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7369" t="36251" r="36974" b="7580"/>
          <a:stretch/>
        </p:blipFill>
        <p:spPr>
          <a:xfrm>
            <a:off x="8133345" y="1948454"/>
            <a:ext cx="4058655" cy="4813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214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6"/>
          <p:cNvGrpSpPr>
            <a:grpSpLocks/>
          </p:cNvGrpSpPr>
          <p:nvPr/>
        </p:nvGrpSpPr>
        <p:grpSpPr bwMode="auto">
          <a:xfrm>
            <a:off x="2438400" y="1235076"/>
            <a:ext cx="7207250" cy="430213"/>
            <a:chOff x="1343025" y="1349039"/>
            <a:chExt cx="7207250" cy="430213"/>
          </a:xfrm>
        </p:grpSpPr>
        <p:sp>
          <p:nvSpPr>
            <p:cNvPr id="620549" name="Rectangle 6"/>
            <p:cNvSpPr>
              <a:spLocks noChangeArrowheads="1"/>
            </p:cNvSpPr>
            <p:nvPr/>
          </p:nvSpPr>
          <p:spPr bwMode="auto">
            <a:xfrm>
              <a:off x="1343025" y="1431589"/>
              <a:ext cx="5400675" cy="2889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50" name="Text Box 2"/>
            <p:cNvSpPr txBox="1">
              <a:spLocks noChangeArrowheads="1"/>
            </p:cNvSpPr>
            <p:nvPr/>
          </p:nvSpPr>
          <p:spPr bwMode="auto">
            <a:xfrm rot="10800000">
              <a:off x="6783388" y="1349039"/>
              <a:ext cx="1766887" cy="4286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anchorCtr="1"/>
            <a:lstStyle/>
            <a:p>
              <a:pPr algn="ctr">
                <a:spcBef>
                  <a:spcPct val="5000"/>
                </a:spcBef>
              </a:pPr>
              <a:endParaRPr lang="pt-BR" sz="1600"/>
            </a:p>
          </p:txBody>
        </p:sp>
        <p:sp>
          <p:nvSpPr>
            <p:cNvPr id="620551" name="Text Box 7"/>
            <p:cNvSpPr txBox="1">
              <a:spLocks noChangeArrowheads="1"/>
            </p:cNvSpPr>
            <p:nvPr/>
          </p:nvSpPr>
          <p:spPr bwMode="auto">
            <a:xfrm>
              <a:off x="6826250" y="1356977"/>
              <a:ext cx="17145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1200"/>
                <a:t>Sistema de Acesso Regulado</a:t>
              </a:r>
            </a:p>
          </p:txBody>
        </p:sp>
      </p:grpSp>
      <p:grpSp>
        <p:nvGrpSpPr>
          <p:cNvPr id="3" name="Grupo 55"/>
          <p:cNvGrpSpPr>
            <a:grpSpLocks/>
          </p:cNvGrpSpPr>
          <p:nvPr/>
        </p:nvGrpSpPr>
        <p:grpSpPr bwMode="auto">
          <a:xfrm>
            <a:off x="2436813" y="1717676"/>
            <a:ext cx="7207250" cy="449263"/>
            <a:chOff x="1341438" y="1831639"/>
            <a:chExt cx="7207250" cy="449263"/>
          </a:xfrm>
        </p:grpSpPr>
        <p:sp>
          <p:nvSpPr>
            <p:cNvPr id="620553" name="Rectangle 6"/>
            <p:cNvSpPr>
              <a:spLocks noChangeArrowheads="1"/>
            </p:cNvSpPr>
            <p:nvPr/>
          </p:nvSpPr>
          <p:spPr bwMode="auto">
            <a:xfrm>
              <a:off x="1341438" y="1901489"/>
              <a:ext cx="5400675" cy="2889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54" name="Text Box 2"/>
            <p:cNvSpPr txBox="1">
              <a:spLocks noChangeArrowheads="1"/>
            </p:cNvSpPr>
            <p:nvPr/>
          </p:nvSpPr>
          <p:spPr bwMode="auto">
            <a:xfrm rot="10800000">
              <a:off x="6781800" y="1831639"/>
              <a:ext cx="1766888" cy="4286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anchorCtr="1"/>
            <a:lstStyle/>
            <a:p>
              <a:pPr algn="ctr">
                <a:spcBef>
                  <a:spcPct val="5000"/>
                </a:spcBef>
              </a:pPr>
              <a:endParaRPr lang="pt-BR" sz="1600"/>
            </a:p>
          </p:txBody>
        </p:sp>
        <p:sp>
          <p:nvSpPr>
            <p:cNvPr id="620555" name="Text Box 7"/>
            <p:cNvSpPr txBox="1">
              <a:spLocks noChangeArrowheads="1"/>
            </p:cNvSpPr>
            <p:nvPr/>
          </p:nvSpPr>
          <p:spPr bwMode="auto">
            <a:xfrm>
              <a:off x="6816725" y="1857039"/>
              <a:ext cx="17145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1200"/>
                <a:t>Registro Eletrônico em Saúde</a:t>
              </a:r>
            </a:p>
          </p:txBody>
        </p:sp>
      </p:grpSp>
      <p:grpSp>
        <p:nvGrpSpPr>
          <p:cNvPr id="4" name="Grupo 125"/>
          <p:cNvGrpSpPr>
            <a:grpSpLocks/>
          </p:cNvGrpSpPr>
          <p:nvPr/>
        </p:nvGrpSpPr>
        <p:grpSpPr bwMode="auto">
          <a:xfrm>
            <a:off x="2430463" y="2189164"/>
            <a:ext cx="7205662" cy="428625"/>
            <a:chOff x="906491" y="2189144"/>
            <a:chExt cx="7205662" cy="428625"/>
          </a:xfrm>
        </p:grpSpPr>
        <p:sp>
          <p:nvSpPr>
            <p:cNvPr id="620557" name="Rectangle 6"/>
            <p:cNvSpPr>
              <a:spLocks noChangeArrowheads="1"/>
            </p:cNvSpPr>
            <p:nvPr/>
          </p:nvSpPr>
          <p:spPr bwMode="auto">
            <a:xfrm>
              <a:off x="906491" y="2278044"/>
              <a:ext cx="5399087" cy="2889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58" name="Text Box 2"/>
            <p:cNvSpPr txBox="1">
              <a:spLocks noChangeArrowheads="1"/>
            </p:cNvSpPr>
            <p:nvPr/>
          </p:nvSpPr>
          <p:spPr bwMode="auto">
            <a:xfrm rot="10800000">
              <a:off x="6345266" y="2189144"/>
              <a:ext cx="1766887" cy="42862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>
                    <a:alpha val="4200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anchorCtr="1"/>
            <a:lstStyle/>
            <a:p>
              <a:pPr algn="ctr">
                <a:spcBef>
                  <a:spcPct val="5000"/>
                </a:spcBef>
              </a:pPr>
              <a:endParaRPr lang="pt-BR" sz="1600"/>
            </a:p>
          </p:txBody>
        </p:sp>
        <p:sp>
          <p:nvSpPr>
            <p:cNvPr id="620559" name="Text Box 7"/>
            <p:cNvSpPr txBox="1">
              <a:spLocks noChangeArrowheads="1"/>
            </p:cNvSpPr>
            <p:nvPr/>
          </p:nvSpPr>
          <p:spPr bwMode="auto">
            <a:xfrm>
              <a:off x="6378603" y="2217719"/>
              <a:ext cx="1714500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1100"/>
                <a:t>Sistema de Transporte em Saúde</a:t>
              </a:r>
            </a:p>
          </p:txBody>
        </p:sp>
      </p:grpSp>
      <p:grpSp>
        <p:nvGrpSpPr>
          <p:cNvPr id="5" name="Grupo 124"/>
          <p:cNvGrpSpPr>
            <a:grpSpLocks/>
          </p:cNvGrpSpPr>
          <p:nvPr/>
        </p:nvGrpSpPr>
        <p:grpSpPr bwMode="auto">
          <a:xfrm>
            <a:off x="2441576" y="2708276"/>
            <a:ext cx="7204075" cy="428625"/>
            <a:chOff x="917603" y="2708256"/>
            <a:chExt cx="7204075" cy="428625"/>
          </a:xfrm>
        </p:grpSpPr>
        <p:sp>
          <p:nvSpPr>
            <p:cNvPr id="620561" name="Rectangle 15"/>
            <p:cNvSpPr>
              <a:spLocks noChangeArrowheads="1"/>
            </p:cNvSpPr>
            <p:nvPr/>
          </p:nvSpPr>
          <p:spPr bwMode="auto">
            <a:xfrm>
              <a:off x="917603" y="2787631"/>
              <a:ext cx="5400675" cy="2889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62" name="Text Box 4"/>
            <p:cNvSpPr txBox="1">
              <a:spLocks noChangeArrowheads="1"/>
            </p:cNvSpPr>
            <p:nvPr/>
          </p:nvSpPr>
          <p:spPr bwMode="auto">
            <a:xfrm rot="10800000">
              <a:off x="6354791" y="2708256"/>
              <a:ext cx="1766887" cy="4286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anchorCtr="1"/>
            <a:lstStyle/>
            <a:p>
              <a:pPr algn="ctr">
                <a:spcBef>
                  <a:spcPct val="5000"/>
                </a:spcBef>
              </a:pPr>
              <a:r>
                <a:rPr lang="pt-BR" sz="1600"/>
                <a:t>   </a:t>
              </a:r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</p:txBody>
        </p:sp>
        <p:sp>
          <p:nvSpPr>
            <p:cNvPr id="620563" name="Text Box 7"/>
            <p:cNvSpPr txBox="1">
              <a:spLocks noChangeArrowheads="1"/>
            </p:cNvSpPr>
            <p:nvPr/>
          </p:nvSpPr>
          <p:spPr bwMode="auto">
            <a:xfrm>
              <a:off x="6378603" y="2760644"/>
              <a:ext cx="17145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900"/>
                <a:t>Sistema de Apoio Diagnóstico e Terapêutico</a:t>
              </a:r>
            </a:p>
          </p:txBody>
        </p:sp>
      </p:grpSp>
      <p:grpSp>
        <p:nvGrpSpPr>
          <p:cNvPr id="6" name="Grupo 123"/>
          <p:cNvGrpSpPr>
            <a:grpSpLocks/>
          </p:cNvGrpSpPr>
          <p:nvPr/>
        </p:nvGrpSpPr>
        <p:grpSpPr bwMode="auto">
          <a:xfrm>
            <a:off x="2441575" y="3225801"/>
            <a:ext cx="7194550" cy="428625"/>
            <a:chOff x="917603" y="3225781"/>
            <a:chExt cx="7194550" cy="428625"/>
          </a:xfrm>
        </p:grpSpPr>
        <p:sp>
          <p:nvSpPr>
            <p:cNvPr id="620565" name="Text Box 4"/>
            <p:cNvSpPr txBox="1">
              <a:spLocks noChangeArrowheads="1"/>
            </p:cNvSpPr>
            <p:nvPr/>
          </p:nvSpPr>
          <p:spPr bwMode="auto">
            <a:xfrm rot="10800000">
              <a:off x="6345266" y="3225781"/>
              <a:ext cx="1766887" cy="4286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anchorCtr="1"/>
            <a:lstStyle/>
            <a:p>
              <a:pPr algn="ctr">
                <a:spcBef>
                  <a:spcPct val="5000"/>
                </a:spcBef>
              </a:pPr>
              <a:r>
                <a:rPr lang="pt-BR" sz="1600"/>
                <a:t>   </a:t>
              </a:r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</p:txBody>
        </p:sp>
        <p:sp>
          <p:nvSpPr>
            <p:cNvPr id="620566" name="Rectangle 15"/>
            <p:cNvSpPr>
              <a:spLocks noChangeArrowheads="1"/>
            </p:cNvSpPr>
            <p:nvPr/>
          </p:nvSpPr>
          <p:spPr bwMode="auto">
            <a:xfrm>
              <a:off x="917603" y="3311506"/>
              <a:ext cx="5399088" cy="2889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9" name="Text Box 7"/>
            <p:cNvSpPr txBox="1">
              <a:spLocks noChangeArrowheads="1"/>
            </p:cNvSpPr>
            <p:nvPr/>
          </p:nvSpPr>
          <p:spPr bwMode="auto">
            <a:xfrm>
              <a:off x="6370666" y="3292456"/>
              <a:ext cx="171450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050" dirty="0">
                  <a:latin typeface="Arial" pitchFamily="34" charset="0"/>
                </a:rPr>
                <a:t>Sistema de Assistência Farmacêutica</a:t>
              </a:r>
            </a:p>
          </p:txBody>
        </p:sp>
      </p:grpSp>
      <p:grpSp>
        <p:nvGrpSpPr>
          <p:cNvPr id="7" name="Grupo 51"/>
          <p:cNvGrpSpPr>
            <a:grpSpLocks/>
          </p:cNvGrpSpPr>
          <p:nvPr/>
        </p:nvGrpSpPr>
        <p:grpSpPr bwMode="auto">
          <a:xfrm>
            <a:off x="2439989" y="3768726"/>
            <a:ext cx="7204075" cy="428625"/>
            <a:chOff x="1344613" y="3882689"/>
            <a:chExt cx="7204075" cy="428625"/>
          </a:xfrm>
        </p:grpSpPr>
        <p:sp>
          <p:nvSpPr>
            <p:cNvPr id="620569" name="Text Box 4"/>
            <p:cNvSpPr txBox="1">
              <a:spLocks noChangeArrowheads="1"/>
            </p:cNvSpPr>
            <p:nvPr/>
          </p:nvSpPr>
          <p:spPr bwMode="auto">
            <a:xfrm rot="10800000">
              <a:off x="6781800" y="3882689"/>
              <a:ext cx="1766888" cy="4286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anchorCtr="1"/>
            <a:lstStyle/>
            <a:p>
              <a:pPr algn="ctr">
                <a:spcBef>
                  <a:spcPct val="5000"/>
                </a:spcBef>
              </a:pPr>
              <a:r>
                <a:rPr lang="pt-BR" sz="1600"/>
                <a:t>   </a:t>
              </a:r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  <a:p>
              <a:pPr algn="ctr">
                <a:spcBef>
                  <a:spcPct val="5000"/>
                </a:spcBef>
              </a:pPr>
              <a:endParaRPr lang="pt-BR" sz="1600"/>
            </a:p>
          </p:txBody>
        </p:sp>
        <p:sp>
          <p:nvSpPr>
            <p:cNvPr id="620570" name="Rectangle 15"/>
            <p:cNvSpPr>
              <a:spLocks noChangeArrowheads="1"/>
            </p:cNvSpPr>
            <p:nvPr/>
          </p:nvSpPr>
          <p:spPr bwMode="auto">
            <a:xfrm>
              <a:off x="1344613" y="3973177"/>
              <a:ext cx="5400675" cy="28892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>
                    <a:alpha val="50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71" name="Text Box 7"/>
            <p:cNvSpPr txBox="1">
              <a:spLocks noChangeArrowheads="1"/>
            </p:cNvSpPr>
            <p:nvPr/>
          </p:nvSpPr>
          <p:spPr bwMode="auto">
            <a:xfrm>
              <a:off x="6807201" y="3973177"/>
              <a:ext cx="17145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200"/>
                <a:t>Teleassistência</a:t>
              </a:r>
            </a:p>
          </p:txBody>
        </p:sp>
      </p:grpSp>
      <p:grpSp>
        <p:nvGrpSpPr>
          <p:cNvPr id="8" name="Grupo 122"/>
          <p:cNvGrpSpPr>
            <a:grpSpLocks/>
          </p:cNvGrpSpPr>
          <p:nvPr/>
        </p:nvGrpSpPr>
        <p:grpSpPr bwMode="auto">
          <a:xfrm>
            <a:off x="2438400" y="4297363"/>
            <a:ext cx="7213600" cy="535110"/>
            <a:chOff x="914428" y="4297344"/>
            <a:chExt cx="7213600" cy="535110"/>
          </a:xfrm>
        </p:grpSpPr>
        <p:grpSp>
          <p:nvGrpSpPr>
            <p:cNvPr id="9" name="Grupo 48"/>
            <p:cNvGrpSpPr>
              <a:grpSpLocks/>
            </p:cNvGrpSpPr>
            <p:nvPr/>
          </p:nvGrpSpPr>
          <p:grpSpPr bwMode="auto">
            <a:xfrm>
              <a:off x="914428" y="4297344"/>
              <a:ext cx="7213600" cy="428625"/>
              <a:chOff x="1343025" y="4411327"/>
              <a:chExt cx="7213600" cy="428625"/>
            </a:xfrm>
          </p:grpSpPr>
          <p:sp>
            <p:nvSpPr>
              <p:cNvPr id="620574" name="Rectangle 15"/>
              <p:cNvSpPr>
                <a:spLocks noChangeArrowheads="1"/>
              </p:cNvSpPr>
              <p:nvPr/>
            </p:nvSpPr>
            <p:spPr bwMode="auto">
              <a:xfrm>
                <a:off x="1343025" y="4490702"/>
                <a:ext cx="5400675" cy="288925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4C000F">
                      <a:alpha val="5000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alibri" pitchFamily="34" charset="0"/>
                </a:endParaRPr>
              </a:p>
            </p:txBody>
          </p:sp>
          <p:sp>
            <p:nvSpPr>
              <p:cNvPr id="620575" name="Text Box 4"/>
              <p:cNvSpPr txBox="1">
                <a:spLocks noChangeArrowheads="1"/>
              </p:cNvSpPr>
              <p:nvPr/>
            </p:nvSpPr>
            <p:spPr bwMode="auto">
              <a:xfrm rot="10800000">
                <a:off x="6789738" y="4411327"/>
                <a:ext cx="1766887" cy="428625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4C000F">
                      <a:alpha val="50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anchorCtr="1"/>
              <a:lstStyle/>
              <a:p>
                <a:pPr algn="ctr">
                  <a:spcBef>
                    <a:spcPct val="5000"/>
                  </a:spcBef>
                </a:pPr>
                <a:r>
                  <a:rPr lang="pt-BR" sz="1600"/>
                  <a:t>   </a:t>
                </a:r>
              </a:p>
              <a:p>
                <a:pPr algn="ctr">
                  <a:spcBef>
                    <a:spcPct val="5000"/>
                  </a:spcBef>
                </a:pPr>
                <a:endParaRPr lang="pt-BR" sz="1600"/>
              </a:p>
              <a:p>
                <a:pPr algn="ctr">
                  <a:spcBef>
                    <a:spcPct val="5000"/>
                  </a:spcBef>
                </a:pPr>
                <a:endParaRPr lang="pt-BR" sz="1600"/>
              </a:p>
              <a:p>
                <a:pPr algn="ctr">
                  <a:spcBef>
                    <a:spcPct val="5000"/>
                  </a:spcBef>
                </a:pPr>
                <a:endParaRPr lang="pt-BR" sz="1600"/>
              </a:p>
              <a:p>
                <a:pPr algn="ctr">
                  <a:spcBef>
                    <a:spcPct val="5000"/>
                  </a:spcBef>
                </a:pPr>
                <a:endParaRPr lang="pt-BR" sz="1600"/>
              </a:p>
              <a:p>
                <a:pPr algn="ctr">
                  <a:spcBef>
                    <a:spcPct val="5000"/>
                  </a:spcBef>
                </a:pPr>
                <a:endParaRPr lang="pt-BR" sz="1600"/>
              </a:p>
            </p:txBody>
          </p:sp>
        </p:grpSp>
        <p:sp>
          <p:nvSpPr>
            <p:cNvPr id="620576" name="Text Box 7"/>
            <p:cNvSpPr txBox="1">
              <a:spLocks noChangeArrowheads="1"/>
            </p:cNvSpPr>
            <p:nvPr/>
          </p:nvSpPr>
          <p:spPr bwMode="auto">
            <a:xfrm>
              <a:off x="6394478" y="4333856"/>
              <a:ext cx="1714500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100"/>
                <a:t>Sistema de Informação em Saúde</a:t>
              </a:r>
            </a:p>
          </p:txBody>
        </p:sp>
      </p:grpSp>
      <p:grpSp>
        <p:nvGrpSpPr>
          <p:cNvPr id="10" name="Grupo 44"/>
          <p:cNvGrpSpPr>
            <a:grpSpLocks/>
          </p:cNvGrpSpPr>
          <p:nvPr/>
        </p:nvGrpSpPr>
        <p:grpSpPr bwMode="auto">
          <a:xfrm>
            <a:off x="2679700" y="717551"/>
            <a:ext cx="871538" cy="4246563"/>
            <a:chOff x="1584325" y="831514"/>
            <a:chExt cx="871538" cy="4246563"/>
          </a:xfrm>
        </p:grpSpPr>
        <p:sp>
          <p:nvSpPr>
            <p:cNvPr id="620578" name="Rectangle 33"/>
            <p:cNvSpPr>
              <a:spLocks noChangeArrowheads="1"/>
            </p:cNvSpPr>
            <p:nvPr/>
          </p:nvSpPr>
          <p:spPr bwMode="auto">
            <a:xfrm>
              <a:off x="1584325" y="1158539"/>
              <a:ext cx="871538" cy="3919538"/>
            </a:xfrm>
            <a:prstGeom prst="rect">
              <a:avLst/>
            </a:prstGeom>
            <a:gradFill rotWithShape="1">
              <a:gsLst>
                <a:gs pos="0">
                  <a:srgbClr val="00ACA8"/>
                </a:gs>
                <a:gs pos="100000">
                  <a:srgbClr val="43C2B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79" name="Text Box 28"/>
            <p:cNvSpPr txBox="1">
              <a:spLocks noChangeArrowheads="1"/>
            </p:cNvSpPr>
            <p:nvPr/>
          </p:nvSpPr>
          <p:spPr bwMode="auto">
            <a:xfrm>
              <a:off x="1584325" y="831514"/>
              <a:ext cx="8572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1600"/>
                <a:t>RT 1</a:t>
              </a:r>
              <a:endParaRPr lang="pt-BR" sz="1600" baseline="-25000"/>
            </a:p>
          </p:txBody>
        </p:sp>
        <p:sp>
          <p:nvSpPr>
            <p:cNvPr id="620580" name="Text Box 40"/>
            <p:cNvSpPr txBox="1">
              <a:spLocks noChangeArrowheads="1"/>
            </p:cNvSpPr>
            <p:nvPr/>
          </p:nvSpPr>
          <p:spPr bwMode="auto">
            <a:xfrm rot="-5400000">
              <a:off x="215901" y="2752389"/>
              <a:ext cx="3598862" cy="719137"/>
            </a:xfrm>
            <a:prstGeom prst="rect">
              <a:avLst/>
            </a:prstGeom>
            <a:solidFill>
              <a:srgbClr val="00ACA8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pt-BR" sz="1300" dirty="0"/>
                <a:t>PONTOS DE ATENÇÃO SECUNDÁRIOS E TERCIÁRIOS</a:t>
              </a:r>
            </a:p>
          </p:txBody>
        </p:sp>
      </p:grpSp>
      <p:sp>
        <p:nvSpPr>
          <p:cNvPr id="2070" name="Text Box 44"/>
          <p:cNvSpPr txBox="1">
            <a:spLocks noChangeArrowheads="1"/>
          </p:cNvSpPr>
          <p:nvPr/>
        </p:nvSpPr>
        <p:spPr bwMode="auto">
          <a:xfrm rot="10800000">
            <a:off x="1716088" y="2724150"/>
            <a:ext cx="685800" cy="200025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vert="eaVert" anchorCtr="1"/>
          <a:lstStyle/>
          <a:p>
            <a:pPr algn="ctr">
              <a:spcBef>
                <a:spcPct val="5000"/>
              </a:spcBef>
            </a:pPr>
            <a:endParaRPr lang="pt-BR" sz="200"/>
          </a:p>
          <a:p>
            <a:pPr algn="ctr">
              <a:spcBef>
                <a:spcPct val="5000"/>
              </a:spcBef>
            </a:pPr>
            <a:r>
              <a:rPr lang="pt-BR" sz="1400"/>
              <a:t>SISTEMAS</a:t>
            </a:r>
          </a:p>
          <a:p>
            <a:pPr algn="ctr">
              <a:spcBef>
                <a:spcPct val="5000"/>
              </a:spcBef>
            </a:pPr>
            <a:r>
              <a:rPr lang="pt-BR" sz="1400"/>
              <a:t> DE APOIO</a:t>
            </a:r>
          </a:p>
        </p:txBody>
      </p:sp>
      <p:sp>
        <p:nvSpPr>
          <p:cNvPr id="2071" name="Text Box 45"/>
          <p:cNvSpPr txBox="1">
            <a:spLocks noChangeArrowheads="1"/>
          </p:cNvSpPr>
          <p:nvPr/>
        </p:nvSpPr>
        <p:spPr bwMode="auto">
          <a:xfrm rot="10800000">
            <a:off x="1716088" y="1208089"/>
            <a:ext cx="685800" cy="14557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>
                  <a:alpha val="42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vert="eaVert" anchorCtr="1"/>
          <a:lstStyle/>
          <a:p>
            <a:pPr algn="ctr">
              <a:spcBef>
                <a:spcPct val="5000"/>
              </a:spcBef>
            </a:pPr>
            <a:endParaRPr lang="pt-BR" sz="200"/>
          </a:p>
          <a:p>
            <a:pPr algn="ctr">
              <a:spcBef>
                <a:spcPct val="5000"/>
              </a:spcBef>
            </a:pPr>
            <a:r>
              <a:rPr lang="pt-BR" sz="1400"/>
              <a:t>SISTEMAS</a:t>
            </a:r>
          </a:p>
          <a:p>
            <a:pPr algn="ctr">
              <a:spcBef>
                <a:spcPct val="5000"/>
              </a:spcBef>
            </a:pPr>
            <a:r>
              <a:rPr lang="pt-BR" sz="1400"/>
              <a:t> LOGÍSTICOS</a:t>
            </a:r>
          </a:p>
        </p:txBody>
      </p:sp>
      <p:grpSp>
        <p:nvGrpSpPr>
          <p:cNvPr id="11" name="Grupo 45"/>
          <p:cNvGrpSpPr>
            <a:grpSpLocks/>
          </p:cNvGrpSpPr>
          <p:nvPr/>
        </p:nvGrpSpPr>
        <p:grpSpPr bwMode="auto">
          <a:xfrm>
            <a:off x="3992564" y="725488"/>
            <a:ext cx="873125" cy="4252912"/>
            <a:chOff x="2897188" y="839452"/>
            <a:chExt cx="873125" cy="4252912"/>
          </a:xfrm>
        </p:grpSpPr>
        <p:sp>
          <p:nvSpPr>
            <p:cNvPr id="620585" name="Rectangle 33"/>
            <p:cNvSpPr>
              <a:spLocks noChangeArrowheads="1"/>
            </p:cNvSpPr>
            <p:nvPr/>
          </p:nvSpPr>
          <p:spPr bwMode="auto">
            <a:xfrm>
              <a:off x="2897188" y="1171239"/>
              <a:ext cx="873125" cy="3921125"/>
            </a:xfrm>
            <a:prstGeom prst="rect">
              <a:avLst/>
            </a:prstGeom>
            <a:gradFill rotWithShape="1">
              <a:gsLst>
                <a:gs pos="0">
                  <a:srgbClr val="00ACA8"/>
                </a:gs>
                <a:gs pos="100000">
                  <a:srgbClr val="43C2B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86" name="Text Box 41"/>
            <p:cNvSpPr txBox="1">
              <a:spLocks noChangeArrowheads="1"/>
            </p:cNvSpPr>
            <p:nvPr/>
          </p:nvSpPr>
          <p:spPr bwMode="auto">
            <a:xfrm rot="-5400000">
              <a:off x="1529557" y="2753183"/>
              <a:ext cx="3600450" cy="719137"/>
            </a:xfrm>
            <a:prstGeom prst="rect">
              <a:avLst/>
            </a:prstGeom>
            <a:solidFill>
              <a:srgbClr val="00ACA8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pt-BR" sz="1300"/>
                <a:t>PONTOS DE ATENÇÃO SECUNDÁRIOS E TERCIÁRIOS</a:t>
              </a:r>
            </a:p>
          </p:txBody>
        </p:sp>
        <p:sp>
          <p:nvSpPr>
            <p:cNvPr id="620587" name="Text Box 28"/>
            <p:cNvSpPr txBox="1">
              <a:spLocks noChangeArrowheads="1"/>
            </p:cNvSpPr>
            <p:nvPr/>
          </p:nvSpPr>
          <p:spPr bwMode="auto">
            <a:xfrm>
              <a:off x="2906713" y="839452"/>
              <a:ext cx="8572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1600"/>
                <a:t>RT 2</a:t>
              </a:r>
              <a:endParaRPr lang="pt-BR" sz="1600" baseline="-25000"/>
            </a:p>
          </p:txBody>
        </p:sp>
      </p:grpSp>
      <p:grpSp>
        <p:nvGrpSpPr>
          <p:cNvPr id="12" name="Grupo 46"/>
          <p:cNvGrpSpPr>
            <a:grpSpLocks/>
          </p:cNvGrpSpPr>
          <p:nvPr/>
        </p:nvGrpSpPr>
        <p:grpSpPr bwMode="auto">
          <a:xfrm>
            <a:off x="5295901" y="717550"/>
            <a:ext cx="873125" cy="4249738"/>
            <a:chOff x="4200525" y="831514"/>
            <a:chExt cx="873125" cy="4249738"/>
          </a:xfrm>
        </p:grpSpPr>
        <p:sp>
          <p:nvSpPr>
            <p:cNvPr id="620589" name="Rectangle 33"/>
            <p:cNvSpPr>
              <a:spLocks noChangeArrowheads="1"/>
            </p:cNvSpPr>
            <p:nvPr/>
          </p:nvSpPr>
          <p:spPr bwMode="auto">
            <a:xfrm>
              <a:off x="4200525" y="1160127"/>
              <a:ext cx="873125" cy="3921125"/>
            </a:xfrm>
            <a:prstGeom prst="rect">
              <a:avLst/>
            </a:prstGeom>
            <a:gradFill rotWithShape="1">
              <a:gsLst>
                <a:gs pos="0">
                  <a:srgbClr val="00ACA8"/>
                </a:gs>
                <a:gs pos="100000">
                  <a:srgbClr val="43C2B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90" name="Text Box 42"/>
            <p:cNvSpPr txBox="1">
              <a:spLocks noChangeArrowheads="1"/>
            </p:cNvSpPr>
            <p:nvPr/>
          </p:nvSpPr>
          <p:spPr bwMode="auto">
            <a:xfrm rot="-5400000">
              <a:off x="2836069" y="2756358"/>
              <a:ext cx="3600450" cy="719138"/>
            </a:xfrm>
            <a:prstGeom prst="rect">
              <a:avLst/>
            </a:prstGeom>
            <a:solidFill>
              <a:srgbClr val="00ACA8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pt-BR" sz="1300"/>
                <a:t>PONTOS DE ATENÇÃO SECUNDÁRIOS E TERCIÁRIOS</a:t>
              </a:r>
            </a:p>
          </p:txBody>
        </p:sp>
        <p:sp>
          <p:nvSpPr>
            <p:cNvPr id="620591" name="Text Box 28"/>
            <p:cNvSpPr txBox="1">
              <a:spLocks noChangeArrowheads="1"/>
            </p:cNvSpPr>
            <p:nvPr/>
          </p:nvSpPr>
          <p:spPr bwMode="auto">
            <a:xfrm>
              <a:off x="4208463" y="831514"/>
              <a:ext cx="8572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1600"/>
                <a:t>RT 3</a:t>
              </a:r>
              <a:endParaRPr lang="pt-BR" sz="1600" baseline="-25000"/>
            </a:p>
          </p:txBody>
        </p:sp>
      </p:grpSp>
      <p:grpSp>
        <p:nvGrpSpPr>
          <p:cNvPr id="13" name="Grupo 47"/>
          <p:cNvGrpSpPr>
            <a:grpSpLocks/>
          </p:cNvGrpSpPr>
          <p:nvPr/>
        </p:nvGrpSpPr>
        <p:grpSpPr bwMode="auto">
          <a:xfrm>
            <a:off x="6599239" y="714375"/>
            <a:ext cx="873125" cy="4262438"/>
            <a:chOff x="5503863" y="839452"/>
            <a:chExt cx="873125" cy="4262437"/>
          </a:xfrm>
        </p:grpSpPr>
        <p:sp>
          <p:nvSpPr>
            <p:cNvPr id="620593" name="Rectangle 33"/>
            <p:cNvSpPr>
              <a:spLocks noChangeArrowheads="1"/>
            </p:cNvSpPr>
            <p:nvPr/>
          </p:nvSpPr>
          <p:spPr bwMode="auto">
            <a:xfrm>
              <a:off x="5503863" y="1180764"/>
              <a:ext cx="873125" cy="3921125"/>
            </a:xfrm>
            <a:prstGeom prst="rect">
              <a:avLst/>
            </a:prstGeom>
            <a:gradFill rotWithShape="1">
              <a:gsLst>
                <a:gs pos="0">
                  <a:srgbClr val="00ACA8"/>
                </a:gs>
                <a:gs pos="100000">
                  <a:srgbClr val="43C2B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20594" name="Text Box 43"/>
            <p:cNvSpPr txBox="1">
              <a:spLocks noChangeArrowheads="1"/>
            </p:cNvSpPr>
            <p:nvPr/>
          </p:nvSpPr>
          <p:spPr bwMode="auto">
            <a:xfrm rot="-5400000">
              <a:off x="4125119" y="2769058"/>
              <a:ext cx="3600450" cy="719138"/>
            </a:xfrm>
            <a:prstGeom prst="rect">
              <a:avLst/>
            </a:prstGeom>
            <a:solidFill>
              <a:srgbClr val="00ACA8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pt-BR" sz="1300"/>
                <a:t>PONTOS DE ATENÇÃO SECUNDÁRIOS E TERCIÁRIOS</a:t>
              </a:r>
            </a:p>
          </p:txBody>
        </p:sp>
        <p:sp>
          <p:nvSpPr>
            <p:cNvPr id="620595" name="Text Box 28"/>
            <p:cNvSpPr txBox="1">
              <a:spLocks noChangeArrowheads="1"/>
            </p:cNvSpPr>
            <p:nvPr/>
          </p:nvSpPr>
          <p:spPr bwMode="auto">
            <a:xfrm>
              <a:off x="5505450" y="839452"/>
              <a:ext cx="8572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1600"/>
                <a:t>RT 4</a:t>
              </a:r>
              <a:endParaRPr lang="pt-BR" sz="1600" baseline="-25000"/>
            </a:p>
          </p:txBody>
        </p:sp>
      </p:grp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2432050" y="5016501"/>
            <a:ext cx="5399088" cy="468313"/>
          </a:xfrm>
          <a:prstGeom prst="rect">
            <a:avLst/>
          </a:prstGeom>
          <a:gradFill rotWithShape="1">
            <a:gsLst>
              <a:gs pos="0">
                <a:srgbClr val="00ACA8"/>
              </a:gs>
              <a:gs pos="100000">
                <a:srgbClr val="00504E">
                  <a:alpha val="9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t-BR" sz="1600"/>
              <a:t>ATENÇÃO PRIMÁRIA À SAÚDE</a:t>
            </a:r>
          </a:p>
        </p:txBody>
      </p:sp>
      <p:sp>
        <p:nvSpPr>
          <p:cNvPr id="43" name="Fluxograma: Terminação 42"/>
          <p:cNvSpPr/>
          <p:nvPr/>
        </p:nvSpPr>
        <p:spPr>
          <a:xfrm>
            <a:off x="2498726" y="5778500"/>
            <a:ext cx="5311775" cy="637727"/>
          </a:xfrm>
          <a:prstGeom prst="flowChartTerminator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POPULAÇÃO</a:t>
            </a:r>
          </a:p>
        </p:txBody>
      </p:sp>
      <p:sp>
        <p:nvSpPr>
          <p:cNvPr id="84" name="Seta para a esquerda 83"/>
          <p:cNvSpPr/>
          <p:nvPr/>
        </p:nvSpPr>
        <p:spPr>
          <a:xfrm rot="16200000">
            <a:off x="7155657" y="5526882"/>
            <a:ext cx="385762" cy="282575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3" name="Seta para a esquerda 82"/>
          <p:cNvSpPr/>
          <p:nvPr/>
        </p:nvSpPr>
        <p:spPr>
          <a:xfrm rot="5400000">
            <a:off x="2840832" y="5490369"/>
            <a:ext cx="385762" cy="28575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4" name="Grupo 80"/>
          <p:cNvGrpSpPr>
            <a:grpSpLocks/>
          </p:cNvGrpSpPr>
          <p:nvPr/>
        </p:nvGrpSpPr>
        <p:grpSpPr bwMode="auto">
          <a:xfrm>
            <a:off x="3332163" y="1133476"/>
            <a:ext cx="3357562" cy="3857625"/>
            <a:chOff x="2236318" y="1247080"/>
            <a:chExt cx="3357586" cy="3857652"/>
          </a:xfrm>
        </p:grpSpPr>
        <p:sp>
          <p:nvSpPr>
            <p:cNvPr id="59" name="Elipse 58"/>
            <p:cNvSpPr/>
            <p:nvPr/>
          </p:nvSpPr>
          <p:spPr>
            <a:xfrm>
              <a:off x="2236318" y="1247080"/>
              <a:ext cx="3357586" cy="3857652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0163188"/>
                <a:satOff val="8769"/>
                <a:lumOff val="2550"/>
                <a:alphaOff val="0"/>
              </a:schemeClr>
            </a:fillRef>
            <a:effectRef idx="1">
              <a:schemeClr val="accent2">
                <a:hueOff val="-20163188"/>
                <a:satOff val="8769"/>
                <a:lumOff val="255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63" name="CaixaDeTexto 62"/>
            <p:cNvSpPr txBox="1"/>
            <p:nvPr/>
          </p:nvSpPr>
          <p:spPr>
            <a:xfrm rot="445195">
              <a:off x="3218162" y="1456849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pt-BR" sz="1500" dirty="0">
                  <a:latin typeface="Arial" pitchFamily="34" charset="0"/>
                </a:rPr>
                <a:t>Atenção Terciária</a:t>
              </a:r>
            </a:p>
          </p:txBody>
        </p:sp>
        <p:sp>
          <p:nvSpPr>
            <p:cNvPr id="66" name="CaixaDeTexto 65"/>
            <p:cNvSpPr txBox="1"/>
            <p:nvPr/>
          </p:nvSpPr>
          <p:spPr>
            <a:xfrm rot="20473473">
              <a:off x="3417535" y="4248515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pt-BR" sz="1500" dirty="0">
                  <a:latin typeface="Arial" pitchFamily="34" charset="0"/>
                </a:rPr>
                <a:t>Macrorregião</a:t>
              </a:r>
            </a:p>
          </p:txBody>
        </p:sp>
      </p:grpSp>
      <p:grpSp>
        <p:nvGrpSpPr>
          <p:cNvPr id="15" name="Grupo 79"/>
          <p:cNvGrpSpPr>
            <a:grpSpLocks/>
          </p:cNvGrpSpPr>
          <p:nvPr/>
        </p:nvGrpSpPr>
        <p:grpSpPr bwMode="auto">
          <a:xfrm>
            <a:off x="3646489" y="1495425"/>
            <a:ext cx="2782887" cy="3117850"/>
            <a:chOff x="2550811" y="1609051"/>
            <a:chExt cx="2783059" cy="3118489"/>
          </a:xfrm>
        </p:grpSpPr>
        <p:sp>
          <p:nvSpPr>
            <p:cNvPr id="60" name="Elipse 59"/>
            <p:cNvSpPr/>
            <p:nvPr/>
          </p:nvSpPr>
          <p:spPr>
            <a:xfrm>
              <a:off x="2550811" y="1609051"/>
              <a:ext cx="2783059" cy="31184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72000">
                  <a:schemeClr val="bg2"/>
                </a:gs>
                <a:gs pos="100000">
                  <a:schemeClr val="bg1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hueOff val="-13442126"/>
                <a:satOff val="5846"/>
                <a:lumOff val="17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CaixaDeTexto 63"/>
            <p:cNvSpPr txBox="1"/>
            <p:nvPr/>
          </p:nvSpPr>
          <p:spPr>
            <a:xfrm rot="387043">
              <a:off x="3202362" y="1816279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pt-BR" sz="1400" dirty="0">
                  <a:latin typeface="Arial" pitchFamily="34" charset="0"/>
                </a:rPr>
                <a:t>Atenção Secundária</a:t>
              </a:r>
            </a:p>
          </p:txBody>
        </p:sp>
        <p:sp>
          <p:nvSpPr>
            <p:cNvPr id="67" name="CaixaDeTexto 66"/>
            <p:cNvSpPr txBox="1"/>
            <p:nvPr/>
          </p:nvSpPr>
          <p:spPr>
            <a:xfrm rot="20473473">
              <a:off x="3454847" y="3821850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pt-BR" sz="1500" dirty="0">
                  <a:latin typeface="Arial" pitchFamily="34" charset="0"/>
                </a:rPr>
                <a:t>Microrregião</a:t>
              </a:r>
            </a:p>
          </p:txBody>
        </p:sp>
      </p:grpSp>
      <p:grpSp>
        <p:nvGrpSpPr>
          <p:cNvPr id="16" name="Grupo 78"/>
          <p:cNvGrpSpPr>
            <a:grpSpLocks/>
          </p:cNvGrpSpPr>
          <p:nvPr/>
        </p:nvGrpSpPr>
        <p:grpSpPr bwMode="auto">
          <a:xfrm>
            <a:off x="3973513" y="1863726"/>
            <a:ext cx="2443162" cy="2366963"/>
            <a:chOff x="2877546" y="1977847"/>
            <a:chExt cx="2443833" cy="2366785"/>
          </a:xfrm>
        </p:grpSpPr>
        <p:sp>
          <p:nvSpPr>
            <p:cNvPr id="61" name="Elipse 60"/>
            <p:cNvSpPr/>
            <p:nvPr/>
          </p:nvSpPr>
          <p:spPr>
            <a:xfrm>
              <a:off x="2877546" y="1977847"/>
              <a:ext cx="2143140" cy="2366785"/>
            </a:xfrm>
            <a:prstGeom prst="ellipse">
              <a:avLst/>
            </a:prstGeom>
            <a:gradFill rotWithShape="0">
              <a:gsLst>
                <a:gs pos="0">
                  <a:schemeClr val="accent3"/>
                </a:gs>
                <a:gs pos="72000">
                  <a:schemeClr val="bg1"/>
                </a:gs>
                <a:gs pos="100000">
                  <a:schemeClr val="accent3"/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hueOff val="-6721063"/>
                <a:satOff val="2923"/>
                <a:lumOff val="8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CaixaDeTexto 64"/>
            <p:cNvSpPr txBox="1"/>
            <p:nvPr/>
          </p:nvSpPr>
          <p:spPr>
            <a:xfrm rot="561058">
              <a:off x="3316916" y="2279996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Circl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pt-BR" sz="1400" dirty="0">
                  <a:latin typeface="Arial" pitchFamily="34" charset="0"/>
                </a:rPr>
                <a:t>Atenção Primária</a:t>
              </a:r>
            </a:p>
          </p:txBody>
        </p:sp>
        <p:sp>
          <p:nvSpPr>
            <p:cNvPr id="68" name="CaixaDeTexto 67"/>
            <p:cNvSpPr txBox="1"/>
            <p:nvPr/>
          </p:nvSpPr>
          <p:spPr>
            <a:xfrm rot="20473473">
              <a:off x="3535429" y="3338109"/>
              <a:ext cx="1785950" cy="646331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pt-BR" sz="1500" dirty="0">
                  <a:latin typeface="Arial" pitchFamily="34" charset="0"/>
                </a:rPr>
                <a:t>Município</a:t>
              </a:r>
            </a:p>
          </p:txBody>
        </p:sp>
      </p:grpSp>
      <p:grpSp>
        <p:nvGrpSpPr>
          <p:cNvPr id="17" name="Grupo 74"/>
          <p:cNvGrpSpPr>
            <a:grpSpLocks/>
          </p:cNvGrpSpPr>
          <p:nvPr/>
        </p:nvGrpSpPr>
        <p:grpSpPr bwMode="auto">
          <a:xfrm>
            <a:off x="4410075" y="2339975"/>
            <a:ext cx="1233488" cy="1335088"/>
            <a:chOff x="3315318" y="2453953"/>
            <a:chExt cx="1232920" cy="1335749"/>
          </a:xfrm>
        </p:grpSpPr>
        <p:sp>
          <p:nvSpPr>
            <p:cNvPr id="62" name="Elipse 61"/>
            <p:cNvSpPr/>
            <p:nvPr/>
          </p:nvSpPr>
          <p:spPr>
            <a:xfrm>
              <a:off x="3315318" y="2453953"/>
              <a:ext cx="1232920" cy="133574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72000">
                  <a:schemeClr val="bg1"/>
                </a:gs>
                <a:gs pos="100000">
                  <a:schemeClr val="bg1"/>
                </a:gs>
              </a:gsLst>
            </a:gradFill>
            <a:ln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5400000" scaled="0"/>
              </a:gra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6206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3635" y="2710835"/>
              <a:ext cx="873125" cy="77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upo 121"/>
          <p:cNvGrpSpPr>
            <a:grpSpLocks/>
          </p:cNvGrpSpPr>
          <p:nvPr/>
        </p:nvGrpSpPr>
        <p:grpSpPr bwMode="auto">
          <a:xfrm>
            <a:off x="9210275" y="4835938"/>
            <a:ext cx="2800999" cy="1714500"/>
            <a:chOff x="6510796" y="4943486"/>
            <a:chExt cx="2404661" cy="1714512"/>
          </a:xfrm>
          <a:solidFill>
            <a:schemeClr val="bg1">
              <a:lumMod val="65000"/>
              <a:lumOff val="35000"/>
            </a:schemeClr>
          </a:solidFill>
        </p:grpSpPr>
        <p:sp>
          <p:nvSpPr>
            <p:cNvPr id="98" name="Fluxograma: Processo 97"/>
            <p:cNvSpPr/>
            <p:nvPr/>
          </p:nvSpPr>
          <p:spPr>
            <a:xfrm>
              <a:off x="6510796" y="4943486"/>
              <a:ext cx="2404661" cy="1714512"/>
            </a:xfrm>
            <a:prstGeom prst="flowChartProcess">
              <a:avLst/>
            </a:prstGeom>
            <a:grpFill/>
            <a:ln w="19050" cmpd="sng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5" name="CaixaDeTexto 170"/>
            <p:cNvSpPr txBox="1">
              <a:spLocks noChangeArrowheads="1"/>
            </p:cNvSpPr>
            <p:nvPr/>
          </p:nvSpPr>
          <p:spPr bwMode="auto">
            <a:xfrm>
              <a:off x="6528512" y="4976893"/>
              <a:ext cx="2386943" cy="3693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900"/>
                <a:t>APS E PONTOS DE ATENÇÃO </a:t>
              </a:r>
              <a:br>
                <a:rPr lang="pt-BR" sz="900"/>
              </a:br>
              <a:r>
                <a:rPr lang="pt-BR" sz="900"/>
                <a:t>SECUNDÁRIA E TERCIÁRIA</a:t>
              </a:r>
            </a:p>
          </p:txBody>
        </p:sp>
        <p:sp>
          <p:nvSpPr>
            <p:cNvPr id="620626" name="CaixaDeTexto 149"/>
            <p:cNvSpPr txBox="1">
              <a:spLocks noChangeArrowheads="1"/>
            </p:cNvSpPr>
            <p:nvPr/>
          </p:nvSpPr>
          <p:spPr bwMode="auto">
            <a:xfrm>
              <a:off x="6700169" y="5367351"/>
              <a:ext cx="2215287" cy="2154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800"/>
                <a:t>Unid. de Atenção Primária  à Saúde -  UAPs</a:t>
              </a: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6607617" y="6081732"/>
              <a:ext cx="142851" cy="230189"/>
            </a:xfrm>
            <a:prstGeom prst="rect">
              <a:avLst/>
            </a:prstGeom>
            <a:grp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90" name="Fluxograma: Extrair 89"/>
            <p:cNvSpPr/>
            <p:nvPr/>
          </p:nvSpPr>
          <p:spPr>
            <a:xfrm>
              <a:off x="6602855" y="5386402"/>
              <a:ext cx="142851" cy="142876"/>
            </a:xfrm>
            <a:prstGeom prst="flowChartExtract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1" name="Pentágono regular 90"/>
            <p:cNvSpPr/>
            <p:nvPr/>
          </p:nvSpPr>
          <p:spPr>
            <a:xfrm>
              <a:off x="6607617" y="5643579"/>
              <a:ext cx="142851" cy="142876"/>
            </a:xfrm>
            <a:prstGeom prst="pentagon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2" name="Pentágono regular 91"/>
            <p:cNvSpPr/>
            <p:nvPr/>
          </p:nvSpPr>
          <p:spPr>
            <a:xfrm>
              <a:off x="6607617" y="5867417"/>
              <a:ext cx="142851" cy="142876"/>
            </a:xfrm>
            <a:prstGeom prst="pentagon">
              <a:avLst/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6607617" y="6342084"/>
              <a:ext cx="142851" cy="230189"/>
            </a:xfrm>
            <a:prstGeom prst="rect">
              <a:avLst/>
            </a:prstGeom>
            <a:grp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620632" name="CaixaDeTexto 149"/>
            <p:cNvSpPr txBox="1">
              <a:spLocks noChangeArrowheads="1"/>
            </p:cNvSpPr>
            <p:nvPr/>
          </p:nvSpPr>
          <p:spPr bwMode="auto">
            <a:xfrm>
              <a:off x="6707654" y="5613927"/>
              <a:ext cx="2207802" cy="2154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800"/>
                <a:t>Ambulatório Especializado Microrregional</a:t>
              </a:r>
            </a:p>
          </p:txBody>
        </p:sp>
        <p:sp>
          <p:nvSpPr>
            <p:cNvPr id="620633" name="CaixaDeTexto 149"/>
            <p:cNvSpPr txBox="1">
              <a:spLocks noChangeArrowheads="1"/>
            </p:cNvSpPr>
            <p:nvPr/>
          </p:nvSpPr>
          <p:spPr bwMode="auto">
            <a:xfrm>
              <a:off x="6707654" y="5866341"/>
              <a:ext cx="2207802" cy="2153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800" dirty="0"/>
                <a:t>Ambulatório Especializado Macrorregional</a:t>
              </a:r>
            </a:p>
          </p:txBody>
        </p:sp>
        <p:sp>
          <p:nvSpPr>
            <p:cNvPr id="620634" name="CaixaDeTexto 149"/>
            <p:cNvSpPr txBox="1">
              <a:spLocks noChangeArrowheads="1"/>
            </p:cNvSpPr>
            <p:nvPr/>
          </p:nvSpPr>
          <p:spPr bwMode="auto">
            <a:xfrm>
              <a:off x="6707654" y="6104468"/>
              <a:ext cx="2207802" cy="2154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800"/>
                <a:t>Hospital Microrregional</a:t>
              </a:r>
            </a:p>
          </p:txBody>
        </p:sp>
        <p:sp>
          <p:nvSpPr>
            <p:cNvPr id="620635" name="CaixaDeTexto 149"/>
            <p:cNvSpPr txBox="1">
              <a:spLocks noChangeArrowheads="1"/>
            </p:cNvSpPr>
            <p:nvPr/>
          </p:nvSpPr>
          <p:spPr bwMode="auto">
            <a:xfrm>
              <a:off x="6707654" y="6356882"/>
              <a:ext cx="2207802" cy="2154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800"/>
                <a:t>Hospital Macrorregional</a:t>
              </a:r>
            </a:p>
          </p:txBody>
        </p:sp>
      </p:grpSp>
      <p:grpSp>
        <p:nvGrpSpPr>
          <p:cNvPr id="19" name="Grupo 120"/>
          <p:cNvGrpSpPr>
            <a:grpSpLocks/>
          </p:cNvGrpSpPr>
          <p:nvPr/>
        </p:nvGrpSpPr>
        <p:grpSpPr bwMode="auto">
          <a:xfrm>
            <a:off x="3405188" y="2124075"/>
            <a:ext cx="3181350" cy="1957388"/>
            <a:chOff x="1881169" y="2124066"/>
            <a:chExt cx="3181372" cy="1957401"/>
          </a:xfrm>
        </p:grpSpPr>
        <p:sp>
          <p:nvSpPr>
            <p:cNvPr id="99" name="Fluxograma: Extrair 98"/>
            <p:cNvSpPr/>
            <p:nvPr/>
          </p:nvSpPr>
          <p:spPr>
            <a:xfrm>
              <a:off x="2643174" y="2643182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0" name="Fluxograma: Extrair 99"/>
            <p:cNvSpPr/>
            <p:nvPr/>
          </p:nvSpPr>
          <p:spPr>
            <a:xfrm>
              <a:off x="2571736" y="3009897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1" name="Fluxograma: Extrair 100"/>
            <p:cNvSpPr/>
            <p:nvPr/>
          </p:nvSpPr>
          <p:spPr>
            <a:xfrm>
              <a:off x="2714612" y="3324224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2" name="Fluxograma: Extrair 101"/>
            <p:cNvSpPr/>
            <p:nvPr/>
          </p:nvSpPr>
          <p:spPr>
            <a:xfrm>
              <a:off x="4214810" y="2590794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3" name="Fluxograma: Extrair 102"/>
            <p:cNvSpPr/>
            <p:nvPr/>
          </p:nvSpPr>
          <p:spPr>
            <a:xfrm>
              <a:off x="4195760" y="3328987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4" name="Fluxograma: Extrair 103"/>
            <p:cNvSpPr/>
            <p:nvPr/>
          </p:nvSpPr>
          <p:spPr>
            <a:xfrm>
              <a:off x="4343398" y="2981322"/>
              <a:ext cx="142876" cy="142876"/>
            </a:xfrm>
            <a:prstGeom prst="flowChartExtra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2285984" y="3470275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06" name="Pentágono regular 105"/>
            <p:cNvSpPr/>
            <p:nvPr/>
          </p:nvSpPr>
          <p:spPr>
            <a:xfrm>
              <a:off x="2205021" y="3143248"/>
              <a:ext cx="142876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7" name="Pentágono regular 106"/>
            <p:cNvSpPr/>
            <p:nvPr/>
          </p:nvSpPr>
          <p:spPr>
            <a:xfrm>
              <a:off x="1881169" y="2738433"/>
              <a:ext cx="142876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2071670" y="2124066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2214546" y="2765420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10" name="Pentágono regular 109"/>
            <p:cNvSpPr/>
            <p:nvPr/>
          </p:nvSpPr>
          <p:spPr>
            <a:xfrm>
              <a:off x="2290747" y="2447918"/>
              <a:ext cx="142876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4567238" y="3451225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12" name="Pentágono regular 111"/>
            <p:cNvSpPr/>
            <p:nvPr/>
          </p:nvSpPr>
          <p:spPr>
            <a:xfrm>
              <a:off x="4662488" y="3124198"/>
              <a:ext cx="142876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3" name="CaixaDeTexto 112"/>
            <p:cNvSpPr txBox="1"/>
            <p:nvPr/>
          </p:nvSpPr>
          <p:spPr>
            <a:xfrm>
              <a:off x="4672013" y="2746370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14" name="Pentágono regular 113"/>
            <p:cNvSpPr/>
            <p:nvPr/>
          </p:nvSpPr>
          <p:spPr>
            <a:xfrm>
              <a:off x="4572000" y="2428868"/>
              <a:ext cx="142876" cy="142876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5" name="CaixaDeTexto 114"/>
            <p:cNvSpPr txBox="1"/>
            <p:nvPr/>
          </p:nvSpPr>
          <p:spPr>
            <a:xfrm>
              <a:off x="1938319" y="3338512"/>
              <a:ext cx="142876" cy="2301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16" name="Pentágono regular 115"/>
            <p:cNvSpPr/>
            <p:nvPr/>
          </p:nvSpPr>
          <p:spPr>
            <a:xfrm>
              <a:off x="2138346" y="3881441"/>
              <a:ext cx="142876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7" name="Pentágono regular 116"/>
            <p:cNvSpPr/>
            <p:nvPr/>
          </p:nvSpPr>
          <p:spPr>
            <a:xfrm>
              <a:off x="4919665" y="2757483"/>
              <a:ext cx="142876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8" name="CaixaDeTexto 117"/>
            <p:cNvSpPr txBox="1"/>
            <p:nvPr/>
          </p:nvSpPr>
          <p:spPr>
            <a:xfrm>
              <a:off x="4791076" y="2143116"/>
              <a:ext cx="142876" cy="2301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4891090" y="3386137"/>
              <a:ext cx="142876" cy="2301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pt-BR" sz="1500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20" name="Pentágono regular 119"/>
            <p:cNvSpPr/>
            <p:nvPr/>
          </p:nvSpPr>
          <p:spPr>
            <a:xfrm>
              <a:off x="4705351" y="3938591"/>
              <a:ext cx="142876" cy="142876"/>
            </a:xfrm>
            <a:prstGeom prst="pentagon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21" name="Rectangle 46"/>
          <p:cNvSpPr>
            <a:spLocks noChangeArrowheads="1"/>
          </p:cNvSpPr>
          <p:nvPr/>
        </p:nvSpPr>
        <p:spPr bwMode="auto">
          <a:xfrm rot="16200000">
            <a:off x="-2408191" y="2876508"/>
            <a:ext cx="6487848" cy="137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2800" b="1" dirty="0">
                <a:latin typeface="Calibri" pitchFamily="34" charset="0"/>
              </a:rPr>
              <a:t>ORGANIZAÇÃO DA </a:t>
            </a:r>
            <a:r>
              <a:rPr lang="pt-BR" sz="2800" b="1" dirty="0">
                <a:latin typeface="Book Antiqua" panose="02040602050305030304" pitchFamily="18" charset="0"/>
              </a:rPr>
              <a:t>REGIÃO</a:t>
            </a:r>
            <a:r>
              <a:rPr lang="pt-BR" sz="2800" b="1" dirty="0">
                <a:latin typeface="Calibri" pitchFamily="34" charset="0"/>
              </a:rPr>
              <a:t> DE SAÚDE</a:t>
            </a:r>
          </a:p>
        </p:txBody>
      </p:sp>
      <p:sp>
        <p:nvSpPr>
          <p:cNvPr id="20" name="CaixaDeTexto 19"/>
          <p:cNvSpPr txBox="1"/>
          <p:nvPr/>
        </p:nvSpPr>
        <p:spPr>
          <a:xfrm rot="16200000">
            <a:off x="5990809" y="-5001879"/>
            <a:ext cx="677108" cy="1090863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O QUE QUEREMOS PARA A SAÚDE DO RN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353690" y="995983"/>
            <a:ext cx="923330" cy="37232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pt-BR" sz="2400" b="1" dirty="0">
                <a:latin typeface="Book Antiqua" panose="02040602050305030304" pitchFamily="18" charset="0"/>
              </a:rPr>
              <a:t>SISTEMA DE SAÚDE INTEGRADOS</a:t>
            </a:r>
          </a:p>
        </p:txBody>
      </p:sp>
    </p:spTree>
    <p:extLst>
      <p:ext uri="{BB962C8B-B14F-4D97-AF65-F5344CB8AC3E}">
        <p14:creationId xmlns:p14="http://schemas.microsoft.com/office/powerpoint/2010/main" val="31396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9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19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3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9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3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7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9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3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9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300"/>
                            </p:stCondLst>
                            <p:childTnLst>
                              <p:par>
                                <p:cTn id="82" presetID="2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9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2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2071" grpId="0" animBg="1"/>
      <p:bldP spid="2065" grpId="0" animBg="1"/>
      <p:bldP spid="43" grpId="0" animBg="1"/>
      <p:bldP spid="84" grpId="0" animBg="1"/>
      <p:bldP spid="84" grpId="1" animBg="1"/>
      <p:bldP spid="83" grpId="0" animBg="1"/>
      <p:bldP spid="8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781"/>
            <a:ext cx="1510145" cy="213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3" y="5530778"/>
            <a:ext cx="3428998" cy="13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3791"/>
            <a:ext cx="3548063" cy="13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84871" y="5503789"/>
            <a:ext cx="1588542" cy="132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524035" cy="113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5530778"/>
            <a:ext cx="3607810" cy="132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" y="3158835"/>
            <a:ext cx="1464433" cy="234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77391" y="4639084"/>
            <a:ext cx="619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Book Antiqua" panose="02040602050305030304" pitchFamily="18" charset="0"/>
              </a:rPr>
              <a:t>OBRIGADO!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30725" r="30284" b="10656"/>
          <a:stretch/>
        </p:blipFill>
        <p:spPr>
          <a:xfrm>
            <a:off x="3524036" y="42103"/>
            <a:ext cx="3269673" cy="10939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41010" r="16596" b="11515"/>
          <a:stretch/>
        </p:blipFill>
        <p:spPr>
          <a:xfrm>
            <a:off x="6793710" y="42103"/>
            <a:ext cx="5199341" cy="1093970"/>
          </a:xfrm>
          <a:prstGeom prst="rect">
            <a:avLst/>
          </a:prstGeom>
        </p:spPr>
      </p:pic>
      <p:sp>
        <p:nvSpPr>
          <p:cNvPr id="18" name="Retângulo 3"/>
          <p:cNvSpPr>
            <a:spLocks noChangeArrowheads="1"/>
          </p:cNvSpPr>
          <p:nvPr/>
        </p:nvSpPr>
        <p:spPr bwMode="auto">
          <a:xfrm>
            <a:off x="1224177" y="1256233"/>
            <a:ext cx="1076887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 i="1" dirty="0"/>
              <a:t>“É importante lembrar que o destino</a:t>
            </a:r>
          </a:p>
          <a:p>
            <a:pPr algn="ctr"/>
            <a:r>
              <a:rPr lang="pt-BR" altLang="pt-BR" sz="2800" i="1" dirty="0"/>
              <a:t>de um país não se resume à ação do</a:t>
            </a:r>
          </a:p>
          <a:p>
            <a:pPr algn="ctr"/>
            <a:r>
              <a:rPr lang="pt-BR" altLang="pt-BR" sz="2800" i="1" dirty="0"/>
              <a:t>governo; é resultado do trabalho e ação</a:t>
            </a:r>
          </a:p>
          <a:p>
            <a:pPr algn="ctr"/>
            <a:r>
              <a:rPr lang="pt-BR" altLang="pt-BR" sz="2800" i="1" dirty="0"/>
              <a:t>transformadora de todos os brasileiros</a:t>
            </a:r>
          </a:p>
          <a:p>
            <a:pPr algn="ctr"/>
            <a:r>
              <a:rPr lang="pt-BR" altLang="pt-BR" sz="2800" i="1" dirty="0"/>
              <a:t>e brasileiras.”</a:t>
            </a:r>
            <a:endParaRPr lang="pt-BR" altLang="pt-BR" sz="1400" i="1" dirty="0"/>
          </a:p>
          <a:p>
            <a:pPr algn="r"/>
            <a:r>
              <a:rPr lang="pt-BR" altLang="pt-BR" sz="1400" b="1" dirty="0"/>
              <a:t>Gilberto Carvalho</a:t>
            </a:r>
          </a:p>
          <a:p>
            <a:pPr algn="r"/>
            <a:r>
              <a:rPr lang="pt-BR" altLang="pt-BR" sz="1400" i="1" dirty="0"/>
              <a:t>Secretário-geral da Presidência da República</a:t>
            </a:r>
          </a:p>
          <a:p>
            <a:pPr algn="r"/>
            <a:r>
              <a:rPr lang="pt-BR" altLang="pt-BR" sz="1400" dirty="0"/>
              <a:t>(em 28/7/2011, no 28º Fórum do Planalto,</a:t>
            </a:r>
          </a:p>
          <a:p>
            <a:pPr algn="r"/>
            <a:r>
              <a:rPr lang="pt-BR" altLang="pt-BR" sz="1400" dirty="0"/>
              <a:t>sob o tema “Participação Social e Governo)</a:t>
            </a:r>
          </a:p>
          <a:p>
            <a:pPr algn="r"/>
            <a:r>
              <a:rPr lang="pt-BR" alt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9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TM03457452[[fn=Celeste]]</Template>
  <TotalTime>126</TotalTime>
  <Words>313</Words>
  <Application>Microsoft Office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MS PGothic</vt:lpstr>
      <vt:lpstr>Arial</vt:lpstr>
      <vt:lpstr>Arial Black</vt:lpstr>
      <vt:lpstr>Book Antiqua</vt:lpstr>
      <vt:lpstr>Calibri</vt:lpstr>
      <vt:lpstr>Calibri Light</vt:lpstr>
      <vt:lpstr>Times New Roman</vt:lpstr>
      <vt:lpstr>Celestial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MÁRCIA CUNHA DA SILVA PELLENSE</dc:creator>
  <cp:lastModifiedBy>MÁRCIA CUNHA DA SILVA PELLENSE</cp:lastModifiedBy>
  <cp:revision>23</cp:revision>
  <dcterms:created xsi:type="dcterms:W3CDTF">2017-02-20T18:10:32Z</dcterms:created>
  <dcterms:modified xsi:type="dcterms:W3CDTF">2017-02-20T20:28:40Z</dcterms:modified>
</cp:coreProperties>
</file>