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5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Resolução dos problemas de saúde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C4-4F62-B6A8-9A45495B08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C4-4F62-B6A8-9A45495B08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Atenção Básica</c:v>
                </c:pt>
                <c:pt idx="1">
                  <c:v>Outros níveis de atenção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76-42BA-B75B-CA63D966C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E680C2-3AC2-4388-A63A-38183257F35B}" type="datetimeFigureOut">
              <a:rPr lang="pt-BR" smtClean="0"/>
              <a:t>21/02/2017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D7CCFA-4927-4FB5-B84A-59B7F773C7D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12.jpeg"/><Relationship Id="rId12" Type="http://schemas.openxmlformats.org/officeDocument/2006/relationships/image" Target="../media/image16.png"/><Relationship Id="rId17" Type="http://schemas.openxmlformats.org/officeDocument/2006/relationships/image" Target="../media/image20.png"/><Relationship Id="rId2" Type="http://schemas.openxmlformats.org/officeDocument/2006/relationships/image" Target="../media/image9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8501122" cy="57150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dirty="0">
                <a:latin typeface="Arial Black" pitchFamily="34" charset="0"/>
              </a:rPr>
              <a:t>SECRETARIA DE ESTADO DA SAÚDE PÚBLICA – SESAP</a:t>
            </a:r>
            <a:br>
              <a:rPr lang="pt-BR" sz="2000" dirty="0">
                <a:latin typeface="Arial Black" pitchFamily="34" charset="0"/>
              </a:rPr>
            </a:br>
            <a:r>
              <a:rPr lang="pt-BR" sz="2000" dirty="0">
                <a:latin typeface="Arial Black" pitchFamily="34" charset="0"/>
              </a:rPr>
              <a:t>COORDENADORIA DE PROMOÇÃO DA SAÚDE – CPS</a:t>
            </a:r>
            <a:br>
              <a:rPr lang="pt-BR" sz="2000" dirty="0">
                <a:latin typeface="Arial Black" pitchFamily="34" charset="0"/>
              </a:rPr>
            </a:br>
            <a:r>
              <a:rPr lang="pt-BR" sz="2000" dirty="0">
                <a:latin typeface="Arial Black" pitchFamily="34" charset="0"/>
              </a:rPr>
              <a:t>SUBCOORDENADORIA DE AÇÕES DE SAÚDE – SUAS</a:t>
            </a:r>
            <a:br>
              <a:rPr lang="pt-BR" sz="2000" dirty="0">
                <a:latin typeface="Arial Black" pitchFamily="34" charset="0"/>
              </a:rPr>
            </a:br>
            <a:br>
              <a:rPr lang="pt-BR" sz="2000" dirty="0">
                <a:latin typeface="Arial Black" pitchFamily="34" charset="0"/>
              </a:rPr>
            </a:br>
            <a:endParaRPr lang="pt-BR" sz="2000" dirty="0"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1916832"/>
            <a:ext cx="8429684" cy="3384376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000" dirty="0">
                <a:latin typeface="Arial Black" pitchFamily="34" charset="0"/>
              </a:rPr>
              <a:t>POLÍTICA NACIONAL DE ATENÇÃO BÁSICA – PNAB</a:t>
            </a:r>
          </a:p>
          <a:p>
            <a:pPr algn="ctr"/>
            <a:endParaRPr lang="pt-BR" sz="2000" dirty="0">
              <a:latin typeface="Arial Black" pitchFamily="34" charset="0"/>
            </a:endParaRPr>
          </a:p>
          <a:p>
            <a:pPr algn="just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  <a:cs typeface="Arial" pitchFamily="34" charset="0"/>
              </a:rPr>
              <a:t>a Atenção Básica é um espaço de produção do cuidado voltado para o individuo e sua família, inseridos na comunidade, através de ações de promoção e proteção da saúde, prevenção de doenças e agravos, diagnóstico, tratamento, reabilitação, redução de danos e preservação da saúde. O objetivo é desenvolver uma atenção integral que estimule o autocuidado apoiado e tenha impacto sobre os determinantes e condicionantes de saúde das coletividades.</a:t>
            </a:r>
          </a:p>
          <a:p>
            <a:pPr algn="ctr"/>
            <a:endParaRPr lang="pt-BR" sz="2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57554" y="6000768"/>
            <a:ext cx="2350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Natal (RN), fevereiro de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395536" y="5157192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b="1" dirty="0">
                <a:latin typeface="Arial Black" panose="020B0A04020102020204" pitchFamily="34" charset="0"/>
              </a:rPr>
              <a:t>Brasil. Ministério da Saúde. Secretaria de Atenção à Saúde. Departamento de Atenção Básica. Política Nacional de Atenção Básica / Ministério da Saúde. Secretaria de Atenção à Saúde. Departamento de Atenção Básica. – Brasília : Ministério da Saúde, 2012..</a:t>
            </a:r>
          </a:p>
          <a:p>
            <a:pPr algn="just"/>
            <a:r>
              <a:rPr lang="pt-BR" sz="1200" b="1" dirty="0">
                <a:latin typeface="Arial Black" panose="020B0A04020102020204" pitchFamily="34" charset="0"/>
              </a:rPr>
              <a:t>110 p. : il. – (Série E. Legislação em Saúde)</a:t>
            </a:r>
            <a:endParaRPr lang="pt-BR" sz="1200" b="1" dirty="0">
              <a:effectLst/>
              <a:latin typeface="Arial Black" panose="020B0A040201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9512" y="2708920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 Black" panose="020B0A04020102020204" pitchFamily="34" charset="0"/>
              </a:rPr>
              <a:t>Subcoordenadoria de Ações de Saúde</a:t>
            </a:r>
          </a:p>
          <a:p>
            <a:r>
              <a:rPr lang="pt-BR" b="1" dirty="0">
                <a:latin typeface="Arial Black" panose="020B0A04020102020204" pitchFamily="34" charset="0"/>
              </a:rPr>
              <a:t>Contato: (84) 3232-</a:t>
            </a:r>
          </a:p>
          <a:p>
            <a:r>
              <a:rPr lang="pt-BR" b="1" dirty="0">
                <a:latin typeface="Arial Black" panose="020B0A04020102020204" pitchFamily="34" charset="0"/>
              </a:rPr>
              <a:t>E-mail – suas.sesrn@gmail.com</a:t>
            </a:r>
          </a:p>
          <a:p>
            <a:r>
              <a:rPr lang="pt-BR" b="1" dirty="0">
                <a:latin typeface="Arial Black" panose="020B0A04020102020204" pitchFamily="34" charset="0"/>
              </a:rPr>
              <a:t> </a:t>
            </a:r>
          </a:p>
          <a:p>
            <a:r>
              <a:rPr lang="pt-BR" b="1" dirty="0">
                <a:latin typeface="Arial Black" panose="020B0A04020102020204" pitchFamily="34" charset="0"/>
              </a:rPr>
              <a:t>Núcleo Estadual da Estratégia de saúde da família – (84) 3232-2571</a:t>
            </a:r>
          </a:p>
          <a:p>
            <a:r>
              <a:rPr lang="pt-BR" b="1" dirty="0">
                <a:latin typeface="Arial Black" panose="020B0A04020102020204" pitchFamily="34" charset="0"/>
              </a:rPr>
              <a:t>E-mail – siab@rn.gov.br</a:t>
            </a:r>
          </a:p>
        </p:txBody>
      </p:sp>
    </p:spTree>
    <p:extLst>
      <p:ext uri="{BB962C8B-B14F-4D97-AF65-F5344CB8AC3E}">
        <p14:creationId xmlns:p14="http://schemas.microsoft.com/office/powerpoint/2010/main" val="352407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303800773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288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495693"/>
            <a:ext cx="7776864" cy="5977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432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6024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just"/>
            <a:endParaRPr lang="pt-BR" sz="20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VI - </a:t>
            </a:r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prestar apoio institucional às equipes e serviços </a:t>
            </a: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no processo de implantação, acompanhamento, e qualificação da Atenção Básica e de ampliação e consolidação da estratégia Saúde da Família;  </a:t>
            </a:r>
          </a:p>
          <a:p>
            <a:pPr algn="just"/>
            <a:endParaRPr lang="pt-BR" sz="20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VII -Definir estratégias de </a:t>
            </a:r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institucionalização da avaliação </a:t>
            </a: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da Atenção Básica; (PMAQ/AMAQ) </a:t>
            </a:r>
          </a:p>
          <a:p>
            <a:pPr algn="just"/>
            <a:endParaRPr lang="pt-BR" sz="20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VIII - Desenvolver ações e articular instituições para formação e garantia de </a:t>
            </a:r>
            <a:r>
              <a:rPr lang="pt-BR" sz="2400" b="1" dirty="0">
                <a:solidFill>
                  <a:schemeClr val="accent4">
                    <a:lumMod val="75000"/>
                  </a:schemeClr>
                </a:solidFill>
              </a:rPr>
              <a:t>educação permanente </a:t>
            </a: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aos profissionais de saúde das equipes de Atenção Básica e das equipes de saúde da família; 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pt-BR" sz="2500" dirty="0"/>
              <a:t>Compete à gestão municipal na Atenção Básica</a:t>
            </a:r>
          </a:p>
        </p:txBody>
      </p:sp>
    </p:spTree>
    <p:extLst>
      <p:ext uri="{BB962C8B-B14F-4D97-AF65-F5344CB8AC3E}">
        <p14:creationId xmlns:p14="http://schemas.microsoft.com/office/powerpoint/2010/main" val="280756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052736"/>
            <a:ext cx="8064896" cy="5688632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endParaRPr lang="pt-BR" sz="1600" b="1" dirty="0">
              <a:solidFill>
                <a:srgbClr val="FF0000"/>
              </a:solidFill>
            </a:endParaRPr>
          </a:p>
          <a:p>
            <a:pPr algn="just"/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IX -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</a:rPr>
              <a:t>selecionar, contratar e remunerar os profissionais </a:t>
            </a:r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que compõem as equipes multiprofissionais de Atenção Básica, em conformidade com a legislação vigente;  </a:t>
            </a:r>
          </a:p>
          <a:p>
            <a:pPr algn="just"/>
            <a:endParaRPr lang="pt-BR" sz="16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X -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</a:rPr>
              <a:t>garantir a estrutura física necessária para o funcionamento das Unidades Básicas de Saúde </a:t>
            </a:r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e para a execução do conjunto de ações propostas, podendo contar com apoio técnico e/ou financeiro das Secretarias de Estado da Saúde e do Ministério da Saúde; (Requalifica UBS)  </a:t>
            </a:r>
          </a:p>
          <a:p>
            <a:pPr algn="just"/>
            <a:endParaRPr lang="pt-BR" sz="16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XIV -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</a:rPr>
              <a:t>Organizar o fluxo de usuários, visando à garantia das referências a serviços e ações de saúde fora </a:t>
            </a:r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do âmbito da Atenção Básica e de acordo com as necessidades de saúde dos usuários; (Regulação, PEC)  </a:t>
            </a:r>
          </a:p>
          <a:p>
            <a:pPr marL="109728" indent="0" algn="just">
              <a:buNone/>
            </a:pPr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algn="just"/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XVI - </a:t>
            </a:r>
            <a:r>
              <a:rPr lang="pt-BR" sz="1800" b="1" dirty="0">
                <a:solidFill>
                  <a:schemeClr val="accent4">
                    <a:lumMod val="75000"/>
                  </a:schemeClr>
                </a:solidFill>
              </a:rPr>
              <a:t>assegurar o cumprimento da carga horária integral de todos os profissionais </a:t>
            </a:r>
            <a:r>
              <a:rPr lang="pt-BR" sz="1600" dirty="0">
                <a:solidFill>
                  <a:schemeClr val="accent4">
                    <a:lumMod val="75000"/>
                  </a:schemeClr>
                </a:solidFill>
              </a:rPr>
              <a:t>que compõe as equipes de atenção básica, de acordo com as jornadas de trabalho especificadas no SCNES e a modalidade de atenção.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pt-BR" sz="2500" dirty="0"/>
              <a:t>Compete à gestão municipal na Atenção Básica</a:t>
            </a:r>
          </a:p>
        </p:txBody>
      </p:sp>
    </p:spTree>
    <p:extLst>
      <p:ext uri="{BB962C8B-B14F-4D97-AF65-F5344CB8AC3E}">
        <p14:creationId xmlns:p14="http://schemas.microsoft.com/office/powerpoint/2010/main" val="374333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ângulo 29"/>
          <p:cNvSpPr/>
          <p:nvPr/>
        </p:nvSpPr>
        <p:spPr>
          <a:xfrm>
            <a:off x="0" y="22795"/>
            <a:ext cx="9144000" cy="74190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</a:rPr>
              <a:t>Quais os desafios atuais para organização da Atenção Básica?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381750"/>
            <a:ext cx="168275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3528" y="1412771"/>
            <a:ext cx="84969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200" b="1" dirty="0">
                <a:solidFill>
                  <a:srgbClr val="002060"/>
                </a:solidFill>
                <a:latin typeface="+mn-lt"/>
              </a:rPr>
              <a:t>Estrutura física </a:t>
            </a:r>
            <a:r>
              <a:rPr lang="pt-BR" sz="2200" dirty="0">
                <a:solidFill>
                  <a:srgbClr val="002060"/>
                </a:solidFill>
                <a:latin typeface="+mn-lt"/>
              </a:rPr>
              <a:t>das unidades básicas de saúde (UBS)</a:t>
            </a:r>
          </a:p>
          <a:p>
            <a:pPr marL="457200" indent="-457200">
              <a:buFont typeface="+mj-lt"/>
              <a:buAutoNum type="arabicPeriod"/>
            </a:pPr>
            <a:endParaRPr lang="pt-BR" sz="2200" dirty="0">
              <a:solidFill>
                <a:srgbClr val="002060"/>
              </a:solidFill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200" dirty="0">
                <a:solidFill>
                  <a:srgbClr val="002060"/>
                </a:solidFill>
                <a:latin typeface="+mn-lt"/>
              </a:rPr>
              <a:t>Informatização com </a:t>
            </a:r>
            <a:r>
              <a:rPr lang="pt-BR" sz="2200" b="1" dirty="0">
                <a:solidFill>
                  <a:srgbClr val="002060"/>
                </a:solidFill>
                <a:latin typeface="+mn-lt"/>
              </a:rPr>
              <a:t>prontuário eletrônico</a:t>
            </a:r>
          </a:p>
          <a:p>
            <a:pPr marL="457200" indent="-457200">
              <a:buFont typeface="+mj-lt"/>
              <a:buAutoNum type="arabicPeriod"/>
            </a:pPr>
            <a:endParaRPr lang="pt-BR" sz="2200" dirty="0">
              <a:solidFill>
                <a:srgbClr val="002060"/>
              </a:solidFill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200" dirty="0">
                <a:solidFill>
                  <a:srgbClr val="002060"/>
                </a:solidFill>
                <a:latin typeface="+mn-lt"/>
              </a:rPr>
              <a:t>Manter as </a:t>
            </a:r>
            <a:r>
              <a:rPr lang="pt-BR" sz="2200" b="1" dirty="0">
                <a:solidFill>
                  <a:srgbClr val="002060"/>
                </a:solidFill>
                <a:latin typeface="+mn-lt"/>
              </a:rPr>
              <a:t>equipes completas</a:t>
            </a:r>
          </a:p>
          <a:p>
            <a:pPr marL="457200" indent="-457200">
              <a:buFont typeface="+mj-lt"/>
              <a:buAutoNum type="arabicPeriod"/>
            </a:pPr>
            <a:endParaRPr lang="pt-BR" sz="2200" dirty="0">
              <a:solidFill>
                <a:srgbClr val="002060"/>
              </a:solidFill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200" dirty="0">
                <a:solidFill>
                  <a:srgbClr val="002060"/>
                </a:solidFill>
                <a:latin typeface="+mn-lt"/>
              </a:rPr>
              <a:t>Melhorar o </a:t>
            </a:r>
            <a:r>
              <a:rPr lang="pt-BR" sz="2200" b="1" dirty="0">
                <a:solidFill>
                  <a:srgbClr val="002060"/>
                </a:solidFill>
                <a:latin typeface="+mn-lt"/>
              </a:rPr>
              <a:t>acesso, a qualidade e a resolutividade </a:t>
            </a:r>
            <a:r>
              <a:rPr lang="pt-BR" sz="2200" dirty="0">
                <a:solidFill>
                  <a:srgbClr val="002060"/>
                </a:solidFill>
                <a:latin typeface="+mn-lt"/>
              </a:rPr>
              <a:t>da atenção básica</a:t>
            </a:r>
          </a:p>
          <a:p>
            <a:pPr marL="457200" indent="-457200">
              <a:buFont typeface="+mj-lt"/>
              <a:buAutoNum type="arabicPeriod"/>
            </a:pPr>
            <a:endParaRPr lang="pt-BR" sz="2200" dirty="0">
              <a:solidFill>
                <a:srgbClr val="002060"/>
              </a:solidFill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200" b="1" dirty="0">
                <a:solidFill>
                  <a:srgbClr val="002060"/>
                </a:solidFill>
                <a:latin typeface="+mn-lt"/>
              </a:rPr>
              <a:t>Ampliar a integração das UBS </a:t>
            </a:r>
            <a:r>
              <a:rPr lang="pt-BR" sz="2200" dirty="0">
                <a:solidFill>
                  <a:srgbClr val="002060"/>
                </a:solidFill>
                <a:latin typeface="+mn-lt"/>
              </a:rPr>
              <a:t>com outros pontos da rede SUS, para </a:t>
            </a:r>
            <a:r>
              <a:rPr lang="pt-BR" sz="2200" b="1" dirty="0">
                <a:solidFill>
                  <a:srgbClr val="002060"/>
                </a:solidFill>
                <a:latin typeface="+mn-lt"/>
              </a:rPr>
              <a:t>equacionar o número de encaminhamentos para especialistas </a:t>
            </a:r>
          </a:p>
          <a:p>
            <a:pPr marL="457200" indent="-457200">
              <a:buFont typeface="+mj-lt"/>
              <a:buAutoNum type="arabicPeriod"/>
            </a:pPr>
            <a:endParaRPr lang="pt-BR" sz="2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120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1098004" y="1844824"/>
            <a:ext cx="1529780" cy="129607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20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pt-BR" sz="20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pt-BR" sz="1400" b="1" dirty="0">
              <a:solidFill>
                <a:schemeClr val="tx2"/>
              </a:solidFill>
            </a:endParaRPr>
          </a:p>
        </p:txBody>
      </p:sp>
      <p:pic>
        <p:nvPicPr>
          <p:cNvPr id="30725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84984"/>
            <a:ext cx="1712633" cy="171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96644"/>
            <a:ext cx="1588540" cy="158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930177" cy="93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Imagem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44824"/>
            <a:ext cx="1477292" cy="147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Imagem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195" y="3462963"/>
            <a:ext cx="1550213" cy="155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tângulo 29"/>
          <p:cNvSpPr/>
          <p:nvPr/>
        </p:nvSpPr>
        <p:spPr>
          <a:xfrm>
            <a:off x="0" y="22795"/>
            <a:ext cx="9144000" cy="74190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dirty="0">
                <a:solidFill>
                  <a:schemeClr val="bg1"/>
                </a:solidFill>
              </a:rPr>
              <a:t>    </a:t>
            </a:r>
            <a:r>
              <a:rPr lang="pt-BR" sz="2400" b="1" dirty="0">
                <a:solidFill>
                  <a:schemeClr val="bg1"/>
                </a:solidFill>
              </a:rPr>
              <a:t>Principais programas e estratégias do</a:t>
            </a:r>
            <a:endParaRPr lang="pt-BR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pt-BR" sz="2000" dirty="0">
                <a:solidFill>
                  <a:schemeClr val="bg1"/>
                </a:solidFill>
              </a:rPr>
              <a:t> da Atenção Básica 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381750"/>
            <a:ext cx="168275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1340768"/>
            <a:ext cx="3244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Programa Mais Médicos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67544" y="508518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Estratégia e-SUS AB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572000" y="138315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Acesso, qualidade e resolutividade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275856" y="2463279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Estratégia </a:t>
            </a:r>
          </a:p>
          <a:p>
            <a:pPr algn="ctr"/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Saúde da Família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148064" y="508518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Melhora na infraestrutura</a:t>
            </a:r>
          </a:p>
        </p:txBody>
      </p:sp>
    </p:spTree>
    <p:extLst>
      <p:ext uri="{BB962C8B-B14F-4D97-AF65-F5344CB8AC3E}">
        <p14:creationId xmlns:p14="http://schemas.microsoft.com/office/powerpoint/2010/main" val="366391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3923928" y="873783"/>
            <a:ext cx="1250528" cy="115139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2770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300" y="1905318"/>
            <a:ext cx="1063826" cy="106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885" y="5301208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89" y="3752701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Image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41104"/>
            <a:ext cx="1330325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Imagem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0733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Imagem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663" y="1053622"/>
            <a:ext cx="791716" cy="79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Imagem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72381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74" y="2204864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8" name="Imagem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81" y="2160588"/>
            <a:ext cx="2320925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9" name="Imagem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596" y="819059"/>
            <a:ext cx="1193564" cy="119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Imagem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776" y="3738485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Imagem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455" y="4479925"/>
            <a:ext cx="1106460" cy="1106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2" name="Imagem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283" y="4742978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Imagem 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60588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Elipse 27"/>
          <p:cNvSpPr/>
          <p:nvPr/>
        </p:nvSpPr>
        <p:spPr>
          <a:xfrm>
            <a:off x="1043608" y="5289352"/>
            <a:ext cx="1331912" cy="123599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b="1" dirty="0">
                <a:solidFill>
                  <a:schemeClr val="tx2"/>
                </a:solidFill>
              </a:rPr>
              <a:t>UBS</a:t>
            </a:r>
          </a:p>
          <a:p>
            <a:pPr algn="ctr">
              <a:defRPr/>
            </a:pPr>
            <a:endParaRPr lang="pt-BR" sz="20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pt-BR" sz="20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pt-BR" sz="1400" b="1" dirty="0">
                <a:solidFill>
                  <a:schemeClr val="tx2"/>
                </a:solidFill>
              </a:rPr>
              <a:t>Fluvial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-36511" y="-49684"/>
            <a:ext cx="9180512" cy="814388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180975" algn="ctr">
              <a:spcBef>
                <a:spcPct val="0"/>
              </a:spcBef>
            </a:pPr>
            <a:r>
              <a:rPr lang="pt-BR" sz="3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ATENÇÃO BÁSICA</a:t>
            </a:r>
          </a:p>
          <a:p>
            <a:pPr marL="180975" algn="ctr">
              <a:spcBef>
                <a:spcPct val="0"/>
              </a:spcBef>
            </a:pPr>
            <a:r>
              <a:rPr lang="pt-BR" sz="2600" b="1" dirty="0">
                <a:solidFill>
                  <a:schemeClr val="bg1"/>
                </a:solidFill>
              </a:rPr>
              <a:t>Políticas - Estratégias - Programas</a:t>
            </a:r>
            <a:endParaRPr lang="pt-BR" sz="2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2787" name="Picture 2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3" t="38092" r="3015"/>
          <a:stretch>
            <a:fillRect/>
          </a:stretch>
        </p:blipFill>
        <p:spPr bwMode="auto">
          <a:xfrm>
            <a:off x="1115070" y="5619542"/>
            <a:ext cx="1260450" cy="54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ipse 1"/>
          <p:cNvSpPr/>
          <p:nvPr/>
        </p:nvSpPr>
        <p:spPr>
          <a:xfrm>
            <a:off x="7856573" y="3077739"/>
            <a:ext cx="1096962" cy="111998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" name="Imagem 19" descr=" "/>
          <p:cNvPicPr/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5" t="17687" r="22751" b="26304"/>
          <a:stretch/>
        </p:blipFill>
        <p:spPr bwMode="auto">
          <a:xfrm>
            <a:off x="8009010" y="3509750"/>
            <a:ext cx="792087" cy="2354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50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6643734" cy="571505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000" dirty="0">
                <a:latin typeface="Arial Black" pitchFamily="34" charset="0"/>
              </a:rPr>
            </a:br>
            <a:r>
              <a:rPr lang="pt-BR" sz="2000" dirty="0">
                <a:solidFill>
                  <a:schemeClr val="tx1"/>
                </a:solidFill>
                <a:latin typeface="Arial Black" pitchFamily="34" charset="0"/>
              </a:rPr>
              <a:t>ASPECTOS IMPORTANTES PARA A GARANTIA DA CONTINUIDADE DO CUIDADO NA ATENÇÃO BÁSICA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1412776"/>
            <a:ext cx="8429684" cy="4176464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pPr algn="just"/>
            <a:endParaRPr lang="pt-BR" sz="2400" b="1" dirty="0">
              <a:solidFill>
                <a:schemeClr val="tx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  <a:cs typeface="Arial" pitchFamily="34" charset="0"/>
              </a:rPr>
              <a:t>Algumas dúvidas mais frequentes:</a:t>
            </a:r>
          </a:p>
          <a:p>
            <a:pPr marL="171450" indent="-171450" algn="just">
              <a:buFontTx/>
              <a:buChar char="-"/>
            </a:pPr>
            <a:endParaRPr lang="pt-BR" sz="2400" b="1" dirty="0">
              <a:solidFill>
                <a:schemeClr val="tx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  <a:cs typeface="Arial" pitchFamily="34" charset="0"/>
              </a:rPr>
              <a:t>Projeto Mais Médicos / Novas adesões / Pagamento de pecúnia</a:t>
            </a:r>
          </a:p>
          <a:p>
            <a:pPr marL="171450" indent="-171450" algn="just">
              <a:buFontTx/>
              <a:buChar char="-"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  <a:cs typeface="Arial" pitchFamily="34" charset="0"/>
              </a:rPr>
              <a:t>Habilitação de novas equipes de ESF/ESB/NASF</a:t>
            </a:r>
            <a:endParaRPr lang="pt-BR" sz="1800" b="1" dirty="0">
              <a:solidFill>
                <a:schemeClr val="tx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  <a:cs typeface="Arial" pitchFamily="34" charset="0"/>
              </a:rPr>
              <a:t>Adesão à Política de Saúde Prisional</a:t>
            </a:r>
            <a:endPara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 algn="just">
              <a:buFontTx/>
              <a:buChar char="-"/>
            </a:pPr>
            <a:r>
              <a:rPr lang="pt-BR" sz="1800" b="1" dirty="0">
                <a:latin typeface="Arial" pitchFamily="34" charset="0"/>
                <a:cs typeface="Arial" pitchFamily="34" charset="0"/>
              </a:rPr>
              <a:t>Aderiram: Natal, Mossoró, Parnamirim, Apodi, Patu, Nísia Floresta e Macaíba</a:t>
            </a:r>
          </a:p>
          <a:p>
            <a:pPr marL="628650" lvl="1" indent="-171450" algn="just">
              <a:buFontTx/>
              <a:buChar char="-"/>
            </a:pPr>
            <a:r>
              <a:rPr lang="pt-B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Municípios Prioritários: Caraúbas, Caicó, Currais Novos, São Paulo do Potengi, Pau dos Ferros, Macau Parelhas, Afonso Bezerra, Ceará-Mirim, Nova Cruz, Santa Cruz e Assú.</a:t>
            </a:r>
            <a:endParaRPr lang="pt-BR" sz="1800" b="1" dirty="0">
              <a:solidFill>
                <a:schemeClr val="tx1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218</TotalTime>
  <Words>636</Words>
  <Application>Microsoft Office PowerPoint</Application>
  <PresentationFormat>Apresentação na tela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Lucida Sans Unicode</vt:lpstr>
      <vt:lpstr>Verdana</vt:lpstr>
      <vt:lpstr>Wingdings 2</vt:lpstr>
      <vt:lpstr>Wingdings 3</vt:lpstr>
      <vt:lpstr>Concurso</vt:lpstr>
      <vt:lpstr>SECRETARIA DE ESTADO DA SAÚDE PÚBLICA – SESAP COORDENADORIA DE PROMOÇÃO DA SAÚDE – CPS SUBCOORDENADORIA DE AÇÕES DE SAÚDE – SUAS  </vt:lpstr>
      <vt:lpstr>Apresentação do PowerPoint</vt:lpstr>
      <vt:lpstr>Apresentação do PowerPoint</vt:lpstr>
      <vt:lpstr>Compete à gestão municipal na Atenção Básica</vt:lpstr>
      <vt:lpstr>Compete à gestão municipal na Atenção Básica</vt:lpstr>
      <vt:lpstr>Apresentação do PowerPoint</vt:lpstr>
      <vt:lpstr>Apresentação do PowerPoint</vt:lpstr>
      <vt:lpstr>Apresentação do PowerPoint</vt:lpstr>
      <vt:lpstr> ASPECTOS IMPORTANTES PARA A GARANTIA DA CONTINUIDADE DO CUIDADO NA ATENÇÃO BÁSICA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ESTADO DA SAÚDE PÚBLICA – SESAP COORDENADORIA DE PROMOÇÃO DA SAÚDE – CPS SUBCOORDENADORIA DE AÇÕES DE SAÚDE – SUAS POLÍTICA DE</dc:title>
  <dc:creator>jussaradantas</dc:creator>
  <cp:lastModifiedBy>Ivana Fernandes</cp:lastModifiedBy>
  <cp:revision>23</cp:revision>
  <dcterms:created xsi:type="dcterms:W3CDTF">2017-02-20T20:09:52Z</dcterms:created>
  <dcterms:modified xsi:type="dcterms:W3CDTF">2017-02-21T16:29:10Z</dcterms:modified>
</cp:coreProperties>
</file>