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57" r:id="rId4"/>
    <p:sldId id="286" r:id="rId5"/>
    <p:sldId id="259" r:id="rId6"/>
    <p:sldId id="287" r:id="rId7"/>
    <p:sldId id="282" r:id="rId8"/>
    <p:sldId id="261" r:id="rId9"/>
    <p:sldId id="263" r:id="rId10"/>
    <p:sldId id="299" r:id="rId11"/>
    <p:sldId id="300" r:id="rId12"/>
    <p:sldId id="301" r:id="rId13"/>
    <p:sldId id="266" r:id="rId14"/>
    <p:sldId id="280" r:id="rId15"/>
    <p:sldId id="288" r:id="rId16"/>
    <p:sldId id="297" r:id="rId17"/>
    <p:sldId id="276" r:id="rId18"/>
    <p:sldId id="289" r:id="rId19"/>
    <p:sldId id="298" r:id="rId20"/>
    <p:sldId id="268" r:id="rId21"/>
    <p:sldId id="279" r:id="rId22"/>
    <p:sldId id="270" r:id="rId23"/>
    <p:sldId id="291" r:id="rId24"/>
    <p:sldId id="292" r:id="rId25"/>
    <p:sldId id="277" r:id="rId26"/>
    <p:sldId id="269" r:id="rId27"/>
    <p:sldId id="294" r:id="rId28"/>
    <p:sldId id="293" r:id="rId29"/>
    <p:sldId id="295" r:id="rId30"/>
    <p:sldId id="296" r:id="rId31"/>
    <p:sldId id="273" r:id="rId32"/>
    <p:sldId id="274" r:id="rId33"/>
    <p:sldId id="275" r:id="rId34"/>
    <p:sldId id="303" r:id="rId35"/>
    <p:sldId id="305" r:id="rId36"/>
    <p:sldId id="302" r:id="rId37"/>
    <p:sldId id="304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E3700-F7C7-4AF1-9B95-2CCF260DDA7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488826-E811-4873-8C42-89554159A65D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>
              <a:latin typeface="Candara" pitchFamily="34" charset="0"/>
            </a:rPr>
            <a:t>Atenção Básica em Saúde</a:t>
          </a:r>
          <a:endParaRPr lang="pt-BR" sz="1800" dirty="0">
            <a:latin typeface="Candara" pitchFamily="34" charset="0"/>
          </a:endParaRPr>
        </a:p>
      </dgm:t>
    </dgm:pt>
    <dgm:pt modelId="{06FE15C0-ED61-49BF-B59A-35BD5EDFAB4D}" type="parTrans" cxnId="{12167855-EA7F-4253-9A07-C55A4882B4F0}">
      <dgm:prSet/>
      <dgm:spPr/>
      <dgm:t>
        <a:bodyPr/>
        <a:lstStyle/>
        <a:p>
          <a:endParaRPr lang="pt-BR"/>
        </a:p>
      </dgm:t>
    </dgm:pt>
    <dgm:pt modelId="{E8C6BAEB-79E6-4150-BD5F-41741B26675B}" type="sibTrans" cxnId="{12167855-EA7F-4253-9A07-C55A4882B4F0}">
      <dgm:prSet/>
      <dgm:spPr/>
      <dgm:t>
        <a:bodyPr/>
        <a:lstStyle/>
        <a:p>
          <a:endParaRPr lang="pt-BR"/>
        </a:p>
      </dgm:t>
    </dgm:pt>
    <dgm:pt modelId="{AA396980-6138-4988-B4EB-1526CC958C42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150" dirty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Unidade Básica de Saúde,</a:t>
          </a:r>
        </a:p>
      </dgm:t>
    </dgm:pt>
    <dgm:pt modelId="{BFB3A41B-0CA7-413F-9DC7-0C982595E436}" type="parTrans" cxnId="{D682F174-069F-4AF2-B766-B07251BC0861}">
      <dgm:prSet/>
      <dgm:spPr/>
      <dgm:t>
        <a:bodyPr/>
        <a:lstStyle/>
        <a:p>
          <a:endParaRPr lang="pt-BR"/>
        </a:p>
      </dgm:t>
    </dgm:pt>
    <dgm:pt modelId="{904BC882-5758-4C46-8B78-5A82A2E85040}" type="sibTrans" cxnId="{D682F174-069F-4AF2-B766-B07251BC0861}">
      <dgm:prSet/>
      <dgm:spPr/>
      <dgm:t>
        <a:bodyPr/>
        <a:lstStyle/>
        <a:p>
          <a:endParaRPr lang="pt-BR"/>
        </a:p>
      </dgm:t>
    </dgm:pt>
    <dgm:pt modelId="{71290F24-2E05-4A7D-B0E5-B59E98B36DCB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800" b="1" dirty="0">
              <a:latin typeface="Candara" pitchFamily="34" charset="0"/>
            </a:rPr>
            <a:t>Atenção Psicossocial </a:t>
          </a:r>
          <a:r>
            <a:rPr lang="pt-BR" sz="1800" b="1" dirty="0" smtClean="0">
              <a:latin typeface="Candara" pitchFamily="34" charset="0"/>
            </a:rPr>
            <a:t> Especializada</a:t>
          </a:r>
          <a:endParaRPr lang="pt-BR" sz="1800" dirty="0">
            <a:solidFill>
              <a:srgbClr val="FF0000"/>
            </a:solidFill>
            <a:latin typeface="Candara" pitchFamily="34" charset="0"/>
          </a:endParaRPr>
        </a:p>
      </dgm:t>
    </dgm:pt>
    <dgm:pt modelId="{89F4284E-3852-42A3-A315-F45644F4CAA9}" type="parTrans" cxnId="{A803C0ED-4CB2-4884-A29A-7BBC96DEB61A}">
      <dgm:prSet/>
      <dgm:spPr/>
      <dgm:t>
        <a:bodyPr/>
        <a:lstStyle/>
        <a:p>
          <a:endParaRPr lang="pt-BR"/>
        </a:p>
      </dgm:t>
    </dgm:pt>
    <dgm:pt modelId="{BF50890B-38AD-4EED-BB86-E462925822F6}" type="sibTrans" cxnId="{A803C0ED-4CB2-4884-A29A-7BBC96DEB61A}">
      <dgm:prSet/>
      <dgm:spPr/>
      <dgm:t>
        <a:bodyPr/>
        <a:lstStyle/>
        <a:p>
          <a:endParaRPr lang="pt-BR"/>
        </a:p>
      </dgm:t>
    </dgm:pt>
    <dgm:pt modelId="{6CF46295-B682-4D95-AF69-E8FA330F8C09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pt-BR" sz="1250" dirty="0">
              <a:latin typeface="Candara" pitchFamily="34" charset="0"/>
            </a:rPr>
            <a:t>SAMU 192, </a:t>
          </a:r>
        </a:p>
      </dgm:t>
    </dgm:pt>
    <dgm:pt modelId="{76D51528-7EA6-4916-8F10-E435F006371B}" type="parTrans" cxnId="{CDD345BC-0D3A-4BE5-B71C-867777277DEE}">
      <dgm:prSet/>
      <dgm:spPr/>
      <dgm:t>
        <a:bodyPr/>
        <a:lstStyle/>
        <a:p>
          <a:endParaRPr lang="pt-BR"/>
        </a:p>
      </dgm:t>
    </dgm:pt>
    <dgm:pt modelId="{5940C8A2-D082-480B-94A0-B982F6BA785B}" type="sibTrans" cxnId="{CDD345BC-0D3A-4BE5-B71C-867777277DEE}">
      <dgm:prSet/>
      <dgm:spPr/>
      <dgm:t>
        <a:bodyPr/>
        <a:lstStyle/>
        <a:p>
          <a:endParaRPr lang="pt-BR"/>
        </a:p>
      </dgm:t>
    </dgm:pt>
    <dgm:pt modelId="{03DF788F-00B7-47B5-A314-6D80C0088CA5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1800" b="1" dirty="0">
              <a:latin typeface="Candara" pitchFamily="34" charset="0"/>
            </a:rPr>
            <a:t>Atenção Residencial de Caráter Transitório</a:t>
          </a:r>
          <a:endParaRPr lang="pt-BR" sz="1800" dirty="0">
            <a:latin typeface="Candara" pitchFamily="34" charset="0"/>
          </a:endParaRPr>
        </a:p>
      </dgm:t>
    </dgm:pt>
    <dgm:pt modelId="{C906E68A-78BD-4AC7-8988-9008F5DB73BA}" type="parTrans" cxnId="{251DCFAE-5CD9-4C82-B7E2-E94E8FB8C01C}">
      <dgm:prSet/>
      <dgm:spPr/>
      <dgm:t>
        <a:bodyPr/>
        <a:lstStyle/>
        <a:p>
          <a:endParaRPr lang="pt-BR"/>
        </a:p>
      </dgm:t>
    </dgm:pt>
    <dgm:pt modelId="{8989EDE9-8778-4432-8D87-BF4E6E1D47E2}" type="sibTrans" cxnId="{251DCFAE-5CD9-4C82-B7E2-E94E8FB8C01C}">
      <dgm:prSet/>
      <dgm:spPr/>
      <dgm:t>
        <a:bodyPr/>
        <a:lstStyle/>
        <a:p>
          <a:endParaRPr lang="pt-BR"/>
        </a:p>
      </dgm:t>
    </dgm:pt>
    <dgm:pt modelId="{8D80AD2A-B5AF-484D-A2A8-FADE76872D1F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Atenção Hospitalar</a:t>
          </a:r>
          <a:endParaRPr lang="pt-BR" sz="1800" dirty="0"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ABE487F1-C4D1-4A19-A69B-A29071EC2F2B}" type="parTrans" cxnId="{24FDC0BC-AE6A-4F4D-8339-7040060AEA03}">
      <dgm:prSet/>
      <dgm:spPr/>
      <dgm:t>
        <a:bodyPr/>
        <a:lstStyle/>
        <a:p>
          <a:endParaRPr lang="pt-BR"/>
        </a:p>
      </dgm:t>
    </dgm:pt>
    <dgm:pt modelId="{9C3B4F10-1EF3-45E6-BFFC-2232D9F4C52A}" type="sibTrans" cxnId="{24FDC0BC-AE6A-4F4D-8339-7040060AEA03}">
      <dgm:prSet/>
      <dgm:spPr/>
      <dgm:t>
        <a:bodyPr/>
        <a:lstStyle/>
        <a:p>
          <a:endParaRPr lang="pt-BR"/>
        </a:p>
      </dgm:t>
    </dgm:pt>
    <dgm:pt modelId="{72E89EAF-D790-4338-9F0F-271EE9A4024A}">
      <dgm:prSet phldrT="[Texto]" custT="1"/>
      <dgm:spPr/>
      <dgm:t>
        <a:bodyPr/>
        <a:lstStyle/>
        <a:p>
          <a:r>
            <a:rPr lang="pt-BR" sz="1800" b="1" dirty="0">
              <a:latin typeface="Candara" pitchFamily="34" charset="0"/>
            </a:rPr>
            <a:t>Estratégias de Desinstitucionalização</a:t>
          </a:r>
          <a:endParaRPr lang="pt-BR" sz="1800" dirty="0">
            <a:latin typeface="Candara" pitchFamily="34" charset="0"/>
          </a:endParaRPr>
        </a:p>
      </dgm:t>
    </dgm:pt>
    <dgm:pt modelId="{AC74F019-B764-4A88-8002-DAB7B110ECC8}" type="parTrans" cxnId="{96AA0DD9-7663-485E-BB67-561E638CFD9F}">
      <dgm:prSet/>
      <dgm:spPr/>
      <dgm:t>
        <a:bodyPr/>
        <a:lstStyle/>
        <a:p>
          <a:endParaRPr lang="pt-BR"/>
        </a:p>
      </dgm:t>
    </dgm:pt>
    <dgm:pt modelId="{7EB0B3F2-FB95-48EE-8F29-9C6934A6E773}" type="sibTrans" cxnId="{96AA0DD9-7663-485E-BB67-561E638CFD9F}">
      <dgm:prSet/>
      <dgm:spPr/>
      <dgm:t>
        <a:bodyPr/>
        <a:lstStyle/>
        <a:p>
          <a:endParaRPr lang="pt-BR"/>
        </a:p>
      </dgm:t>
    </dgm:pt>
    <dgm:pt modelId="{D71199C7-FFC8-4699-9840-B90751340DCE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 smtClean="0">
              <a:latin typeface="Candara" pitchFamily="34" charset="0"/>
            </a:rPr>
            <a:t>Estratégias de Reabilitação </a:t>
          </a:r>
          <a:r>
            <a:rPr lang="pt-BR" sz="1800" b="1" dirty="0">
              <a:latin typeface="Candara" pitchFamily="34" charset="0"/>
            </a:rPr>
            <a:t>Psicossocial</a:t>
          </a:r>
          <a:endParaRPr lang="pt-BR" sz="1800" dirty="0">
            <a:latin typeface="Candara" pitchFamily="34" charset="0"/>
          </a:endParaRPr>
        </a:p>
      </dgm:t>
    </dgm:pt>
    <dgm:pt modelId="{8D5DB3B6-40FE-4055-A88D-68A2FFA0F401}" type="parTrans" cxnId="{85905A95-B156-4E06-B01A-92D2639E6CBC}">
      <dgm:prSet/>
      <dgm:spPr/>
      <dgm:t>
        <a:bodyPr/>
        <a:lstStyle/>
        <a:p>
          <a:endParaRPr lang="pt-BR"/>
        </a:p>
      </dgm:t>
    </dgm:pt>
    <dgm:pt modelId="{09DEFA09-43F3-454E-B9F5-188D7B189E07}" type="sibTrans" cxnId="{85905A95-B156-4E06-B01A-92D2639E6CBC}">
      <dgm:prSet/>
      <dgm:spPr/>
      <dgm:t>
        <a:bodyPr/>
        <a:lstStyle/>
        <a:p>
          <a:endParaRPr lang="pt-BR"/>
        </a:p>
      </dgm:t>
    </dgm:pt>
    <dgm:pt modelId="{8CCA63FB-0A58-4943-A072-03E171468DEE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sz="1300" dirty="0" smtClean="0">
              <a:solidFill>
                <a:schemeClr val="bg1"/>
              </a:solidFill>
              <a:latin typeface="Candara" pitchFamily="34" charset="0"/>
            </a:rPr>
            <a:t>Unidade de Acolhimento,</a:t>
          </a:r>
          <a:endParaRPr lang="pt-BR" sz="1300" dirty="0"/>
        </a:p>
      </dgm:t>
    </dgm:pt>
    <dgm:pt modelId="{D21CC871-6099-40EE-9CFA-278CFB8E782D}" type="parTrans" cxnId="{49C9308F-484F-475C-B402-4627FF3690DD}">
      <dgm:prSet/>
      <dgm:spPr/>
      <dgm:t>
        <a:bodyPr/>
        <a:lstStyle/>
        <a:p>
          <a:endParaRPr lang="pt-BR"/>
        </a:p>
      </dgm:t>
    </dgm:pt>
    <dgm:pt modelId="{0AF35F4F-3CC2-45AF-8E05-BE0C93560FB9}" type="sibTrans" cxnId="{49C9308F-484F-475C-B402-4627FF3690DD}">
      <dgm:prSet/>
      <dgm:spPr/>
      <dgm:t>
        <a:bodyPr/>
        <a:lstStyle/>
        <a:p>
          <a:endParaRPr lang="pt-BR"/>
        </a:p>
      </dgm:t>
    </dgm:pt>
    <dgm:pt modelId="{AA191892-2DA3-4C45-A1EF-7BF6354E464E}">
      <dgm:prSet custT="1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pt-BR" sz="1200" dirty="0" smtClean="0">
              <a:solidFill>
                <a:schemeClr val="bg2">
                  <a:lumMod val="25000"/>
                </a:schemeClr>
              </a:solidFill>
              <a:latin typeface="Candara" pitchFamily="34" charset="0"/>
            </a:rPr>
            <a:t>Enfermaria especializada em Hospital Geral,</a:t>
          </a:r>
          <a:endParaRPr lang="pt-BR" sz="1000" dirty="0"/>
        </a:p>
      </dgm:t>
    </dgm:pt>
    <dgm:pt modelId="{8F377A78-4DDA-433A-B740-CF963A2E37A7}" type="parTrans" cxnId="{B21E638E-0D57-4FC0-9D8B-9B318B73E2E9}">
      <dgm:prSet/>
      <dgm:spPr/>
      <dgm:t>
        <a:bodyPr/>
        <a:lstStyle/>
        <a:p>
          <a:endParaRPr lang="pt-BR"/>
        </a:p>
      </dgm:t>
    </dgm:pt>
    <dgm:pt modelId="{4577309F-5713-496A-A5CB-2C51B0415AAB}" type="sibTrans" cxnId="{B21E638E-0D57-4FC0-9D8B-9B318B73E2E9}">
      <dgm:prSet/>
      <dgm:spPr/>
      <dgm:t>
        <a:bodyPr/>
        <a:lstStyle/>
        <a:p>
          <a:endParaRPr lang="pt-BR"/>
        </a:p>
      </dgm:t>
    </dgm:pt>
    <dgm:pt modelId="{9DBCC8D8-FE0E-4E7E-9BD4-DE3C34B144B7}">
      <dgm:prSet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pt-BR" sz="1300" dirty="0" smtClean="0">
              <a:solidFill>
                <a:srgbClr val="9900CC"/>
              </a:solidFill>
              <a:latin typeface="Candara" pitchFamily="34" charset="0"/>
            </a:rPr>
            <a:t>Iniciativas de Geração de Trabalho e Renda,</a:t>
          </a:r>
          <a:endParaRPr lang="pt-BR" sz="1300" dirty="0">
            <a:solidFill>
              <a:srgbClr val="9900CC"/>
            </a:solidFill>
          </a:endParaRPr>
        </a:p>
      </dgm:t>
    </dgm:pt>
    <dgm:pt modelId="{25C17F1C-AC4D-48D7-B844-9FBE4DEAAD3D}" type="parTrans" cxnId="{F26E4D9B-BECC-49A7-A916-8EC8EF1BCA17}">
      <dgm:prSet/>
      <dgm:spPr/>
      <dgm:t>
        <a:bodyPr/>
        <a:lstStyle/>
        <a:p>
          <a:endParaRPr lang="pt-BR"/>
        </a:p>
      </dgm:t>
    </dgm:pt>
    <dgm:pt modelId="{1423E796-64B5-4119-A712-533D8C57D222}" type="sibTrans" cxnId="{F26E4D9B-BECC-49A7-A916-8EC8EF1BCA17}">
      <dgm:prSet/>
      <dgm:spPr/>
      <dgm:t>
        <a:bodyPr/>
        <a:lstStyle/>
        <a:p>
          <a:endParaRPr lang="pt-BR"/>
        </a:p>
      </dgm:t>
    </dgm:pt>
    <dgm:pt modelId="{D178DDCC-B0D4-4F7E-BCD3-C754943DEE40}">
      <dgm:prSet custT="1"/>
      <dgm:spPr>
        <a:solidFill>
          <a:srgbClr val="CCCCFF">
            <a:alpha val="89804"/>
          </a:srgbClr>
        </a:solidFill>
      </dgm:spPr>
      <dgm:t>
        <a:bodyPr/>
        <a:lstStyle/>
        <a:p>
          <a:r>
            <a:rPr lang="pt-BR" sz="1300" dirty="0">
              <a:solidFill>
                <a:srgbClr val="9900CC"/>
              </a:solidFill>
              <a:latin typeface="Candara" pitchFamily="34" charset="0"/>
            </a:rPr>
            <a:t>Empreendimentos Solidários e Cooperativas Sociais</a:t>
          </a:r>
        </a:p>
      </dgm:t>
    </dgm:pt>
    <dgm:pt modelId="{046DD05F-F423-42E6-8B0C-C6FC75A95B4E}" type="parTrans" cxnId="{97689B74-25C9-4D2A-8D51-43D377E057C9}">
      <dgm:prSet/>
      <dgm:spPr/>
      <dgm:t>
        <a:bodyPr/>
        <a:lstStyle/>
        <a:p>
          <a:endParaRPr lang="pt-BR"/>
        </a:p>
      </dgm:t>
    </dgm:pt>
    <dgm:pt modelId="{2C37F541-ABF8-4D1A-B1B8-AD9FA639984E}" type="sibTrans" cxnId="{97689B74-25C9-4D2A-8D51-43D377E057C9}">
      <dgm:prSet/>
      <dgm:spPr/>
      <dgm:t>
        <a:bodyPr/>
        <a:lstStyle/>
        <a:p>
          <a:endParaRPr lang="pt-BR"/>
        </a:p>
      </dgm:t>
    </dgm:pt>
    <dgm:pt modelId="{6F2B5ED8-8291-4706-B99B-912E611A3471}">
      <dgm:prSet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pt-BR" sz="1300" dirty="0" smtClean="0">
              <a:solidFill>
                <a:schemeClr val="bg1"/>
              </a:solidFill>
              <a:latin typeface="Candara" pitchFamily="34" charset="0"/>
            </a:rPr>
            <a:t>Serviços Residenciais Terapêuticos,</a:t>
          </a:r>
          <a:endParaRPr lang="pt-BR" sz="1100" dirty="0">
            <a:solidFill>
              <a:schemeClr val="accent5">
                <a:lumMod val="50000"/>
              </a:schemeClr>
            </a:solidFill>
            <a:latin typeface="Candara" pitchFamily="34" charset="0"/>
          </a:endParaRPr>
        </a:p>
      </dgm:t>
    </dgm:pt>
    <dgm:pt modelId="{8D5554E2-53DA-4A86-960A-EC1DC824A224}" type="parTrans" cxnId="{E28CF884-DF83-49B2-B131-F9DC7DC05079}">
      <dgm:prSet/>
      <dgm:spPr/>
      <dgm:t>
        <a:bodyPr/>
        <a:lstStyle/>
        <a:p>
          <a:endParaRPr lang="pt-BR"/>
        </a:p>
      </dgm:t>
    </dgm:pt>
    <dgm:pt modelId="{AD520F75-496F-4733-A864-81287E857200}" type="sibTrans" cxnId="{E28CF884-DF83-49B2-B131-F9DC7DC05079}">
      <dgm:prSet/>
      <dgm:spPr/>
      <dgm:t>
        <a:bodyPr/>
        <a:lstStyle/>
        <a:p>
          <a:endParaRPr lang="pt-BR"/>
        </a:p>
      </dgm:t>
    </dgm:pt>
    <dgm:pt modelId="{8EE1BF37-5426-45DC-9DB3-9A18F1FB90AB}">
      <dgm:prSet custT="1"/>
      <dgm:spPr>
        <a:solidFill>
          <a:schemeClr val="tx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pt-BR" sz="1300" dirty="0">
              <a:solidFill>
                <a:schemeClr val="bg1"/>
              </a:solidFill>
              <a:latin typeface="Candara" pitchFamily="34" charset="0"/>
            </a:rPr>
            <a:t>Programa de Volta para Casa</a:t>
          </a:r>
        </a:p>
      </dgm:t>
    </dgm:pt>
    <dgm:pt modelId="{1D880F08-B882-4196-901B-AB39DB72358E}" type="parTrans" cxnId="{E182BCA3-5884-40C6-9949-106ECF68A199}">
      <dgm:prSet/>
      <dgm:spPr/>
      <dgm:t>
        <a:bodyPr/>
        <a:lstStyle/>
        <a:p>
          <a:endParaRPr lang="pt-BR"/>
        </a:p>
      </dgm:t>
    </dgm:pt>
    <dgm:pt modelId="{244A9853-EF86-4009-8F6D-397F8F401C38}" type="sibTrans" cxnId="{E182BCA3-5884-40C6-9949-106ECF68A199}">
      <dgm:prSet/>
      <dgm:spPr/>
      <dgm:t>
        <a:bodyPr/>
        <a:lstStyle/>
        <a:p>
          <a:endParaRPr lang="pt-BR"/>
        </a:p>
      </dgm:t>
    </dgm:pt>
    <dgm:pt modelId="{282CAF49-A2DD-4986-8B30-CE7852D6E53A}">
      <dgm:prSet custT="1"/>
      <dgm:spPr>
        <a:solidFill>
          <a:srgbClr val="FFFF00">
            <a:alpha val="89804"/>
          </a:srgbClr>
        </a:solidFill>
      </dgm:spPr>
      <dgm:t>
        <a:bodyPr/>
        <a:lstStyle/>
        <a:p>
          <a:r>
            <a:rPr lang="pt-BR" sz="1200" dirty="0">
              <a:solidFill>
                <a:schemeClr val="bg2">
                  <a:lumMod val="25000"/>
                </a:schemeClr>
              </a:solidFill>
              <a:latin typeface="Candara" pitchFamily="34" charset="0"/>
            </a:rPr>
            <a:t>Serviço Hospitalar de Referência para Atenção às pessoas com sofrimento ou transtorno mental e com necessidades decorrentes do uso de crack, álcool e outras drogas</a:t>
          </a:r>
        </a:p>
      </dgm:t>
    </dgm:pt>
    <dgm:pt modelId="{2BC18366-AF77-440F-9953-F864E871F9FB}" type="parTrans" cxnId="{FA615C53-B820-46EE-8FB6-1CD9C48A909C}">
      <dgm:prSet/>
      <dgm:spPr/>
      <dgm:t>
        <a:bodyPr/>
        <a:lstStyle/>
        <a:p>
          <a:endParaRPr lang="pt-BR"/>
        </a:p>
      </dgm:t>
    </dgm:pt>
    <dgm:pt modelId="{285DA339-5760-4F2E-8D7E-B2694B660652}" type="sibTrans" cxnId="{FA615C53-B820-46EE-8FB6-1CD9C48A909C}">
      <dgm:prSet/>
      <dgm:spPr/>
      <dgm:t>
        <a:bodyPr/>
        <a:lstStyle/>
        <a:p>
          <a:endParaRPr lang="pt-BR"/>
        </a:p>
      </dgm:t>
    </dgm:pt>
    <dgm:pt modelId="{6B2E00EC-C2C1-40E0-B70E-5396DFF32DD7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t-BR" sz="1300" dirty="0">
              <a:solidFill>
                <a:schemeClr val="bg1"/>
              </a:solidFill>
              <a:latin typeface="Candara" pitchFamily="34" charset="0"/>
            </a:rPr>
            <a:t>Serviço de Atenção em Regime Residencial</a:t>
          </a:r>
        </a:p>
      </dgm:t>
    </dgm:pt>
    <dgm:pt modelId="{9DB96580-15A4-49D2-89CF-B088669F5A9B}" type="parTrans" cxnId="{10715588-F095-4A9A-813F-02FE408FF899}">
      <dgm:prSet/>
      <dgm:spPr/>
      <dgm:t>
        <a:bodyPr/>
        <a:lstStyle/>
        <a:p>
          <a:endParaRPr lang="pt-BR"/>
        </a:p>
      </dgm:t>
    </dgm:pt>
    <dgm:pt modelId="{6E811F5C-75F7-4F2E-867F-239B9E3F55C3}" type="sibTrans" cxnId="{10715588-F095-4A9A-813F-02FE408FF899}">
      <dgm:prSet/>
      <dgm:spPr/>
      <dgm:t>
        <a:bodyPr/>
        <a:lstStyle/>
        <a:p>
          <a:endParaRPr lang="pt-BR"/>
        </a:p>
      </dgm:t>
    </dgm:pt>
    <dgm:pt modelId="{82665F71-17AD-41D7-9A74-3B427BA04268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endParaRPr lang="pt-BR" sz="1250" dirty="0"/>
        </a:p>
      </dgm:t>
    </dgm:pt>
    <dgm:pt modelId="{79B5E126-A0F6-44A9-B4EF-C407C37F40CF}" type="parTrans" cxnId="{B144CAC6-CED1-41F3-AE50-95224FD7B1C6}">
      <dgm:prSet/>
      <dgm:spPr/>
      <dgm:t>
        <a:bodyPr/>
        <a:lstStyle/>
        <a:p>
          <a:endParaRPr lang="pt-BR"/>
        </a:p>
      </dgm:t>
    </dgm:pt>
    <dgm:pt modelId="{6131B9E1-BA8F-47C8-8D91-3BBA18F891F5}" type="sibTrans" cxnId="{B144CAC6-CED1-41F3-AE50-95224FD7B1C6}">
      <dgm:prSet/>
      <dgm:spPr/>
      <dgm:t>
        <a:bodyPr/>
        <a:lstStyle/>
        <a:p>
          <a:endParaRPr lang="pt-BR"/>
        </a:p>
      </dgm:t>
    </dgm:pt>
    <dgm:pt modelId="{B1E32185-4BD9-4907-BF49-FBF79CE92346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pt-BR" sz="1250" dirty="0">
              <a:latin typeface="Candara" pitchFamily="34" charset="0"/>
            </a:rPr>
            <a:t>Sala de Estabilização, </a:t>
          </a:r>
        </a:p>
      </dgm:t>
    </dgm:pt>
    <dgm:pt modelId="{6B7C15AA-1EB6-4692-8529-FBA6EB8A3F90}" type="parTrans" cxnId="{1010C4D0-8215-49B8-B1D3-14FA3C899E42}">
      <dgm:prSet/>
      <dgm:spPr/>
      <dgm:t>
        <a:bodyPr/>
        <a:lstStyle/>
        <a:p>
          <a:endParaRPr lang="pt-BR"/>
        </a:p>
      </dgm:t>
    </dgm:pt>
    <dgm:pt modelId="{56CA2465-7268-443D-AB07-598141014E34}" type="sibTrans" cxnId="{1010C4D0-8215-49B8-B1D3-14FA3C899E42}">
      <dgm:prSet/>
      <dgm:spPr/>
      <dgm:t>
        <a:bodyPr/>
        <a:lstStyle/>
        <a:p>
          <a:endParaRPr lang="pt-BR"/>
        </a:p>
      </dgm:t>
    </dgm:pt>
    <dgm:pt modelId="{0453401F-E4AD-4533-9C40-B3E2038E48C2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pt-BR" sz="1250" dirty="0">
              <a:latin typeface="Candara" pitchFamily="34" charset="0"/>
            </a:rPr>
            <a:t>UPA 24 horas e portas hospitalares de atenção à urgência/pronto socorro, </a:t>
          </a:r>
        </a:p>
      </dgm:t>
    </dgm:pt>
    <dgm:pt modelId="{64C9CF74-01B7-46D5-9093-F94A19915332}" type="parTrans" cxnId="{9E6A86F7-9302-4952-A09D-DC4452BBA347}">
      <dgm:prSet/>
      <dgm:spPr/>
      <dgm:t>
        <a:bodyPr/>
        <a:lstStyle/>
        <a:p>
          <a:endParaRPr lang="pt-BR"/>
        </a:p>
      </dgm:t>
    </dgm:pt>
    <dgm:pt modelId="{C61F0F08-EB68-4EF3-9A76-7676CB001405}" type="sibTrans" cxnId="{9E6A86F7-9302-4952-A09D-DC4452BBA347}">
      <dgm:prSet/>
      <dgm:spPr/>
      <dgm:t>
        <a:bodyPr/>
        <a:lstStyle/>
        <a:p>
          <a:endParaRPr lang="pt-BR"/>
        </a:p>
      </dgm:t>
    </dgm:pt>
    <dgm:pt modelId="{DC24CE5C-2484-4510-90F2-300ED37530BE}">
      <dgm:prSet phldrT="[Texto]" custT="1"/>
      <dgm:spPr>
        <a:solidFill>
          <a:srgbClr val="FFC000">
            <a:alpha val="89804"/>
          </a:srgbClr>
        </a:solidFill>
      </dgm:spPr>
      <dgm:t>
        <a:bodyPr/>
        <a:lstStyle/>
        <a:p>
          <a:r>
            <a:rPr lang="pt-BR" sz="1300" dirty="0">
              <a:solidFill>
                <a:schemeClr val="accent6">
                  <a:lumMod val="50000"/>
                </a:schemeClr>
              </a:solidFill>
              <a:latin typeface="Candara" pitchFamily="34" charset="0"/>
            </a:rPr>
            <a:t>Centros de Atenção Psicossocial, nas suas diferentes modalidades</a:t>
          </a:r>
          <a:r>
            <a:rPr lang="pt-BR" sz="1300" dirty="0">
              <a:latin typeface="Candara" pitchFamily="34" charset="0"/>
            </a:rPr>
            <a:t>;</a:t>
          </a:r>
        </a:p>
      </dgm:t>
    </dgm:pt>
    <dgm:pt modelId="{95C49B6E-1F63-4F91-BCD6-3DE13CB0F49E}" type="sibTrans" cxnId="{8E8A8B3C-2C93-4DDC-9E9C-5BC0B39D998F}">
      <dgm:prSet/>
      <dgm:spPr/>
      <dgm:t>
        <a:bodyPr/>
        <a:lstStyle/>
        <a:p>
          <a:endParaRPr lang="pt-BR"/>
        </a:p>
      </dgm:t>
    </dgm:pt>
    <dgm:pt modelId="{9AE4CB50-F0EA-46EB-86E6-3E8EF1E3629E}" type="parTrans" cxnId="{8E8A8B3C-2C93-4DDC-9E9C-5BC0B39D998F}">
      <dgm:prSet/>
      <dgm:spPr/>
      <dgm:t>
        <a:bodyPr/>
        <a:lstStyle/>
        <a:p>
          <a:endParaRPr lang="pt-BR"/>
        </a:p>
      </dgm:t>
    </dgm:pt>
    <dgm:pt modelId="{DB79D484-918F-4CDA-A81D-F75AE68D079C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150" dirty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 Núcleo de Apoio a Saúde da Família, </a:t>
          </a:r>
        </a:p>
      </dgm:t>
    </dgm:pt>
    <dgm:pt modelId="{93A8062D-2D01-413F-80A0-56E4B9802A9E}" type="parTrans" cxnId="{BB500B1F-4BBD-45B9-A18D-FEFA995017D6}">
      <dgm:prSet/>
      <dgm:spPr/>
      <dgm:t>
        <a:bodyPr/>
        <a:lstStyle/>
        <a:p>
          <a:endParaRPr lang="pt-BR"/>
        </a:p>
      </dgm:t>
    </dgm:pt>
    <dgm:pt modelId="{CFE52F98-45F0-49AB-A064-C23282B2EB07}" type="sibTrans" cxnId="{BB500B1F-4BBD-45B9-A18D-FEFA995017D6}">
      <dgm:prSet/>
      <dgm:spPr/>
      <dgm:t>
        <a:bodyPr/>
        <a:lstStyle/>
        <a:p>
          <a:endParaRPr lang="pt-BR"/>
        </a:p>
      </dgm:t>
    </dgm:pt>
    <dgm:pt modelId="{FDBE722B-F916-4E8B-9EA8-47AF3078CDD7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150" dirty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Consultório na Rua, </a:t>
          </a:r>
        </a:p>
      </dgm:t>
    </dgm:pt>
    <dgm:pt modelId="{07774B22-021D-473E-B52C-32566F4B5474}" type="parTrans" cxnId="{B04F7ABE-00E8-44C2-870E-D40B5C2743C0}">
      <dgm:prSet/>
      <dgm:spPr/>
      <dgm:t>
        <a:bodyPr/>
        <a:lstStyle/>
        <a:p>
          <a:endParaRPr lang="pt-BR"/>
        </a:p>
      </dgm:t>
    </dgm:pt>
    <dgm:pt modelId="{3EC9EE72-EBE7-4016-898A-2448C6C4DD87}" type="sibTrans" cxnId="{B04F7ABE-00E8-44C2-870E-D40B5C2743C0}">
      <dgm:prSet/>
      <dgm:spPr/>
      <dgm:t>
        <a:bodyPr/>
        <a:lstStyle/>
        <a:p>
          <a:endParaRPr lang="pt-BR"/>
        </a:p>
      </dgm:t>
    </dgm:pt>
    <dgm:pt modelId="{B73DD6BA-CA75-48C5-9327-C31926366E30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150" dirty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Apoio aos Serviços do componente Atenção Residencial de Caráter </a:t>
          </a:r>
          <a:r>
            <a:rPr lang="pt-BR" sz="1150" dirty="0" smtClean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Transitório,</a:t>
          </a:r>
          <a:endParaRPr lang="pt-BR" sz="1150" dirty="0">
            <a:solidFill>
              <a:schemeClr val="accent3">
                <a:lumMod val="50000"/>
              </a:schemeClr>
            </a:solidFill>
            <a:latin typeface="Candara" pitchFamily="34" charset="0"/>
          </a:endParaRPr>
        </a:p>
      </dgm:t>
    </dgm:pt>
    <dgm:pt modelId="{3D6D6C6F-A8A7-4A73-BDC9-AD14DF27F7D0}" type="parTrans" cxnId="{AC7557E6-F45B-4A53-B351-ABDD9C0A6DA4}">
      <dgm:prSet/>
      <dgm:spPr/>
      <dgm:t>
        <a:bodyPr/>
        <a:lstStyle/>
        <a:p>
          <a:endParaRPr lang="pt-BR"/>
        </a:p>
      </dgm:t>
    </dgm:pt>
    <dgm:pt modelId="{AC7415D8-E3C6-4BC9-AA2B-01FA22CCD129}" type="sibTrans" cxnId="{AC7557E6-F45B-4A53-B351-ABDD9C0A6DA4}">
      <dgm:prSet/>
      <dgm:spPr/>
      <dgm:t>
        <a:bodyPr/>
        <a:lstStyle/>
        <a:p>
          <a:endParaRPr lang="pt-BR"/>
        </a:p>
      </dgm:t>
    </dgm:pt>
    <dgm:pt modelId="{6653394F-F0F5-467E-AE1E-4B1234E9CC8B}">
      <dgm:prSet phldrT="[Texto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BR" sz="1150" dirty="0">
              <a:solidFill>
                <a:schemeClr val="accent3">
                  <a:lumMod val="50000"/>
                </a:schemeClr>
              </a:solidFill>
              <a:latin typeface="Candara" pitchFamily="34" charset="0"/>
            </a:rPr>
            <a:t>Centros de Convivência e Cultura</a:t>
          </a:r>
        </a:p>
      </dgm:t>
    </dgm:pt>
    <dgm:pt modelId="{A8C70E4A-7EAC-4AF5-879B-2F2D861FED19}" type="parTrans" cxnId="{3B152754-F1D6-4459-9151-6628B832757A}">
      <dgm:prSet/>
      <dgm:spPr/>
      <dgm:t>
        <a:bodyPr/>
        <a:lstStyle/>
        <a:p>
          <a:endParaRPr lang="pt-BR"/>
        </a:p>
      </dgm:t>
    </dgm:pt>
    <dgm:pt modelId="{A9208DCA-3FF5-45B3-81BD-A9FA1E9D1A4D}" type="sibTrans" cxnId="{3B152754-F1D6-4459-9151-6628B832757A}">
      <dgm:prSet/>
      <dgm:spPr/>
      <dgm:t>
        <a:bodyPr/>
        <a:lstStyle/>
        <a:p>
          <a:endParaRPr lang="pt-BR"/>
        </a:p>
      </dgm:t>
    </dgm:pt>
    <dgm:pt modelId="{55825B22-F8C1-4E6A-BC21-357414536013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r>
            <a:rPr lang="pt-BR" sz="1250" dirty="0" smtClean="0">
              <a:latin typeface="Candara" pitchFamily="34" charset="0"/>
            </a:rPr>
            <a:t>Unidades </a:t>
          </a:r>
          <a:r>
            <a:rPr lang="pt-BR" sz="1250" dirty="0">
              <a:latin typeface="Candara" pitchFamily="34" charset="0"/>
            </a:rPr>
            <a:t>Básicas de Saúde</a:t>
          </a:r>
        </a:p>
      </dgm:t>
    </dgm:pt>
    <dgm:pt modelId="{913EDB0D-835B-4785-8D25-C27967043F30}" type="parTrans" cxnId="{2141F106-22F2-4960-BE48-DEAAD7D280F5}">
      <dgm:prSet/>
      <dgm:spPr/>
      <dgm:t>
        <a:bodyPr/>
        <a:lstStyle/>
        <a:p>
          <a:endParaRPr lang="pt-BR"/>
        </a:p>
      </dgm:t>
    </dgm:pt>
    <dgm:pt modelId="{38FB3641-D27A-4007-8974-6491E6ADADDD}" type="sibTrans" cxnId="{2141F106-22F2-4960-BE48-DEAAD7D280F5}">
      <dgm:prSet/>
      <dgm:spPr/>
      <dgm:t>
        <a:bodyPr/>
        <a:lstStyle/>
        <a:p>
          <a:endParaRPr lang="pt-BR"/>
        </a:p>
      </dgm:t>
    </dgm:pt>
    <dgm:pt modelId="{69A3A0CE-FD81-4F82-A6D9-3CA954C679FF}">
      <dgm:prSet phldrT="[Texto]" custT="1"/>
      <dgm:spPr>
        <a:solidFill>
          <a:srgbClr val="FF0000">
            <a:alpha val="89804"/>
          </a:srgbClr>
        </a:solidFill>
      </dgm:spPr>
      <dgm:t>
        <a:bodyPr/>
        <a:lstStyle/>
        <a:p>
          <a:endParaRPr lang="pt-BR" sz="1250" dirty="0">
            <a:latin typeface="Candara" pitchFamily="34" charset="0"/>
          </a:endParaRPr>
        </a:p>
      </dgm:t>
    </dgm:pt>
    <dgm:pt modelId="{5C0BD350-F43E-4FF4-B5C4-3B0B76FA6C23}" type="sibTrans" cxnId="{1CB0F03C-6F5C-4870-8D48-8FA752616E64}">
      <dgm:prSet/>
      <dgm:spPr/>
      <dgm:t>
        <a:bodyPr/>
        <a:lstStyle/>
        <a:p>
          <a:endParaRPr lang="pt-BR"/>
        </a:p>
      </dgm:t>
    </dgm:pt>
    <dgm:pt modelId="{0B9A6438-DF20-4E18-B807-03D5C728238F}" type="parTrans" cxnId="{1CB0F03C-6F5C-4870-8D48-8FA752616E64}">
      <dgm:prSet/>
      <dgm:spPr/>
      <dgm:t>
        <a:bodyPr/>
        <a:lstStyle/>
        <a:p>
          <a:endParaRPr lang="pt-BR"/>
        </a:p>
      </dgm:t>
    </dgm:pt>
    <dgm:pt modelId="{AF191DD4-C1B0-4D8C-B948-4397DCF9F41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800" b="1" dirty="0">
              <a:latin typeface="Candara" pitchFamily="34" charset="0"/>
            </a:rPr>
            <a:t>Atenção de Urgência </a:t>
          </a:r>
          <a:r>
            <a:rPr lang="pt-BR" sz="1800" b="1" dirty="0" smtClean="0">
              <a:latin typeface="Candara" pitchFamily="34" charset="0"/>
            </a:rPr>
            <a:t>e </a:t>
          </a:r>
          <a:r>
            <a:rPr lang="pt-BR" sz="1800" b="1" dirty="0">
              <a:latin typeface="Candara" pitchFamily="34" charset="0"/>
            </a:rPr>
            <a:t>Emergência</a:t>
          </a:r>
          <a:endParaRPr lang="pt-BR" sz="1800" dirty="0">
            <a:latin typeface="Candara" pitchFamily="34" charset="0"/>
          </a:endParaRPr>
        </a:p>
      </dgm:t>
    </dgm:pt>
    <dgm:pt modelId="{C7725314-F796-4873-82AE-A587CC5B82DB}" type="sibTrans" cxnId="{2A7CA008-4222-47B0-9342-6AA64E65B8DA}">
      <dgm:prSet/>
      <dgm:spPr/>
      <dgm:t>
        <a:bodyPr/>
        <a:lstStyle/>
        <a:p>
          <a:endParaRPr lang="pt-BR"/>
        </a:p>
      </dgm:t>
    </dgm:pt>
    <dgm:pt modelId="{424585AB-75AF-4A91-A136-0978FD9C8007}" type="parTrans" cxnId="{2A7CA008-4222-47B0-9342-6AA64E65B8DA}">
      <dgm:prSet/>
      <dgm:spPr/>
      <dgm:t>
        <a:bodyPr/>
        <a:lstStyle/>
        <a:p>
          <a:endParaRPr lang="pt-BR"/>
        </a:p>
      </dgm:t>
    </dgm:pt>
    <dgm:pt modelId="{67E446BA-29B3-4F7C-9E26-F488A6B07043}" type="pres">
      <dgm:prSet presAssocID="{2A9E3700-F7C7-4AF1-9B95-2CCF260DD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5DB54-22D6-4C2A-996C-CEA462F8A774}" type="pres">
      <dgm:prSet presAssocID="{00488826-E811-4873-8C42-89554159A65D}" presName="linNode" presStyleCnt="0"/>
      <dgm:spPr/>
    </dgm:pt>
    <dgm:pt modelId="{1F96BB0B-03D9-4303-B257-C4BCECE2B08A}" type="pres">
      <dgm:prSet presAssocID="{00488826-E811-4873-8C42-89554159A65D}" presName="parentText" presStyleLbl="node1" presStyleIdx="0" presStyleCnt="7" custLinFactNeighborY="-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D5524B-F3DB-4863-BA76-5534FEE23613}" type="pres">
      <dgm:prSet presAssocID="{00488826-E811-4873-8C42-89554159A65D}" presName="descendantText" presStyleLbl="alignAccFollowNode1" presStyleIdx="0" presStyleCnt="7" custScaleY="2202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F827CF-BF4A-4BE3-9504-6599F46A468C}" type="pres">
      <dgm:prSet presAssocID="{E8C6BAEB-79E6-4150-BD5F-41741B26675B}" presName="sp" presStyleCnt="0"/>
      <dgm:spPr/>
    </dgm:pt>
    <dgm:pt modelId="{991EDFB5-317A-4BE0-95F9-B09CBAA7806C}" type="pres">
      <dgm:prSet presAssocID="{71290F24-2E05-4A7D-B0E5-B59E98B36DCB}" presName="linNode" presStyleCnt="0"/>
      <dgm:spPr/>
    </dgm:pt>
    <dgm:pt modelId="{CEA9B471-9B42-450B-B0C2-F984D20BB74E}" type="pres">
      <dgm:prSet presAssocID="{71290F24-2E05-4A7D-B0E5-B59E98B36DCB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126665-3369-4DF1-BC19-3E42DEAC4E7E}" type="pres">
      <dgm:prSet presAssocID="{71290F24-2E05-4A7D-B0E5-B59E98B36DCB}" presName="descendantText" presStyleLbl="alignAccFollowNode1" presStyleIdx="1" presStyleCnt="7" custLinFactNeighborX="100" custLinFactNeighborY="181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F620DB-F37E-4C6A-8860-4D984593FC74}" type="pres">
      <dgm:prSet presAssocID="{BF50890B-38AD-4EED-BB86-E462925822F6}" presName="sp" presStyleCnt="0"/>
      <dgm:spPr/>
    </dgm:pt>
    <dgm:pt modelId="{C525AE1C-1AE7-4EF0-90EC-2392BBC25680}" type="pres">
      <dgm:prSet presAssocID="{AF191DD4-C1B0-4D8C-B948-4397DCF9F415}" presName="linNode" presStyleCnt="0"/>
      <dgm:spPr/>
    </dgm:pt>
    <dgm:pt modelId="{7DD5409F-D1AE-4629-B1A5-5C7B316727E0}" type="pres">
      <dgm:prSet presAssocID="{AF191DD4-C1B0-4D8C-B948-4397DCF9F415}" presName="parentText" presStyleLbl="node1" presStyleIdx="2" presStyleCnt="7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AB75D-D16E-4F1B-B262-23A77AC802B6}" type="pres">
      <dgm:prSet presAssocID="{AF191DD4-C1B0-4D8C-B948-4397DCF9F415}" presName="descendantText" presStyleLbl="alignAccFollowNode1" presStyleIdx="2" presStyleCnt="7" custScaleX="104534" custScaleY="218355" custLinFactNeighborX="3132" custLinFactNeighborY="27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45C4D9-9AA9-495C-AC70-B87C2A9E96B7}" type="pres">
      <dgm:prSet presAssocID="{C7725314-F796-4873-82AE-A587CC5B82DB}" presName="sp" presStyleCnt="0"/>
      <dgm:spPr/>
    </dgm:pt>
    <dgm:pt modelId="{887CDFE0-C774-4706-9E6B-53A9E075174F}" type="pres">
      <dgm:prSet presAssocID="{03DF788F-00B7-47B5-A314-6D80C0088CA5}" presName="linNode" presStyleCnt="0"/>
      <dgm:spPr/>
    </dgm:pt>
    <dgm:pt modelId="{EB058391-D307-47D7-80AE-E9932025585C}" type="pres">
      <dgm:prSet presAssocID="{03DF788F-00B7-47B5-A314-6D80C0088CA5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6B9FB1-3579-4B46-B4FF-5944E5304D5D}" type="pres">
      <dgm:prSet presAssocID="{03DF788F-00B7-47B5-A314-6D80C0088CA5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08069-50B1-4674-8B7D-664661F76811}" type="pres">
      <dgm:prSet presAssocID="{8989EDE9-8778-4432-8D87-BF4E6E1D47E2}" presName="sp" presStyleCnt="0"/>
      <dgm:spPr/>
    </dgm:pt>
    <dgm:pt modelId="{3756D3F6-A907-4B73-AEE0-776ED2F2438A}" type="pres">
      <dgm:prSet presAssocID="{8D80AD2A-B5AF-484D-A2A8-FADE76872D1F}" presName="linNode" presStyleCnt="0"/>
      <dgm:spPr/>
    </dgm:pt>
    <dgm:pt modelId="{88CA686B-2E49-4F2A-B022-EDEF3610CBDF}" type="pres">
      <dgm:prSet presAssocID="{8D80AD2A-B5AF-484D-A2A8-FADE76872D1F}" presName="parentText" presStyleLbl="node1" presStyleIdx="4" presStyleCnt="7" custLinFactNeighborX="620" custLinFactNeighborY="318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DFAC4-8C05-42C9-8A2D-B4C447C843DE}" type="pres">
      <dgm:prSet presAssocID="{8D80AD2A-B5AF-484D-A2A8-FADE76872D1F}" presName="descendantText" presStyleLbl="alignAccFollowNode1" presStyleIdx="4" presStyleCnt="7" custScaleY="162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83B92B-1769-40EB-8BAA-E2B15CFECD4A}" type="pres">
      <dgm:prSet presAssocID="{9C3B4F10-1EF3-45E6-BFFC-2232D9F4C52A}" presName="sp" presStyleCnt="0"/>
      <dgm:spPr/>
    </dgm:pt>
    <dgm:pt modelId="{EB92072C-43E5-4ED8-9780-2FDF3AB6C7E9}" type="pres">
      <dgm:prSet presAssocID="{72E89EAF-D790-4338-9F0F-271EE9A4024A}" presName="linNode" presStyleCnt="0"/>
      <dgm:spPr/>
    </dgm:pt>
    <dgm:pt modelId="{2EB2075C-00FD-4B86-B4BF-C65E9AB5C58A}" type="pres">
      <dgm:prSet presAssocID="{72E89EAF-D790-4338-9F0F-271EE9A4024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6F0442-F166-48C0-98EB-137EB80E5F59}" type="pres">
      <dgm:prSet presAssocID="{72E89EAF-D790-4338-9F0F-271EE9A4024A}" presName="descendantText" presStyleLbl="alignAccFollowNode1" presStyleIdx="5" presStyleCnt="7" custLinFactNeighborX="211" custLinFactNeighborY="-13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7066D-A733-4EA2-A081-DA6C2F73210F}" type="pres">
      <dgm:prSet presAssocID="{7EB0B3F2-FB95-48EE-8F29-9C6934A6E773}" presName="sp" presStyleCnt="0"/>
      <dgm:spPr/>
    </dgm:pt>
    <dgm:pt modelId="{F4EA174C-87CE-4C88-8A9C-228116AEBBF9}" type="pres">
      <dgm:prSet presAssocID="{D71199C7-FFC8-4699-9840-B90751340DCE}" presName="linNode" presStyleCnt="0"/>
      <dgm:spPr/>
    </dgm:pt>
    <dgm:pt modelId="{2021D46C-3606-45E8-AE20-6B86F225E9A8}" type="pres">
      <dgm:prSet presAssocID="{D71199C7-FFC8-4699-9840-B90751340DC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BC03A8-247C-487C-A44F-8C69168BDF2D}" type="pres">
      <dgm:prSet presAssocID="{D71199C7-FFC8-4699-9840-B90751340DCE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7557E6-F45B-4A53-B351-ABDD9C0A6DA4}" srcId="{00488826-E811-4873-8C42-89554159A65D}" destId="{B73DD6BA-CA75-48C5-9327-C31926366E30}" srcOrd="3" destOrd="0" parTransId="{3D6D6C6F-A8A7-4A73-BDC9-AD14DF27F7D0}" sibTransId="{AC7415D8-E3C6-4BC9-AA2B-01FA22CCD129}"/>
    <dgm:cxn modelId="{E28CF884-DF83-49B2-B131-F9DC7DC05079}" srcId="{72E89EAF-D790-4338-9F0F-271EE9A4024A}" destId="{6F2B5ED8-8291-4706-B99B-912E611A3471}" srcOrd="0" destOrd="0" parTransId="{8D5554E2-53DA-4A86-960A-EC1DC824A224}" sibTransId="{AD520F75-496F-4733-A864-81287E857200}"/>
    <dgm:cxn modelId="{9BD396B0-48BA-4322-BBFF-04E2CEA8DEFB}" type="presOf" srcId="{0453401F-E4AD-4533-9C40-B3E2038E48C2}" destId="{8BDAB75D-D16E-4F1B-B262-23A77AC802B6}" srcOrd="0" destOrd="3" presId="urn:microsoft.com/office/officeart/2005/8/layout/vList5"/>
    <dgm:cxn modelId="{33C95069-27FC-4A15-B769-35CC6AC19BDD}" type="presOf" srcId="{2A9E3700-F7C7-4AF1-9B95-2CCF260DDA7D}" destId="{67E446BA-29B3-4F7C-9E26-F488A6B07043}" srcOrd="0" destOrd="0" presId="urn:microsoft.com/office/officeart/2005/8/layout/vList5"/>
    <dgm:cxn modelId="{7B56A334-452E-42EF-8876-9F837D214BB1}" type="presOf" srcId="{FDBE722B-F916-4E8B-9EA8-47AF3078CDD7}" destId="{25D5524B-F3DB-4863-BA76-5534FEE23613}" srcOrd="0" destOrd="2" presId="urn:microsoft.com/office/officeart/2005/8/layout/vList5"/>
    <dgm:cxn modelId="{1010C4D0-8215-49B8-B1D3-14FA3C899E42}" srcId="{AF191DD4-C1B0-4D8C-B948-4397DCF9F415}" destId="{B1E32185-4BD9-4907-BF49-FBF79CE92346}" srcOrd="2" destOrd="0" parTransId="{6B7C15AA-1EB6-4692-8529-FBA6EB8A3F90}" sibTransId="{56CA2465-7268-443D-AB07-598141014E34}"/>
    <dgm:cxn modelId="{DC4FB9CA-39BD-4B76-8C0D-30DEA6163216}" type="presOf" srcId="{6653394F-F0F5-467E-AE1E-4B1234E9CC8B}" destId="{25D5524B-F3DB-4863-BA76-5534FEE23613}" srcOrd="0" destOrd="4" presId="urn:microsoft.com/office/officeart/2005/8/layout/vList5"/>
    <dgm:cxn modelId="{46AA642F-1E83-4CEC-B462-853F2C973812}" type="presOf" srcId="{8EE1BF37-5426-45DC-9DB3-9A18F1FB90AB}" destId="{DE6F0442-F166-48C0-98EB-137EB80E5F59}" srcOrd="0" destOrd="1" presId="urn:microsoft.com/office/officeart/2005/8/layout/vList5"/>
    <dgm:cxn modelId="{A803C0ED-4CB2-4884-A29A-7BBC96DEB61A}" srcId="{2A9E3700-F7C7-4AF1-9B95-2CCF260DDA7D}" destId="{71290F24-2E05-4A7D-B0E5-B59E98B36DCB}" srcOrd="1" destOrd="0" parTransId="{89F4284E-3852-42A3-A315-F45644F4CAA9}" sibTransId="{BF50890B-38AD-4EED-BB86-E462925822F6}"/>
    <dgm:cxn modelId="{FA615C53-B820-46EE-8FB6-1CD9C48A909C}" srcId="{8D80AD2A-B5AF-484D-A2A8-FADE76872D1F}" destId="{282CAF49-A2DD-4986-8B30-CE7852D6E53A}" srcOrd="1" destOrd="0" parTransId="{2BC18366-AF77-440F-9953-F864E871F9FB}" sibTransId="{285DA339-5760-4F2E-8D7E-B2694B660652}"/>
    <dgm:cxn modelId="{A49C668E-7972-457A-B62A-4E32BCEF4280}" type="presOf" srcId="{B1E32185-4BD9-4907-BF49-FBF79CE92346}" destId="{8BDAB75D-D16E-4F1B-B262-23A77AC802B6}" srcOrd="0" destOrd="2" presId="urn:microsoft.com/office/officeart/2005/8/layout/vList5"/>
    <dgm:cxn modelId="{96AA0DD9-7663-485E-BB67-561E638CFD9F}" srcId="{2A9E3700-F7C7-4AF1-9B95-2CCF260DDA7D}" destId="{72E89EAF-D790-4338-9F0F-271EE9A4024A}" srcOrd="5" destOrd="0" parTransId="{AC74F019-B764-4A88-8002-DAB7B110ECC8}" sibTransId="{7EB0B3F2-FB95-48EE-8F29-9C6934A6E773}"/>
    <dgm:cxn modelId="{B21E638E-0D57-4FC0-9D8B-9B318B73E2E9}" srcId="{8D80AD2A-B5AF-484D-A2A8-FADE76872D1F}" destId="{AA191892-2DA3-4C45-A1EF-7BF6354E464E}" srcOrd="0" destOrd="0" parTransId="{8F377A78-4DDA-433A-B740-CF963A2E37A7}" sibTransId="{4577309F-5713-496A-A5CB-2C51B0415AAB}"/>
    <dgm:cxn modelId="{2141F106-22F2-4960-BE48-DEAAD7D280F5}" srcId="{AF191DD4-C1B0-4D8C-B948-4397DCF9F415}" destId="{55825B22-F8C1-4E6A-BC21-357414536013}" srcOrd="4" destOrd="0" parTransId="{913EDB0D-835B-4785-8D25-C27967043F30}" sibTransId="{38FB3641-D27A-4007-8974-6491E6ADADDD}"/>
    <dgm:cxn modelId="{97689B74-25C9-4D2A-8D51-43D377E057C9}" srcId="{D71199C7-FFC8-4699-9840-B90751340DCE}" destId="{D178DDCC-B0D4-4F7E-BCD3-C754943DEE40}" srcOrd="1" destOrd="0" parTransId="{046DD05F-F423-42E6-8B0C-C6FC75A95B4E}" sibTransId="{2C37F541-ABF8-4D1A-B1B8-AD9FA639984E}"/>
    <dgm:cxn modelId="{F26E4D9B-BECC-49A7-A916-8EC8EF1BCA17}" srcId="{D71199C7-FFC8-4699-9840-B90751340DCE}" destId="{9DBCC8D8-FE0E-4E7E-9BD4-DE3C34B144B7}" srcOrd="0" destOrd="0" parTransId="{25C17F1C-AC4D-48D7-B844-9FBE4DEAAD3D}" sibTransId="{1423E796-64B5-4119-A712-533D8C57D222}"/>
    <dgm:cxn modelId="{C061BFF5-65C2-48AF-A38D-4A96DC4D61B6}" type="presOf" srcId="{82665F71-17AD-41D7-9A74-3B427BA04268}" destId="{8BDAB75D-D16E-4F1B-B262-23A77AC802B6}" srcOrd="0" destOrd="5" presId="urn:microsoft.com/office/officeart/2005/8/layout/vList5"/>
    <dgm:cxn modelId="{12167855-EA7F-4253-9A07-C55A4882B4F0}" srcId="{2A9E3700-F7C7-4AF1-9B95-2CCF260DDA7D}" destId="{00488826-E811-4873-8C42-89554159A65D}" srcOrd="0" destOrd="0" parTransId="{06FE15C0-ED61-49BF-B59A-35BD5EDFAB4D}" sibTransId="{E8C6BAEB-79E6-4150-BD5F-41741B26675B}"/>
    <dgm:cxn modelId="{7E26B6AE-49C3-4CE4-A873-F4904FABAEA9}" type="presOf" srcId="{6CF46295-B682-4D95-AF69-E8FA330F8C09}" destId="{8BDAB75D-D16E-4F1B-B262-23A77AC802B6}" srcOrd="0" destOrd="1" presId="urn:microsoft.com/office/officeart/2005/8/layout/vList5"/>
    <dgm:cxn modelId="{24FDC0BC-AE6A-4F4D-8339-7040060AEA03}" srcId="{2A9E3700-F7C7-4AF1-9B95-2CCF260DDA7D}" destId="{8D80AD2A-B5AF-484D-A2A8-FADE76872D1F}" srcOrd="4" destOrd="0" parTransId="{ABE487F1-C4D1-4A19-A69B-A29071EC2F2B}" sibTransId="{9C3B4F10-1EF3-45E6-BFFC-2232D9F4C52A}"/>
    <dgm:cxn modelId="{3F7DD9A3-22F2-4623-AD25-B2AFAA9B3431}" type="presOf" srcId="{55825B22-F8C1-4E6A-BC21-357414536013}" destId="{8BDAB75D-D16E-4F1B-B262-23A77AC802B6}" srcOrd="0" destOrd="4" presId="urn:microsoft.com/office/officeart/2005/8/layout/vList5"/>
    <dgm:cxn modelId="{7F620E31-39DD-469B-B83B-45BF8D50B8F6}" type="presOf" srcId="{6F2B5ED8-8291-4706-B99B-912E611A3471}" destId="{DE6F0442-F166-48C0-98EB-137EB80E5F59}" srcOrd="0" destOrd="0" presId="urn:microsoft.com/office/officeart/2005/8/layout/vList5"/>
    <dgm:cxn modelId="{7A152155-E199-4BFD-9BCB-76114D7CCB05}" type="presOf" srcId="{9DBCC8D8-FE0E-4E7E-9BD4-DE3C34B144B7}" destId="{87BC03A8-247C-487C-A44F-8C69168BDF2D}" srcOrd="0" destOrd="0" presId="urn:microsoft.com/office/officeart/2005/8/layout/vList5"/>
    <dgm:cxn modelId="{04AD3D44-1F5E-4D63-A561-86ED01B6B41C}" type="presOf" srcId="{00488826-E811-4873-8C42-89554159A65D}" destId="{1F96BB0B-03D9-4303-B257-C4BCECE2B08A}" srcOrd="0" destOrd="0" presId="urn:microsoft.com/office/officeart/2005/8/layout/vList5"/>
    <dgm:cxn modelId="{6B78F3C8-ED15-496A-952B-712E937B14E8}" type="presOf" srcId="{8CCA63FB-0A58-4943-A072-03E171468DEE}" destId="{406B9FB1-3579-4B46-B4FF-5944E5304D5D}" srcOrd="0" destOrd="0" presId="urn:microsoft.com/office/officeart/2005/8/layout/vList5"/>
    <dgm:cxn modelId="{12C1F674-6CD0-4112-A7D1-DC8AD2C935FA}" type="presOf" srcId="{6B2E00EC-C2C1-40E0-B70E-5396DFF32DD7}" destId="{406B9FB1-3579-4B46-B4FF-5944E5304D5D}" srcOrd="0" destOrd="1" presId="urn:microsoft.com/office/officeart/2005/8/layout/vList5"/>
    <dgm:cxn modelId="{147D8853-49AC-4997-AD14-94DFFD88F8E4}" type="presOf" srcId="{282CAF49-A2DD-4986-8B30-CE7852D6E53A}" destId="{1A0DFAC4-8C05-42C9-8A2D-B4C447C843DE}" srcOrd="0" destOrd="1" presId="urn:microsoft.com/office/officeart/2005/8/layout/vList5"/>
    <dgm:cxn modelId="{F896407A-0BF1-41B0-B9AC-FF5F6F91C262}" type="presOf" srcId="{72E89EAF-D790-4338-9F0F-271EE9A4024A}" destId="{2EB2075C-00FD-4B86-B4BF-C65E9AB5C58A}" srcOrd="0" destOrd="0" presId="urn:microsoft.com/office/officeart/2005/8/layout/vList5"/>
    <dgm:cxn modelId="{CB279C84-7BA5-4500-AF17-CE172EE129E8}" type="presOf" srcId="{AA396980-6138-4988-B4EB-1526CC958C42}" destId="{25D5524B-F3DB-4863-BA76-5534FEE23613}" srcOrd="0" destOrd="0" presId="urn:microsoft.com/office/officeart/2005/8/layout/vList5"/>
    <dgm:cxn modelId="{5B8F1B31-2D22-443B-AA15-C1A8365E396D}" type="presOf" srcId="{69A3A0CE-FD81-4F82-A6D9-3CA954C679FF}" destId="{8BDAB75D-D16E-4F1B-B262-23A77AC802B6}" srcOrd="0" destOrd="0" presId="urn:microsoft.com/office/officeart/2005/8/layout/vList5"/>
    <dgm:cxn modelId="{B917D5E5-EC29-4F1F-9172-FE17920F75D0}" type="presOf" srcId="{AF191DD4-C1B0-4D8C-B948-4397DCF9F415}" destId="{7DD5409F-D1AE-4629-B1A5-5C7B316727E0}" srcOrd="0" destOrd="0" presId="urn:microsoft.com/office/officeart/2005/8/layout/vList5"/>
    <dgm:cxn modelId="{E182BCA3-5884-40C6-9949-106ECF68A199}" srcId="{72E89EAF-D790-4338-9F0F-271EE9A4024A}" destId="{8EE1BF37-5426-45DC-9DB3-9A18F1FB90AB}" srcOrd="1" destOrd="0" parTransId="{1D880F08-B882-4196-901B-AB39DB72358E}" sibTransId="{244A9853-EF86-4009-8F6D-397F8F401C38}"/>
    <dgm:cxn modelId="{B144CAC6-CED1-41F3-AE50-95224FD7B1C6}" srcId="{AF191DD4-C1B0-4D8C-B948-4397DCF9F415}" destId="{82665F71-17AD-41D7-9A74-3B427BA04268}" srcOrd="5" destOrd="0" parTransId="{79B5E126-A0F6-44A9-B4EF-C407C37F40CF}" sibTransId="{6131B9E1-BA8F-47C8-8D91-3BBA18F891F5}"/>
    <dgm:cxn modelId="{BB500B1F-4BBD-45B9-A18D-FEFA995017D6}" srcId="{00488826-E811-4873-8C42-89554159A65D}" destId="{DB79D484-918F-4CDA-A81D-F75AE68D079C}" srcOrd="1" destOrd="0" parTransId="{93A8062D-2D01-413F-80A0-56E4B9802A9E}" sibTransId="{CFE52F98-45F0-49AB-A064-C23282B2EB07}"/>
    <dgm:cxn modelId="{F2EC3C76-64E0-41F1-B580-71BC200AA004}" type="presOf" srcId="{D71199C7-FFC8-4699-9840-B90751340DCE}" destId="{2021D46C-3606-45E8-AE20-6B86F225E9A8}" srcOrd="0" destOrd="0" presId="urn:microsoft.com/office/officeart/2005/8/layout/vList5"/>
    <dgm:cxn modelId="{FB5DE8B2-3700-4347-9E7D-C0DEB27870F1}" type="presOf" srcId="{71290F24-2E05-4A7D-B0E5-B59E98B36DCB}" destId="{CEA9B471-9B42-450B-B0C2-F984D20BB74E}" srcOrd="0" destOrd="0" presId="urn:microsoft.com/office/officeart/2005/8/layout/vList5"/>
    <dgm:cxn modelId="{B04F7ABE-00E8-44C2-870E-D40B5C2743C0}" srcId="{00488826-E811-4873-8C42-89554159A65D}" destId="{FDBE722B-F916-4E8B-9EA8-47AF3078CDD7}" srcOrd="2" destOrd="0" parTransId="{07774B22-021D-473E-B52C-32566F4B5474}" sibTransId="{3EC9EE72-EBE7-4016-898A-2448C6C4DD87}"/>
    <dgm:cxn modelId="{D682F174-069F-4AF2-B766-B07251BC0861}" srcId="{00488826-E811-4873-8C42-89554159A65D}" destId="{AA396980-6138-4988-B4EB-1526CC958C42}" srcOrd="0" destOrd="0" parTransId="{BFB3A41B-0CA7-413F-9DC7-0C982595E436}" sibTransId="{904BC882-5758-4C46-8B78-5A82A2E85040}"/>
    <dgm:cxn modelId="{A528022C-B1B0-4FDD-A308-3EB270EF0BA8}" type="presOf" srcId="{B73DD6BA-CA75-48C5-9327-C31926366E30}" destId="{25D5524B-F3DB-4863-BA76-5534FEE23613}" srcOrd="0" destOrd="3" presId="urn:microsoft.com/office/officeart/2005/8/layout/vList5"/>
    <dgm:cxn modelId="{5C138D5C-B6E7-442B-A715-A6D944EE8F39}" type="presOf" srcId="{AA191892-2DA3-4C45-A1EF-7BF6354E464E}" destId="{1A0DFAC4-8C05-42C9-8A2D-B4C447C843DE}" srcOrd="0" destOrd="0" presId="urn:microsoft.com/office/officeart/2005/8/layout/vList5"/>
    <dgm:cxn modelId="{8E8A8B3C-2C93-4DDC-9E9C-5BC0B39D998F}" srcId="{71290F24-2E05-4A7D-B0E5-B59E98B36DCB}" destId="{DC24CE5C-2484-4510-90F2-300ED37530BE}" srcOrd="0" destOrd="0" parTransId="{9AE4CB50-F0EA-46EB-86E6-3E8EF1E3629E}" sibTransId="{95C49B6E-1F63-4F91-BCD6-3DE13CB0F49E}"/>
    <dgm:cxn modelId="{10715588-F095-4A9A-813F-02FE408FF899}" srcId="{03DF788F-00B7-47B5-A314-6D80C0088CA5}" destId="{6B2E00EC-C2C1-40E0-B70E-5396DFF32DD7}" srcOrd="1" destOrd="0" parTransId="{9DB96580-15A4-49D2-89CF-B088669F5A9B}" sibTransId="{6E811F5C-75F7-4F2E-867F-239B9E3F55C3}"/>
    <dgm:cxn modelId="{8EF172AE-6C10-4DA5-9A17-C459948932F5}" type="presOf" srcId="{DB79D484-918F-4CDA-A81D-F75AE68D079C}" destId="{25D5524B-F3DB-4863-BA76-5534FEE23613}" srcOrd="0" destOrd="1" presId="urn:microsoft.com/office/officeart/2005/8/layout/vList5"/>
    <dgm:cxn modelId="{9E6A86F7-9302-4952-A09D-DC4452BBA347}" srcId="{AF191DD4-C1B0-4D8C-B948-4397DCF9F415}" destId="{0453401F-E4AD-4533-9C40-B3E2038E48C2}" srcOrd="3" destOrd="0" parTransId="{64C9CF74-01B7-46D5-9093-F94A19915332}" sibTransId="{C61F0F08-EB68-4EF3-9A76-7676CB001405}"/>
    <dgm:cxn modelId="{C097A4B7-F7E6-4410-A427-CDB8BA14C1F9}" type="presOf" srcId="{03DF788F-00B7-47B5-A314-6D80C0088CA5}" destId="{EB058391-D307-47D7-80AE-E9932025585C}" srcOrd="0" destOrd="0" presId="urn:microsoft.com/office/officeart/2005/8/layout/vList5"/>
    <dgm:cxn modelId="{1CB0F03C-6F5C-4870-8D48-8FA752616E64}" srcId="{AF191DD4-C1B0-4D8C-B948-4397DCF9F415}" destId="{69A3A0CE-FD81-4F82-A6D9-3CA954C679FF}" srcOrd="0" destOrd="0" parTransId="{0B9A6438-DF20-4E18-B807-03D5C728238F}" sibTransId="{5C0BD350-F43E-4FF4-B5C4-3B0B76FA6C23}"/>
    <dgm:cxn modelId="{2A7CA008-4222-47B0-9342-6AA64E65B8DA}" srcId="{2A9E3700-F7C7-4AF1-9B95-2CCF260DDA7D}" destId="{AF191DD4-C1B0-4D8C-B948-4397DCF9F415}" srcOrd="2" destOrd="0" parTransId="{424585AB-75AF-4A91-A136-0978FD9C8007}" sibTransId="{C7725314-F796-4873-82AE-A587CC5B82DB}"/>
    <dgm:cxn modelId="{7D6BCA21-6A31-4F1B-92E8-02A6B3748C23}" type="presOf" srcId="{8D80AD2A-B5AF-484D-A2A8-FADE76872D1F}" destId="{88CA686B-2E49-4F2A-B022-EDEF3610CBDF}" srcOrd="0" destOrd="0" presId="urn:microsoft.com/office/officeart/2005/8/layout/vList5"/>
    <dgm:cxn modelId="{CDD345BC-0D3A-4BE5-B71C-867777277DEE}" srcId="{AF191DD4-C1B0-4D8C-B948-4397DCF9F415}" destId="{6CF46295-B682-4D95-AF69-E8FA330F8C09}" srcOrd="1" destOrd="0" parTransId="{76D51528-7EA6-4916-8F10-E435F006371B}" sibTransId="{5940C8A2-D082-480B-94A0-B982F6BA785B}"/>
    <dgm:cxn modelId="{34FDB20D-5C63-4C82-95BB-CA6A8FC23EFB}" type="presOf" srcId="{DC24CE5C-2484-4510-90F2-300ED37530BE}" destId="{61126665-3369-4DF1-BC19-3E42DEAC4E7E}" srcOrd="0" destOrd="0" presId="urn:microsoft.com/office/officeart/2005/8/layout/vList5"/>
    <dgm:cxn modelId="{49C9308F-484F-475C-B402-4627FF3690DD}" srcId="{03DF788F-00B7-47B5-A314-6D80C0088CA5}" destId="{8CCA63FB-0A58-4943-A072-03E171468DEE}" srcOrd="0" destOrd="0" parTransId="{D21CC871-6099-40EE-9CFA-278CFB8E782D}" sibTransId="{0AF35F4F-3CC2-45AF-8E05-BE0C93560FB9}"/>
    <dgm:cxn modelId="{3B152754-F1D6-4459-9151-6628B832757A}" srcId="{00488826-E811-4873-8C42-89554159A65D}" destId="{6653394F-F0F5-467E-AE1E-4B1234E9CC8B}" srcOrd="4" destOrd="0" parTransId="{A8C70E4A-7EAC-4AF5-879B-2F2D861FED19}" sibTransId="{A9208DCA-3FF5-45B3-81BD-A9FA1E9D1A4D}"/>
    <dgm:cxn modelId="{251DCFAE-5CD9-4C82-B7E2-E94E8FB8C01C}" srcId="{2A9E3700-F7C7-4AF1-9B95-2CCF260DDA7D}" destId="{03DF788F-00B7-47B5-A314-6D80C0088CA5}" srcOrd="3" destOrd="0" parTransId="{C906E68A-78BD-4AC7-8988-9008F5DB73BA}" sibTransId="{8989EDE9-8778-4432-8D87-BF4E6E1D47E2}"/>
    <dgm:cxn modelId="{86887645-3E0F-48DC-9A8A-9BA98DD8B166}" type="presOf" srcId="{D178DDCC-B0D4-4F7E-BCD3-C754943DEE40}" destId="{87BC03A8-247C-487C-A44F-8C69168BDF2D}" srcOrd="0" destOrd="1" presId="urn:microsoft.com/office/officeart/2005/8/layout/vList5"/>
    <dgm:cxn modelId="{85905A95-B156-4E06-B01A-92D2639E6CBC}" srcId="{2A9E3700-F7C7-4AF1-9B95-2CCF260DDA7D}" destId="{D71199C7-FFC8-4699-9840-B90751340DCE}" srcOrd="6" destOrd="0" parTransId="{8D5DB3B6-40FE-4055-A88D-68A2FFA0F401}" sibTransId="{09DEFA09-43F3-454E-B9F5-188D7B189E07}"/>
    <dgm:cxn modelId="{1E82CDA9-8B1B-46E8-8016-E0B0E83435C7}" type="presParOf" srcId="{67E446BA-29B3-4F7C-9E26-F488A6B07043}" destId="{7F75DB54-22D6-4C2A-996C-CEA462F8A774}" srcOrd="0" destOrd="0" presId="urn:microsoft.com/office/officeart/2005/8/layout/vList5"/>
    <dgm:cxn modelId="{7C118F67-81E7-4847-921C-5DD5E7629D7D}" type="presParOf" srcId="{7F75DB54-22D6-4C2A-996C-CEA462F8A774}" destId="{1F96BB0B-03D9-4303-B257-C4BCECE2B08A}" srcOrd="0" destOrd="0" presId="urn:microsoft.com/office/officeart/2005/8/layout/vList5"/>
    <dgm:cxn modelId="{B621A1D9-A846-46F6-BE72-EB3E31AC8C1A}" type="presParOf" srcId="{7F75DB54-22D6-4C2A-996C-CEA462F8A774}" destId="{25D5524B-F3DB-4863-BA76-5534FEE23613}" srcOrd="1" destOrd="0" presId="urn:microsoft.com/office/officeart/2005/8/layout/vList5"/>
    <dgm:cxn modelId="{2439B2B6-B491-42AA-A8C2-9CB34271CDB2}" type="presParOf" srcId="{67E446BA-29B3-4F7C-9E26-F488A6B07043}" destId="{F6F827CF-BF4A-4BE3-9504-6599F46A468C}" srcOrd="1" destOrd="0" presId="urn:microsoft.com/office/officeart/2005/8/layout/vList5"/>
    <dgm:cxn modelId="{FB7ED9A1-2F91-4922-BD4C-EE5C73B8CF7A}" type="presParOf" srcId="{67E446BA-29B3-4F7C-9E26-F488A6B07043}" destId="{991EDFB5-317A-4BE0-95F9-B09CBAA7806C}" srcOrd="2" destOrd="0" presId="urn:microsoft.com/office/officeart/2005/8/layout/vList5"/>
    <dgm:cxn modelId="{8C3185F7-90AB-4B0F-880E-8BD3571E4390}" type="presParOf" srcId="{991EDFB5-317A-4BE0-95F9-B09CBAA7806C}" destId="{CEA9B471-9B42-450B-B0C2-F984D20BB74E}" srcOrd="0" destOrd="0" presId="urn:microsoft.com/office/officeart/2005/8/layout/vList5"/>
    <dgm:cxn modelId="{2FEF38EE-DCDA-41E9-94F3-EEC257516715}" type="presParOf" srcId="{991EDFB5-317A-4BE0-95F9-B09CBAA7806C}" destId="{61126665-3369-4DF1-BC19-3E42DEAC4E7E}" srcOrd="1" destOrd="0" presId="urn:microsoft.com/office/officeart/2005/8/layout/vList5"/>
    <dgm:cxn modelId="{745AAFCC-1F97-4311-BF6F-F37699D635FE}" type="presParOf" srcId="{67E446BA-29B3-4F7C-9E26-F488A6B07043}" destId="{09F620DB-F37E-4C6A-8860-4D984593FC74}" srcOrd="3" destOrd="0" presId="urn:microsoft.com/office/officeart/2005/8/layout/vList5"/>
    <dgm:cxn modelId="{3013E44C-57DC-4F95-B7D0-88E4289207A9}" type="presParOf" srcId="{67E446BA-29B3-4F7C-9E26-F488A6B07043}" destId="{C525AE1C-1AE7-4EF0-90EC-2392BBC25680}" srcOrd="4" destOrd="0" presId="urn:microsoft.com/office/officeart/2005/8/layout/vList5"/>
    <dgm:cxn modelId="{85561B06-2947-41ED-94C9-6DBF0653FAA6}" type="presParOf" srcId="{C525AE1C-1AE7-4EF0-90EC-2392BBC25680}" destId="{7DD5409F-D1AE-4629-B1A5-5C7B316727E0}" srcOrd="0" destOrd="0" presId="urn:microsoft.com/office/officeart/2005/8/layout/vList5"/>
    <dgm:cxn modelId="{4EAD3D77-4AE7-48F1-B2AD-B39E0B9DB736}" type="presParOf" srcId="{C525AE1C-1AE7-4EF0-90EC-2392BBC25680}" destId="{8BDAB75D-D16E-4F1B-B262-23A77AC802B6}" srcOrd="1" destOrd="0" presId="urn:microsoft.com/office/officeart/2005/8/layout/vList5"/>
    <dgm:cxn modelId="{BF93CCE3-2382-4CC1-8764-55D1303243E9}" type="presParOf" srcId="{67E446BA-29B3-4F7C-9E26-F488A6B07043}" destId="{8145C4D9-9AA9-495C-AC70-B87C2A9E96B7}" srcOrd="5" destOrd="0" presId="urn:microsoft.com/office/officeart/2005/8/layout/vList5"/>
    <dgm:cxn modelId="{5F05951F-6683-4AD1-8B32-A4F796207C26}" type="presParOf" srcId="{67E446BA-29B3-4F7C-9E26-F488A6B07043}" destId="{887CDFE0-C774-4706-9E6B-53A9E075174F}" srcOrd="6" destOrd="0" presId="urn:microsoft.com/office/officeart/2005/8/layout/vList5"/>
    <dgm:cxn modelId="{6310BA01-0CBA-4610-9E34-06BD373E56EA}" type="presParOf" srcId="{887CDFE0-C774-4706-9E6B-53A9E075174F}" destId="{EB058391-D307-47D7-80AE-E9932025585C}" srcOrd="0" destOrd="0" presId="urn:microsoft.com/office/officeart/2005/8/layout/vList5"/>
    <dgm:cxn modelId="{5C1D6D8A-0EBA-4FFC-B81F-E1312D19F18F}" type="presParOf" srcId="{887CDFE0-C774-4706-9E6B-53A9E075174F}" destId="{406B9FB1-3579-4B46-B4FF-5944E5304D5D}" srcOrd="1" destOrd="0" presId="urn:microsoft.com/office/officeart/2005/8/layout/vList5"/>
    <dgm:cxn modelId="{38CCABE8-102F-41F4-9495-71A30618F918}" type="presParOf" srcId="{67E446BA-29B3-4F7C-9E26-F488A6B07043}" destId="{D3808069-50B1-4674-8B7D-664661F76811}" srcOrd="7" destOrd="0" presId="urn:microsoft.com/office/officeart/2005/8/layout/vList5"/>
    <dgm:cxn modelId="{E32097CA-6F9F-4B42-A62A-545EEC3AEDD6}" type="presParOf" srcId="{67E446BA-29B3-4F7C-9E26-F488A6B07043}" destId="{3756D3F6-A907-4B73-AEE0-776ED2F2438A}" srcOrd="8" destOrd="0" presId="urn:microsoft.com/office/officeart/2005/8/layout/vList5"/>
    <dgm:cxn modelId="{2BED96A2-9FAB-4BE8-9EF3-9815D855BA1F}" type="presParOf" srcId="{3756D3F6-A907-4B73-AEE0-776ED2F2438A}" destId="{88CA686B-2E49-4F2A-B022-EDEF3610CBDF}" srcOrd="0" destOrd="0" presId="urn:microsoft.com/office/officeart/2005/8/layout/vList5"/>
    <dgm:cxn modelId="{8BB86363-8C42-4E9E-86A3-3BD1469CE14E}" type="presParOf" srcId="{3756D3F6-A907-4B73-AEE0-776ED2F2438A}" destId="{1A0DFAC4-8C05-42C9-8A2D-B4C447C843DE}" srcOrd="1" destOrd="0" presId="urn:microsoft.com/office/officeart/2005/8/layout/vList5"/>
    <dgm:cxn modelId="{B35D3E24-7D56-4E0A-9509-9AD99CE8453D}" type="presParOf" srcId="{67E446BA-29B3-4F7C-9E26-F488A6B07043}" destId="{6983B92B-1769-40EB-8BAA-E2B15CFECD4A}" srcOrd="9" destOrd="0" presId="urn:microsoft.com/office/officeart/2005/8/layout/vList5"/>
    <dgm:cxn modelId="{AD636010-A81E-4FC6-9DA4-B2B5A5C9E9DD}" type="presParOf" srcId="{67E446BA-29B3-4F7C-9E26-F488A6B07043}" destId="{EB92072C-43E5-4ED8-9780-2FDF3AB6C7E9}" srcOrd="10" destOrd="0" presId="urn:microsoft.com/office/officeart/2005/8/layout/vList5"/>
    <dgm:cxn modelId="{3D7F53C3-B798-42D2-BF5D-49C84BC9C106}" type="presParOf" srcId="{EB92072C-43E5-4ED8-9780-2FDF3AB6C7E9}" destId="{2EB2075C-00FD-4B86-B4BF-C65E9AB5C58A}" srcOrd="0" destOrd="0" presId="urn:microsoft.com/office/officeart/2005/8/layout/vList5"/>
    <dgm:cxn modelId="{67299568-6499-46F0-9701-317044A6B6AF}" type="presParOf" srcId="{EB92072C-43E5-4ED8-9780-2FDF3AB6C7E9}" destId="{DE6F0442-F166-48C0-98EB-137EB80E5F59}" srcOrd="1" destOrd="0" presId="urn:microsoft.com/office/officeart/2005/8/layout/vList5"/>
    <dgm:cxn modelId="{8EE7505D-753C-4154-8383-D551B77E882F}" type="presParOf" srcId="{67E446BA-29B3-4F7C-9E26-F488A6B07043}" destId="{7A07066D-A733-4EA2-A081-DA6C2F73210F}" srcOrd="11" destOrd="0" presId="urn:microsoft.com/office/officeart/2005/8/layout/vList5"/>
    <dgm:cxn modelId="{D1C475E8-C684-4744-AF43-0FD14B9486EC}" type="presParOf" srcId="{67E446BA-29B3-4F7C-9E26-F488A6B07043}" destId="{F4EA174C-87CE-4C88-8A9C-228116AEBBF9}" srcOrd="12" destOrd="0" presId="urn:microsoft.com/office/officeart/2005/8/layout/vList5"/>
    <dgm:cxn modelId="{63E30FBB-F8D8-48E2-B550-252909905A07}" type="presParOf" srcId="{F4EA174C-87CE-4C88-8A9C-228116AEBBF9}" destId="{2021D46C-3606-45E8-AE20-6B86F225E9A8}" srcOrd="0" destOrd="0" presId="urn:microsoft.com/office/officeart/2005/8/layout/vList5"/>
    <dgm:cxn modelId="{D2C5A2F6-C735-4F02-ACD3-835A92739E26}" type="presParOf" srcId="{F4EA174C-87CE-4C88-8A9C-228116AEBBF9}" destId="{87BC03A8-247C-487C-A44F-8C69168BDF2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CONTEXTO DAS REDES TEMÁTICAS DE ATENÇÃO À SAÚDE NO RN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/>
          <a:lstStyle/>
          <a:p>
            <a:r>
              <a:rPr lang="pt-BR" sz="2000" dirty="0" smtClean="0"/>
              <a:t>Senei da Rocha  Henrique</a:t>
            </a:r>
          </a:p>
          <a:p>
            <a:r>
              <a:rPr lang="pt-BR" sz="2000" dirty="0" smtClean="0"/>
              <a:t>Articuladora das RASs no RN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71600" y="26064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RIO GRANDE DO NORTE</a:t>
            </a:r>
            <a:b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Estado da Saúde Pública</a:t>
            </a:r>
          </a:p>
          <a:p>
            <a:pPr algn="ctr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 de Promoção à Saúde</a:t>
            </a:r>
            <a:endParaRPr lang="pt-BR" dirty="0"/>
          </a:p>
        </p:txBody>
      </p:sp>
      <p:pic>
        <p:nvPicPr>
          <p:cNvPr id="5" name="Picture 2" descr="Logomarca Governo do Estado do 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037146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4096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ESTRUTURAÇÃO DAS RAS NO RN</a:t>
            </a: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547664" y="2204864"/>
            <a:ext cx="47525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pt-BR" dirty="0" smtClean="0"/>
              <a:t>GRUPOS CONDUTORES 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771800" y="980728"/>
            <a:ext cx="30243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GRUPO GESTOR 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2" y="3140968"/>
            <a:ext cx="1584176" cy="3717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REDE CEGONHA: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técnica de Saúde da Mulher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Técnica de Saúde da Criança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Técnica de Aleitamento Materno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Estadual Estratégia Saúde da Família 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Estadual DST/</a:t>
            </a:r>
            <a:r>
              <a:rPr lang="pt-BR" sz="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Hepatites Virais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SIM/SINASC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SUVISA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CPCS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COHUR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CRH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Comitê Estadual de Luta Pela Redução da Mortalidade Materna, Infantil e Fetal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COSEMS</a:t>
            </a:r>
          </a:p>
          <a:p>
            <a:pPr>
              <a:buFont typeface="Arial" pitchFamily="34" charset="0"/>
              <a:buChar char="•"/>
            </a:pPr>
            <a:r>
              <a:rPr lang="pt-BR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APNH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1115616" y="299695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283968" y="25649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115616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987824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644008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300192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8244408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2051720" y="3356992"/>
            <a:ext cx="180020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REDE DE ATENÇÃO PSICOSOCIAL: </a:t>
            </a:r>
          </a:p>
          <a:p>
            <a:pPr algn="ctr"/>
            <a:endParaRPr lang="pt-BR" sz="1200" dirty="0" smtClean="0"/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COHUR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CPCS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Atenção Básica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SUVISA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CRH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Regulação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 COSEMS</a:t>
            </a:r>
            <a:endParaRPr lang="pt-BR" sz="1000" dirty="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3923928" y="3356992"/>
            <a:ext cx="151216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REDE DE URGÊNCIA E EMERGÊNCIA:</a:t>
            </a:r>
          </a:p>
          <a:p>
            <a:pPr algn="ctr"/>
            <a:endParaRPr lang="pt-BR" sz="1200" dirty="0" smtClean="0"/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COHUR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CPCS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Regulação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COSEMS 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Apoiador do MS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SMS Natal</a:t>
            </a:r>
            <a:endParaRPr lang="pt-BR" sz="10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580112" y="3356992"/>
            <a:ext cx="144016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REDE DE CUIDADOS A PESSOAS  COM DEFICIÊNCIA :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Apoiador da PNH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COHUR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CPCS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Atenção Básica/ Saúde Bucal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NEESF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CRH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Regulação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COSEMS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CES</a:t>
            </a:r>
          </a:p>
          <a:p>
            <a:pPr>
              <a:buFont typeface="Arial" pitchFamily="34" charset="0"/>
              <a:buChar char="•"/>
            </a:pPr>
            <a:endParaRPr lang="pt-BR" sz="1200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7308304" y="3356992"/>
            <a:ext cx="158417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REDE DE CUIDADO A PESSOAS COM DOENÇAS CRÔNICAS: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Atenção Básica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CPCS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COSEMS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Regulação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Auditória</a:t>
            </a:r>
          </a:p>
          <a:p>
            <a:pPr>
              <a:buFont typeface="Arial" pitchFamily="34" charset="0"/>
              <a:buChar char="•"/>
            </a:pPr>
            <a:r>
              <a:rPr lang="pt-BR" sz="1200" dirty="0" smtClean="0"/>
              <a:t>SUVISA</a:t>
            </a:r>
          </a:p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4283968" y="17728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6228184" y="548680"/>
            <a:ext cx="266429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1000" dirty="0" smtClean="0"/>
              <a:t>Secretário de Saúde do Estado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COSEMS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SMS Natal 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Coordenadores das áreas Técnicas da SESAP (CPCS,CPS,CRH, COHUR))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Coordenadores das Redes  Temáticas de Atenção à Saúde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Apoiador da PNH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Articulação das Redes</a:t>
            </a:r>
          </a:p>
          <a:p>
            <a:pPr>
              <a:buFont typeface="Arial" pitchFamily="34" charset="0"/>
              <a:buChar char="•"/>
            </a:pPr>
            <a:r>
              <a:rPr lang="pt-BR" sz="1000" dirty="0" smtClean="0"/>
              <a:t>Representante da REgionalização</a:t>
            </a:r>
          </a:p>
          <a:p>
            <a:pPr>
              <a:buFont typeface="Arial" pitchFamily="34" charset="0"/>
              <a:buChar char="•"/>
            </a:pPr>
            <a:endParaRPr lang="pt-BR" sz="1200" dirty="0"/>
          </a:p>
        </p:txBody>
      </p:sp>
      <p:cxnSp>
        <p:nvCxnSpPr>
          <p:cNvPr id="27" name="Conector reto 26"/>
          <p:cNvCxnSpPr>
            <a:stCxn id="4" idx="3"/>
          </p:cNvCxnSpPr>
          <p:nvPr/>
        </p:nvCxnSpPr>
        <p:spPr>
          <a:xfrm flipV="1">
            <a:off x="5796136" y="1340768"/>
            <a:ext cx="50405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m 24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Espaço Reservado para Conteúdo 5"/>
          <p:cNvSpPr txBox="1">
            <a:spLocks/>
          </p:cNvSpPr>
          <p:nvPr/>
        </p:nvSpPr>
        <p:spPr>
          <a:xfrm>
            <a:off x="2051720" y="6309320"/>
            <a:ext cx="475252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GRUPOS CONDUTORES  REGIONAIS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2771800" y="537321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4644008" y="544522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23" idx="2"/>
          </p:cNvCxnSpPr>
          <p:nvPr/>
        </p:nvCxnSpPr>
        <p:spPr>
          <a:xfrm>
            <a:off x="6300192" y="6093296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29" idx="3"/>
          </p:cNvCxnSpPr>
          <p:nvPr/>
        </p:nvCxnSpPr>
        <p:spPr>
          <a:xfrm flipH="1">
            <a:off x="6804248" y="5301208"/>
            <a:ext cx="1224136" cy="118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endCxn id="29" idx="1"/>
          </p:cNvCxnSpPr>
          <p:nvPr/>
        </p:nvCxnSpPr>
        <p:spPr>
          <a:xfrm>
            <a:off x="1835696" y="6237312"/>
            <a:ext cx="216024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FLUXO IDEAL PARA ELABORAÇÃO DE PLANOS DE REDE</a:t>
            </a:r>
            <a:endParaRPr lang="pt-B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131840" y="5085184"/>
            <a:ext cx="3024336" cy="53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pt-BR" sz="1400" dirty="0" smtClean="0"/>
              <a:t>Construção do Plano Municipal</a:t>
            </a:r>
            <a:endParaRPr lang="pt-BR" sz="14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4572000" y="206084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3203848" y="4077072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Construção do Plano Regional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3275856" y="3140968"/>
            <a:ext cx="26642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Aprovação na Comissão Intergestora Regional (CIR)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4572000" y="285293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572000" y="37890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3"/>
          <p:cNvSpPr txBox="1">
            <a:spLocks/>
          </p:cNvSpPr>
          <p:nvPr/>
        </p:nvSpPr>
        <p:spPr>
          <a:xfrm>
            <a:off x="3275856" y="2348880"/>
            <a:ext cx="26642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Aprovação na Comissão Intergestora </a:t>
            </a:r>
            <a:r>
              <a:rPr kumimoji="0" lang="pt-B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Bipartite</a:t>
            </a: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(CIB)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572000" y="45811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Conteúdo 3"/>
          <p:cNvSpPr txBox="1">
            <a:spLocks/>
          </p:cNvSpPr>
          <p:nvPr/>
        </p:nvSpPr>
        <p:spPr>
          <a:xfrm>
            <a:off x="3347864" y="1412776"/>
            <a:ext cx="26642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MINISTÉRIO DA SAÚDE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em 16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88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 smtClean="0"/>
              <a:t>PANORAMA DA SITUAÇÃO DOS PLANOS DAS RASs </a:t>
            </a:r>
            <a:r>
              <a:rPr lang="pt-BR" sz="3100" b="1" dirty="0" smtClean="0"/>
              <a:t>MAIO</a:t>
            </a:r>
            <a:r>
              <a:rPr lang="pt-BR" sz="3100" b="1" dirty="0" smtClean="0"/>
              <a:t> </a:t>
            </a:r>
            <a:r>
              <a:rPr lang="pt-BR" sz="3100" b="1" dirty="0" smtClean="0"/>
              <a:t>DE 2017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18" y="1124742"/>
          <a:ext cx="8435281" cy="5472613"/>
        </p:xfrm>
        <a:graphic>
          <a:graphicData uri="http://schemas.openxmlformats.org/drawingml/2006/table">
            <a:tbl>
              <a:tblPr/>
              <a:tblGrid>
                <a:gridCol w="648074"/>
                <a:gridCol w="900522"/>
                <a:gridCol w="781610"/>
                <a:gridCol w="847520"/>
                <a:gridCol w="856990"/>
                <a:gridCol w="849249"/>
                <a:gridCol w="781109"/>
                <a:gridCol w="639317"/>
                <a:gridCol w="710464"/>
                <a:gridCol w="710464"/>
                <a:gridCol w="709962"/>
              </a:tblGrid>
              <a:tr h="19823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Calibri"/>
                          <a:ea typeface="Calibri"/>
                          <a:cs typeface="Times New Roman"/>
                        </a:rPr>
                        <a:t>REGIÃO/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Calibri"/>
                          <a:ea typeface="Calibri"/>
                          <a:cs typeface="Times New Roman"/>
                        </a:rPr>
                        <a:t>REDE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Calibri"/>
                          <a:ea typeface="Calibri"/>
                          <a:cs typeface="Times New Roman"/>
                        </a:rPr>
                        <a:t>REDE CEGONHA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Calibri"/>
                          <a:ea typeface="Calibri"/>
                          <a:cs typeface="Times New Roman"/>
                        </a:rPr>
                        <a:t>RUE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RAPS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latin typeface="Calibri"/>
                          <a:ea typeface="Calibri"/>
                          <a:cs typeface="Times New Roman"/>
                        </a:rPr>
                        <a:t>RCPD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REDE DE CRÔNICAS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67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LC  OBESIDADE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LC  ONCOLOGIA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LC  RENAL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LC  DIABETES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latin typeface="Calibri"/>
                          <a:ea typeface="Calibri"/>
                          <a:cs typeface="Times New Roman"/>
                        </a:rPr>
                        <a:t>LC </a:t>
                      </a:r>
                      <a:r>
                        <a:rPr lang="pt-BR" sz="900" b="1" dirty="0" smtClean="0">
                          <a:latin typeface="Calibri"/>
                          <a:ea typeface="Calibri"/>
                          <a:cs typeface="Times New Roman"/>
                        </a:rPr>
                        <a:t>HIPERTESÃO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LC RESPIRATÓRIA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I REGIÃO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Plano aprovado em CIB aguardando aprovação do MS.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smtClean="0">
                          <a:latin typeface="Calibri"/>
                          <a:ea typeface="Calibri"/>
                          <a:cs typeface="Times New Roman"/>
                        </a:rPr>
                        <a:t>EM </a:t>
                      </a: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CONSTRUÇÃO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II REGIÃO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III REGIÃO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IV REGIÃO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V REGIÃO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RECEBEU INVESTIMENTO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VII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RECEBE CUSTEIO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Calibri"/>
                          <a:cs typeface="Times New Roman"/>
                        </a:rPr>
                        <a:t>VIII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RECEBEU INVESTIMENTO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Calibri"/>
                          <a:cs typeface="Times New Roman"/>
                        </a:rPr>
                        <a:t>FALTANDO A PUBLICAÇÃO DA PORTARIA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Calibri"/>
                          <a:cs typeface="Times New Roman"/>
                        </a:rPr>
                        <a:t>EM CONSTRUÇÃO</a:t>
                      </a: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85" marR="55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62450"/>
            <a:ext cx="2911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30686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143250"/>
            <a:ext cx="29956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3090862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79613"/>
            <a:ext cx="37417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003550"/>
            <a:ext cx="2133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800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402138"/>
            <a:ext cx="35004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960440" cy="192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66146 0.4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46 0.47245 L -0.44097 0.5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4817" name="Picture 1" descr="C:\Users\Senei\Dropbox\Capturas de tela\Captura de tela 2017-03-29 15.38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" y="0"/>
            <a:ext cx="9455449" cy="6858000"/>
          </a:xfrm>
          <a:prstGeom prst="rect">
            <a:avLst/>
          </a:prstGeom>
          <a:noFill/>
        </p:spPr>
      </p:pic>
      <p:pic>
        <p:nvPicPr>
          <p:cNvPr id="6" name="Imagem 5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"/>
            <a:ext cx="1115616" cy="79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C:\Users\Senei\Dropbox\Capturas de tela\Captura de tela 2017-03-29 15.41.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3344"/>
            <a:ext cx="8333334" cy="5904656"/>
          </a:xfrm>
          <a:prstGeom prst="rect">
            <a:avLst/>
          </a:prstGeom>
          <a:noFill/>
        </p:spPr>
      </p:pic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"/>
            <a:ext cx="1403648" cy="99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971550" y="1998662"/>
            <a:ext cx="7056438" cy="142876"/>
          </a:xfrm>
          <a:prstGeom prst="rightArrow">
            <a:avLst>
              <a:gd name="adj1" fmla="val 50000"/>
              <a:gd name="adj2" fmla="val 50075"/>
            </a:avLst>
          </a:prstGeom>
          <a:solidFill>
            <a:srgbClr val="7F7F7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971550" y="2570162"/>
            <a:ext cx="7056438" cy="142876"/>
          </a:xfrm>
          <a:prstGeom prst="rightArrow">
            <a:avLst>
              <a:gd name="adj1" fmla="val 50000"/>
              <a:gd name="adj2" fmla="val 50075"/>
            </a:avLst>
          </a:prstGeom>
          <a:solidFill>
            <a:srgbClr val="7F7F7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971550" y="3713162"/>
            <a:ext cx="7056438" cy="142876"/>
          </a:xfrm>
          <a:prstGeom prst="rightArrow">
            <a:avLst>
              <a:gd name="adj1" fmla="val 50000"/>
              <a:gd name="adj2" fmla="val 50075"/>
            </a:avLst>
          </a:prstGeom>
          <a:solidFill>
            <a:srgbClr val="7F7F7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971550" y="3141662"/>
            <a:ext cx="7056438" cy="142876"/>
          </a:xfrm>
          <a:prstGeom prst="rightArrow">
            <a:avLst>
              <a:gd name="adj1" fmla="val 50000"/>
              <a:gd name="adj2" fmla="val 50075"/>
            </a:avLst>
          </a:prstGeom>
          <a:solidFill>
            <a:srgbClr val="7F7F7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chemeClr val="accent3"/>
                </a:solidFill>
              </a:defRPr>
            </a:pPr>
            <a:endParaRPr/>
          </a:p>
        </p:txBody>
      </p:sp>
      <p:pic>
        <p:nvPicPr>
          <p:cNvPr id="102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07025" y="1122362"/>
            <a:ext cx="517525" cy="332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80112" y="1122362"/>
            <a:ext cx="512763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565900" y="1122362"/>
            <a:ext cx="511175" cy="332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143750" y="1109662"/>
            <a:ext cx="542925" cy="3346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971550" y="1700212"/>
            <a:ext cx="278606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Acolhimento</a:t>
            </a:r>
          </a:p>
        </p:txBody>
      </p:sp>
      <p:sp>
        <p:nvSpPr>
          <p:cNvPr id="107" name="Shape 107"/>
          <p:cNvSpPr/>
          <p:nvPr/>
        </p:nvSpPr>
        <p:spPr>
          <a:xfrm>
            <a:off x="971549" y="2855912"/>
            <a:ext cx="321786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Informação</a:t>
            </a:r>
          </a:p>
        </p:txBody>
      </p:sp>
      <p:sp>
        <p:nvSpPr>
          <p:cNvPr id="108" name="Shape 108"/>
          <p:cNvSpPr/>
          <p:nvPr/>
        </p:nvSpPr>
        <p:spPr>
          <a:xfrm>
            <a:off x="971550" y="2271712"/>
            <a:ext cx="278606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Qualificação profissional</a:t>
            </a:r>
          </a:p>
        </p:txBody>
      </p:sp>
      <p:sp>
        <p:nvSpPr>
          <p:cNvPr id="109" name="Shape 109"/>
          <p:cNvSpPr/>
          <p:nvPr/>
        </p:nvSpPr>
        <p:spPr>
          <a:xfrm>
            <a:off x="971550" y="3414712"/>
            <a:ext cx="278606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r>
              <a:t>Regulação</a:t>
            </a:r>
          </a:p>
        </p:txBody>
      </p:sp>
      <p:sp>
        <p:nvSpPr>
          <p:cNvPr id="110" name="Shape 110"/>
          <p:cNvSpPr>
            <a:spLocks noGrp="1"/>
          </p:cNvSpPr>
          <p:nvPr>
            <p:ph type="title" idx="4294967295"/>
          </p:nvPr>
        </p:nvSpPr>
        <p:spPr>
          <a:xfrm>
            <a:off x="71437" y="44450"/>
            <a:ext cx="8858251" cy="720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22376">
              <a:defRPr sz="2212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3476" b="0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212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COMPONENTES E INTERFACES DA REDE DE ATENÇÃO ÀS URGÊNCIAS </a:t>
            </a:r>
          </a:p>
        </p:txBody>
      </p:sp>
      <p:sp>
        <p:nvSpPr>
          <p:cNvPr id="111" name="Shape 111"/>
          <p:cNvSpPr/>
          <p:nvPr/>
        </p:nvSpPr>
        <p:spPr>
          <a:xfrm>
            <a:off x="1476375" y="5300662"/>
            <a:ext cx="6173788" cy="61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0000"/>
              </a:lnSpc>
              <a:defRPr sz="1800"/>
            </a:pPr>
            <a:r>
              <a:rPr sz="2000" b="1"/>
              <a:t>ACOLHIMENTO COM CLASSIFICAÇÃO</a:t>
            </a:r>
            <a:br>
              <a:rPr sz="2000" b="1"/>
            </a:br>
            <a:r>
              <a:rPr sz="2000" b="1"/>
              <a:t>DE RISCO E MAIOR RESOLUTIVIDADE</a:t>
            </a:r>
          </a:p>
        </p:txBody>
      </p:sp>
      <p:pic>
        <p:nvPicPr>
          <p:cNvPr id="112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651250" y="1096962"/>
            <a:ext cx="615950" cy="341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852987" y="1122362"/>
            <a:ext cx="517526" cy="332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4279900" y="1122362"/>
            <a:ext cx="511175" cy="332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>
            <a:hlinkClick r:id="rId2" action="ppaction://hlinksldjump"/>
          </p:cNvPr>
          <p:cNvSpPr/>
          <p:nvPr/>
        </p:nvSpPr>
        <p:spPr>
          <a:xfrm>
            <a:off x="971550" y="4443412"/>
            <a:ext cx="7200900" cy="56134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3200" b="1">
                <a:solidFill>
                  <a:schemeClr val="accent3"/>
                </a:solidFill>
              </a:defRPr>
            </a:lvl1pPr>
          </a:lstStyle>
          <a:p>
            <a:pPr>
              <a:defRPr sz="1800" b="0">
                <a:solidFill>
                  <a:schemeClr val="accent4"/>
                </a:solidFill>
              </a:defRPr>
            </a:pPr>
            <a:r>
              <a:rPr sz="3200" b="1">
                <a:solidFill>
                  <a:schemeClr val="accent3"/>
                </a:solidFill>
              </a:rPr>
              <a:t>ATENÇÃO BÁSICA</a:t>
            </a:r>
          </a:p>
        </p:txBody>
      </p:sp>
      <p:pic>
        <p:nvPicPr>
          <p:cNvPr id="20" name="Imagem 19" descr="articulação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 advAuto="0"/>
      <p:bldP spid="99" grpId="0" animBg="1" advAuto="0"/>
      <p:bldP spid="100" grpId="0" animBg="1" advAuto="0"/>
      <p:bldP spid="101" grpId="0" animBg="1" advAuto="0"/>
      <p:bldP spid="102" grpId="0" animBg="1" advAuto="0"/>
      <p:bldP spid="103" grpId="0" animBg="1" advAuto="0"/>
      <p:bldP spid="104" grpId="0" animBg="1" advAuto="0"/>
      <p:bldP spid="105" grpId="0" animBg="1" advAuto="0"/>
      <p:bldP spid="106" grpId="0" animBg="1" advAuto="0"/>
      <p:bldP spid="107" grpId="0" animBg="1" advAuto="0"/>
      <p:bldP spid="108" grpId="0" animBg="1" advAuto="0"/>
      <p:bldP spid="109" grpId="0" animBg="1" advAuto="0"/>
      <p:bldP spid="112" grpId="0" animBg="1" advAuto="0"/>
      <p:bldP spid="113" grpId="0" animBg="1" advAuto="0"/>
      <p:bldP spid="11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06072" cy="4343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/>
              <a:t>REDE DE URGÊNCIA E EMERGÊNCIA</a:t>
            </a:r>
            <a:endParaRPr lang="pt-BR" sz="3200" dirty="0"/>
          </a:p>
        </p:txBody>
      </p:sp>
      <p:pic>
        <p:nvPicPr>
          <p:cNvPr id="4" name="Espaço Reservado para Conteúdo 3" descr="D:\BKP Senei - 18.10.2015\Downloads\componentes RUE modificado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052737"/>
            <a:ext cx="6891634" cy="52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139" y="0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2557399"/>
              </p:ext>
            </p:extLst>
          </p:nvPr>
        </p:nvGraphicFramePr>
        <p:xfrm>
          <a:off x="323528" y="836713"/>
          <a:ext cx="8417700" cy="55011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5954"/>
                <a:gridCol w="3128719"/>
                <a:gridCol w="1863027"/>
              </a:tblGrid>
              <a:tr h="5684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Hospital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Leitos Novos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Leitos Qualificados</a:t>
                      </a:r>
                      <a:endParaRPr lang="pt-B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Hospital Maria Alice Fernandes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4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Hospital Regional Deoclecio Marques de Lucena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Hospital José Pedro Bezerra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6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Hospital Dr Ruy Pereira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970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Hospital João Machado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60 (30 estão sendo remanejados para São José de Mipibu, João Câmara e São Paulo do Potengi – aguardando parecer final do Ministério da Saúde)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54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Hospital Municipal de Goianinha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14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Hospital e Maternidade Presidente Café Filho (Extremoz)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04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763688" y="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ENFERMARIA  CLÍNICA</a:t>
            </a:r>
            <a:endParaRPr lang="pt-BR" sz="2800" b="1" dirty="0">
              <a:solidFill>
                <a:schemeClr val="accent3">
                  <a:lumMod val="7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" name="Imagem 6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REDE DE ATENÇÃO PSICOSOCIAL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323528" y="819150"/>
          <a:ext cx="7992888" cy="603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840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Calibri" pitchFamily="34" charset="0"/>
              </a:rPr>
              <a:t>HISTORICIANDO AS REDES DE ATENÇÃO À SAÚDE</a:t>
            </a:r>
            <a:r>
              <a:rPr lang="pt-BR" sz="5400" b="1" dirty="0" smtClean="0">
                <a:latin typeface="Calibri" pitchFamily="34" charset="0"/>
              </a:rPr>
              <a:t/>
            </a:r>
            <a:br>
              <a:rPr lang="pt-BR" sz="5400" b="1" dirty="0" smtClean="0">
                <a:latin typeface="Calibri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pt-BR" sz="2800" dirty="0" smtClean="0"/>
              <a:t>A preocupação com a </a:t>
            </a:r>
            <a:r>
              <a:rPr lang="pt-BR" sz="2800" dirty="0" smtClean="0">
                <a:solidFill>
                  <a:srgbClr val="FF0000"/>
                </a:solidFill>
              </a:rPr>
              <a:t>fragmentação</a:t>
            </a:r>
            <a:r>
              <a:rPr lang="pt-BR" sz="2800" dirty="0" smtClean="0"/>
              <a:t> na atenção à saúde é centenária. 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pt-BR" sz="2800" dirty="0" smtClean="0"/>
              <a:t>Iniciativas de expansão no acesso e na redução da segmentação entre serviços assistenciais e da fragmentação no cuidado à saúde podem ser identificadas, exemplo:</a:t>
            </a:r>
          </a:p>
          <a:p>
            <a:pPr marL="1200150" lvl="2" indent="-285750" algn="just">
              <a:buFont typeface="Arial" pitchFamily="34" charset="0"/>
              <a:buChar char="•"/>
              <a:defRPr/>
            </a:pPr>
            <a:r>
              <a:rPr lang="pt-BR" sz="2800" dirty="0" smtClean="0"/>
              <a:t>1920 (Inglaterra) : Relatório de Dawson, propunha a disponibilizar os serviços de saúde segundo as necessidades da população e</a:t>
            </a:r>
            <a:r>
              <a:rPr lang="pt-BR" sz="2800" dirty="0" smtClean="0">
                <a:solidFill>
                  <a:srgbClr val="0070C0"/>
                </a:solidFill>
              </a:rPr>
              <a:t> integrar ações curativas com as preventivas.</a:t>
            </a:r>
          </a:p>
          <a:p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76672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6227763" y="6165850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Fonte: Silva,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71800" y="436602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CONSULTÓRIO NA RUA (03)</a:t>
            </a:r>
            <a:endParaRPr lang="pt-BR" sz="1000" b="1" dirty="0"/>
          </a:p>
        </p:txBody>
      </p:sp>
      <p:cxnSp>
        <p:nvCxnSpPr>
          <p:cNvPr id="7" name="Conector em curva 6"/>
          <p:cNvCxnSpPr/>
          <p:nvPr/>
        </p:nvCxnSpPr>
        <p:spPr>
          <a:xfrm rot="5400000">
            <a:off x="2285746" y="1574794"/>
            <a:ext cx="1440160" cy="252028"/>
          </a:xfrm>
          <a:prstGeom prst="curvedConnector3">
            <a:avLst/>
          </a:prstGeom>
          <a:ln w="444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7504" y="18864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REDE DE ATENÇÃO PSICOSOCIAL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9" name="Imagem 8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836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700" b="1" dirty="0" smtClean="0"/>
              <a:t>QUADRO DO PANORAMA DA RAPS NO RN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507289" cy="3400938"/>
        </p:xfrm>
        <a:graphic>
          <a:graphicData uri="http://schemas.openxmlformats.org/drawingml/2006/table">
            <a:tbl>
              <a:tblPr/>
              <a:tblGrid>
                <a:gridCol w="1117240"/>
                <a:gridCol w="812018"/>
                <a:gridCol w="262846"/>
                <a:gridCol w="243377"/>
                <a:gridCol w="243377"/>
                <a:gridCol w="243948"/>
                <a:gridCol w="243377"/>
                <a:gridCol w="305222"/>
                <a:gridCol w="568069"/>
                <a:gridCol w="652821"/>
                <a:gridCol w="1074864"/>
                <a:gridCol w="1116667"/>
                <a:gridCol w="893334"/>
                <a:gridCol w="730129"/>
              </a:tblGrid>
              <a:tr h="53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Calibri"/>
                        </a:rPr>
                        <a:t>REGIÃO/MUNICIPIO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ATENÇÃO BÁSICA EM SAÚDE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ATENÇÃO PSICOSOCIAL ESPECIALIZADA - CAPS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ATENÇÃO RESIDENCIAL DE CARÁTER TRANSITÓRIO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ATENÇÃO HOSPITALAR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latin typeface="Calibri"/>
                          <a:ea typeface="Times New Roman"/>
                          <a:cs typeface="Calibri"/>
                        </a:rPr>
                        <a:t>ESTRATÉGIAS DE DESINSTITUCIONALIZAÇÃO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94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PONTO DE ATENÇÃO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CONSULTÓRIO DE RUA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II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III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AD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AD III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UNIDADE DE ACOLHIMENTO -ADULTO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UNIDADE DE ACOLHIMENTO -ADULTO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SERVIÇO DE ATENÇÃO EM REGIME RESIDENCIAL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LEITOS SAÚDE MENTAL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SERVIÇOS RESIDENCIAIS TERAPÊUTICOS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PROGRAMA DE VOLTA PARA CASA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04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II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05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02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III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03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IV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03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01*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V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02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VI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VII Região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03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06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06 leitos (HUOL)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05 Hosp.Maria Alice*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03*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05 beneficiados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Calibri"/>
                        </a:rPr>
                        <a:t>VIII Região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Calibri"/>
                        </a:rPr>
                        <a:t>01</a:t>
                      </a:r>
                      <a:endParaRPr lang="pt-BR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03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02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03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05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latin typeface="Calibri"/>
                          <a:ea typeface="Times New Roman"/>
                          <a:cs typeface="Calibri"/>
                        </a:rPr>
                        <a:t>02</a:t>
                      </a: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5175865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Hosp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Maria Alice Fernandes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não habilitado</a:t>
            </a:r>
            <a:endParaRPr kumimoji="0" 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04 Residência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sTerapêuticas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não habilitadas </a:t>
            </a:r>
            <a:endParaRPr kumimoji="0" lang="pt-B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CAPS de touros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aguardando portaria de habilita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*CAPS de </a:t>
            </a:r>
            <a:r>
              <a:rPr kumimoji="0" lang="pt-B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Parnamirim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01- aguardando portaria de habilitação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 l="2750"/>
          <a:stretch>
            <a:fillRect/>
          </a:stretch>
        </p:blipFill>
        <p:spPr bwMode="auto">
          <a:xfrm>
            <a:off x="0" y="216024"/>
            <a:ext cx="9252520" cy="630932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0000"/>
              </a:schemeClr>
            </a:outerShdw>
          </a:effec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800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25252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404664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REDE DE CUIDADOS A PESSOAS COM DEFICÊNCIA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8" name="Imagem 7" descr="articulaçã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41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/>
              <a:t>SERVIÇOS HABILITADOS</a:t>
            </a:r>
            <a:endParaRPr lang="pt-BR" sz="44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7776865" cy="5465172"/>
        </p:xfrm>
        <a:graphic>
          <a:graphicData uri="http://schemas.openxmlformats.org/drawingml/2006/table">
            <a:tbl>
              <a:tblPr/>
              <a:tblGrid>
                <a:gridCol w="843563"/>
                <a:gridCol w="3926147"/>
                <a:gridCol w="3007155"/>
              </a:tblGrid>
              <a:tr h="31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Modalidade CER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73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1ª 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São José de Mipi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bu ( Centro de Reabilitação Educacional)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III</a:t>
                      </a:r>
                      <a:endParaRPr lang="pt-BR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Auditiva, física e visual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2ª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Areia Branca 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( Centro de Reabilitação de Areia Branca)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</a:t>
                      </a:r>
                      <a:endParaRPr lang="pt-BR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Física e Inteletual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3ª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Guamaré 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( Centro Especializado em Reabilitação  de Guamaré)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</a:t>
                      </a:r>
                      <a:endParaRPr lang="pt-BR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Física e Intelectual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29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6ª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Pau dos Ferros 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-  Associação Beneficente N. Sra. da Conceição                   </a:t>
                      </a: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Organização Social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1800" dirty="0" smtClean="0">
                          <a:latin typeface="Arial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OFICINA</a:t>
                      </a:r>
                      <a:r>
                        <a:rPr lang="pt-BR" sz="18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ORTOPÉDICA</a:t>
                      </a:r>
                      <a:r>
                        <a:rPr lang="pt-BR" sz="1800" dirty="0" smtClean="0">
                          <a:latin typeface="Arial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Física – Intelectual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7ª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Natal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– Centro Especializado em Habilitação e Reabilitação do RN-CERHRN (antigo CRI)    </a:t>
                      </a: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Estadual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III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                             Auditiva – Física  Intelectual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latin typeface="Arial"/>
                          <a:ea typeface="Times New Roman"/>
                          <a:cs typeface="Times New Roman"/>
                        </a:rPr>
                        <a:t>7ª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Macaíba</a:t>
                      </a: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 ( Centro de Educação e Pesquisa em Saúde Anita Garibaldi)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latin typeface="Arial"/>
                          <a:ea typeface="Times New Roman"/>
                          <a:cs typeface="Times New Roman"/>
                        </a:rPr>
                        <a:t>CER III</a:t>
                      </a:r>
                      <a:endParaRPr lang="pt-BR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latin typeface="Arial"/>
                          <a:ea typeface="Times New Roman"/>
                          <a:cs typeface="Times New Roman"/>
                        </a:rPr>
                        <a:t>Auditiva, Física e Intelectual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m 8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/>
              <a:t>MUNICÍPIOS QUE RECEBERAM RECURSOS PARA CONSTRUÇÃO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1844822"/>
          <a:ext cx="7776863" cy="4196376"/>
        </p:xfrm>
        <a:graphic>
          <a:graphicData uri="http://schemas.openxmlformats.org/drawingml/2006/table">
            <a:tbl>
              <a:tblPr/>
              <a:tblGrid>
                <a:gridCol w="570677"/>
                <a:gridCol w="2656073"/>
                <a:gridCol w="2034368"/>
                <a:gridCol w="2515745"/>
              </a:tblGrid>
              <a:tr h="284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Modalidade cer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Portarias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9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2ª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Mossoró                              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 Municipal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CER III                                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Auditiva – Física   Intelectual –Visual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Construção CER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                          3.183/GM/MS de 24/12/13 </a:t>
                      </a: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Construção Of.Ortopédica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 3.245/GM/MS de 26/12/13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3ª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Maxaranguape                    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Municipal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latin typeface="Arial"/>
                          <a:ea typeface="Times New Roman"/>
                          <a:cs typeface="Times New Roman"/>
                        </a:rPr>
                        <a:t>CER II                                 </a:t>
                      </a: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 Auditiva – Física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Construção                    441/GM/MS de 17/03/2016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7ª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Parnamirim                           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Municipal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CER III                                 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Auditiva – Física –Visual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Construção CER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                     200/SAS/MS de </a:t>
                      </a:r>
                      <a:r>
                        <a:rPr lang="pt-BR" sz="1400" dirty="0" smtClean="0">
                          <a:latin typeface="Arial"/>
                          <a:ea typeface="Times New Roman"/>
                          <a:cs typeface="Times New Roman"/>
                        </a:rPr>
                        <a:t>12/02/2014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2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latin typeface="Arial"/>
                          <a:ea typeface="Times New Roman"/>
                          <a:cs typeface="Times New Roman"/>
                        </a:rPr>
                        <a:t>7ª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São G. do Amarante            </a:t>
                      </a: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Municipal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CER III                                  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Auditiva – Física – Intelectual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 dirty="0">
                          <a:latin typeface="Arial"/>
                          <a:ea typeface="Times New Roman"/>
                          <a:cs typeface="Times New Roman"/>
                        </a:rPr>
                        <a:t>Construção  CER</a:t>
                      </a:r>
                      <a:r>
                        <a:rPr lang="pt-BR" sz="1400" dirty="0">
                          <a:latin typeface="Arial"/>
                          <a:ea typeface="Times New Roman"/>
                          <a:cs typeface="Times New Roman"/>
                        </a:rPr>
                        <a:t>                 2.137/GM/MS de 21/12/ 2015.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slide_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REDE DE CUIDADOS A PESSOA EM CONDIÇÕES CRÔNICAS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Formada por seis linhas de cuidado:</a:t>
            </a:r>
          </a:p>
          <a:p>
            <a:pPr lvl="1"/>
            <a:r>
              <a:rPr lang="pt-BR" dirty="0" smtClean="0"/>
              <a:t>Linha da Diabetes</a:t>
            </a:r>
          </a:p>
          <a:p>
            <a:pPr lvl="1"/>
            <a:r>
              <a:rPr lang="pt-BR" dirty="0" smtClean="0"/>
              <a:t>Linha da Hipertenção</a:t>
            </a:r>
          </a:p>
          <a:p>
            <a:pPr lvl="1"/>
            <a:r>
              <a:rPr lang="pt-BR" dirty="0" smtClean="0"/>
              <a:t>Linha da Respiratória</a:t>
            </a:r>
          </a:p>
          <a:p>
            <a:pPr lvl="1"/>
            <a:r>
              <a:rPr lang="pt-BR" b="1" dirty="0" smtClean="0">
                <a:solidFill>
                  <a:srgbClr val="0070C0"/>
                </a:solidFill>
              </a:rPr>
              <a:t>Linha de sobrepeso e obesidade</a:t>
            </a:r>
          </a:p>
          <a:p>
            <a:pPr lvl="1"/>
            <a:r>
              <a:rPr lang="pt-BR" b="1" dirty="0" smtClean="0">
                <a:solidFill>
                  <a:srgbClr val="0070C0"/>
                </a:solidFill>
              </a:rPr>
              <a:t>Linha de oncologia</a:t>
            </a:r>
          </a:p>
          <a:p>
            <a:pPr lvl="1"/>
            <a:r>
              <a:rPr lang="pt-BR" dirty="0" smtClean="0"/>
              <a:t>Linha da Renal</a:t>
            </a:r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 DE ONCOLOGIA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Portaria nº 874, de 16 de maio de 2013</a:t>
            </a:r>
            <a:r>
              <a:rPr lang="pt-BR" b="1" cap="all" dirty="0" smtClean="0"/>
              <a:t>: </a:t>
            </a:r>
            <a:r>
              <a:rPr lang="pt-BR" dirty="0" smtClean="0"/>
              <a:t>Institui a Política Nacional para a Prevenção e Controle do Câncer na Rede de Atenção à Saúde das Pessoas com Doenças Crônicas no âmbito do Sistema Único de Saúde (SUS).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Portaria 140 de de</a:t>
            </a:r>
            <a:r>
              <a:rPr lang="pt-BR" b="1" cap="all" dirty="0" smtClean="0"/>
              <a:t> 27 </a:t>
            </a:r>
            <a:r>
              <a:rPr lang="pt-BR" b="1" dirty="0" smtClean="0"/>
              <a:t>de fevereiro de </a:t>
            </a:r>
            <a:r>
              <a:rPr lang="pt-BR" b="1" cap="all" dirty="0" smtClean="0"/>
              <a:t>2014: </a:t>
            </a:r>
            <a:r>
              <a:rPr lang="pt-BR" i="1" dirty="0" smtClean="0"/>
              <a:t>Redefine os critérios e parâmetros para organização, planejamento, monitoramento, controle e avaliação dos estabelecimentos de saúde habilitados na atenção especializada em oncologia e define as condições estruturais, de funcionamento e de recursos humanos para a habilitação destes estabelecimentos no âmbito do Sistema Único de Saúde (SUS).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t-BR" dirty="0" smtClean="0"/>
              <a:t>LINHA DE ONCOLOGIA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UNACONs (Unidades de Assistência de Alta Complexidade em Oncologia )</a:t>
            </a:r>
          </a:p>
          <a:p>
            <a:pPr lvl="1"/>
            <a:r>
              <a:rPr lang="pt-BR" dirty="0" smtClean="0"/>
              <a:t>Hospital Universitário Onofre Lopes</a:t>
            </a:r>
          </a:p>
          <a:p>
            <a:pPr lvl="1"/>
            <a:r>
              <a:rPr lang="pt-BR" dirty="0" smtClean="0"/>
              <a:t> Hospital do Coração</a:t>
            </a:r>
          </a:p>
          <a:p>
            <a:pPr lvl="1"/>
            <a:r>
              <a:rPr lang="pt-BR" dirty="0" smtClean="0"/>
              <a:t> Natal Hospital Center </a:t>
            </a:r>
          </a:p>
          <a:p>
            <a:pPr lvl="1"/>
            <a:r>
              <a:rPr lang="pt-BR" dirty="0" smtClean="0"/>
              <a:t> Hospital Wilson Rosado</a:t>
            </a:r>
          </a:p>
          <a:p>
            <a:pPr lvl="1"/>
            <a:r>
              <a:rPr lang="pt-BR" dirty="0" smtClean="0"/>
              <a:t>Hospital Infantil Varela Santiago(oncologia pediatrica)</a:t>
            </a:r>
          </a:p>
          <a:p>
            <a:pPr lvl="1"/>
            <a:r>
              <a:rPr lang="pt-BR" dirty="0" smtClean="0"/>
              <a:t> Liga Mossoroense de Estudo e combate ao Câncer (Unacon com serviço de radioterapia)</a:t>
            </a:r>
          </a:p>
          <a:p>
            <a:endParaRPr lang="pt-BR" dirty="0" smtClean="0"/>
          </a:p>
          <a:p>
            <a:r>
              <a:rPr lang="pt-BR" dirty="0" smtClean="0"/>
              <a:t>CACON (Centros de assistência especializada em oncologia) </a:t>
            </a:r>
          </a:p>
          <a:p>
            <a:pPr lvl="1"/>
            <a:r>
              <a:rPr lang="pt-BR" dirty="0" smtClean="0"/>
              <a:t>Liga Norte-riograndense contra o câncer.</a:t>
            </a:r>
          </a:p>
          <a:p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216024"/>
          </a:xfrm>
        </p:spPr>
        <p:txBody>
          <a:bodyPr>
            <a:noAutofit/>
          </a:bodyPr>
          <a:lstStyle/>
          <a:p>
            <a:r>
              <a:rPr lang="pt-BR" sz="3600" u="sng" dirty="0" smtClean="0"/>
              <a:t>LINHA DE CUIDADO ÀS PESSOAS COM SOBREPESO E OBESIDADE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                          </a:t>
            </a:r>
            <a:endParaRPr lang="pt-BR" dirty="0"/>
          </a:p>
        </p:txBody>
      </p:sp>
      <p:sp>
        <p:nvSpPr>
          <p:cNvPr id="49227" name="AutoShape 16"/>
          <p:cNvSpPr>
            <a:spLocks noChangeArrowheads="1"/>
          </p:cNvSpPr>
          <p:nvPr/>
        </p:nvSpPr>
        <p:spPr bwMode="auto">
          <a:xfrm>
            <a:off x="1285875" y="1114425"/>
            <a:ext cx="2297113" cy="500063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ENTRADA DO USUÁRIO NA UBS (ATENÇÃO BÁSICA)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28" name="AutoShape 18"/>
          <p:cNvSpPr>
            <a:spLocks noChangeArrowheads="1"/>
          </p:cNvSpPr>
          <p:nvPr/>
        </p:nvSpPr>
        <p:spPr bwMode="auto">
          <a:xfrm>
            <a:off x="490538" y="1965325"/>
            <a:ext cx="3860800" cy="476250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PESAR, MEDIR, IMC, VEIRIFICAÇÃO DE P.A., GLICEMIA, ANOTAÇÕES NO PRONTUÁRIO que será realizado pelo Técnico.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de Enfermagem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29" name="AutoShape 19"/>
          <p:cNvSpPr>
            <a:spLocks noChangeArrowheads="1"/>
          </p:cNvSpPr>
          <p:nvPr/>
        </p:nvSpPr>
        <p:spPr bwMode="auto">
          <a:xfrm>
            <a:off x="612775" y="2798763"/>
            <a:ext cx="3917950" cy="414337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CONSULTA COM ENFERMEIRO (abordagem imediata sobrepeso , obesidade, causas, doenças associadas e tratamento)</a:t>
            </a: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INCLUSÃO DO PACIENTE EM GRUPOS DE OBESOS</a:t>
            </a:r>
            <a:r>
              <a:rPr kumimoji="0" 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0" name="AutoShape 23"/>
          <p:cNvSpPr>
            <a:spLocks noChangeArrowheads="1"/>
          </p:cNvSpPr>
          <p:nvPr/>
        </p:nvSpPr>
        <p:spPr bwMode="auto">
          <a:xfrm>
            <a:off x="246063" y="4114800"/>
            <a:ext cx="1543050" cy="463550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MÉDICO consulta, orientação e solicitação de</a:t>
            </a: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exames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1" name="AutoShape 22"/>
          <p:cNvSpPr>
            <a:spLocks noChangeArrowheads="1"/>
          </p:cNvSpPr>
          <p:nvPr/>
        </p:nvSpPr>
        <p:spPr bwMode="auto">
          <a:xfrm>
            <a:off x="1854200" y="3297238"/>
            <a:ext cx="1565275" cy="384175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Encaminhamentos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2" name="AutoShape 24"/>
          <p:cNvSpPr>
            <a:spLocks noChangeArrowheads="1"/>
          </p:cNvSpPr>
          <p:nvPr/>
        </p:nvSpPr>
        <p:spPr bwMode="auto">
          <a:xfrm>
            <a:off x="3695700" y="4186238"/>
            <a:ext cx="1244600" cy="366712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ATIVIDADES DE PROMOÇÃO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3" name="AutoShape 26"/>
          <p:cNvSpPr>
            <a:spLocks noChangeArrowheads="1"/>
          </p:cNvSpPr>
          <p:nvPr/>
        </p:nvSpPr>
        <p:spPr bwMode="auto">
          <a:xfrm>
            <a:off x="2311400" y="4133850"/>
            <a:ext cx="896938" cy="339725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NASF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4" name="AutoShape 29"/>
          <p:cNvSpPr>
            <a:spLocks noChangeArrowheads="1"/>
          </p:cNvSpPr>
          <p:nvPr/>
        </p:nvSpPr>
        <p:spPr bwMode="auto">
          <a:xfrm>
            <a:off x="3813175" y="4983163"/>
            <a:ext cx="1123950" cy="731837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NUTRIÇÃO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Diagnóstico nutricional, prescrição Plano Alimentar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5" name="AutoShape 30"/>
          <p:cNvSpPr>
            <a:spLocks noChangeArrowheads="1"/>
          </p:cNvSpPr>
          <p:nvPr/>
        </p:nvSpPr>
        <p:spPr bwMode="auto">
          <a:xfrm>
            <a:off x="136525" y="5192713"/>
            <a:ext cx="1539875" cy="350837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FISIOTERAPIA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Avaliação postural e funcional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6" name="AutoShape 33"/>
          <p:cNvSpPr>
            <a:spLocks noChangeArrowheads="1"/>
          </p:cNvSpPr>
          <p:nvPr/>
        </p:nvSpPr>
        <p:spPr bwMode="auto">
          <a:xfrm>
            <a:off x="1854200" y="5567363"/>
            <a:ext cx="1263650" cy="776287"/>
          </a:xfrm>
          <a:prstGeom prst="roundRect">
            <a:avLst>
              <a:gd name="adj" fmla="val 1600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PSICÓLOGO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Grupo de acolhimento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(crianças, adolescentes, adultos, idosos e família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37" name="AutoShape 17"/>
          <p:cNvSpPr>
            <a:spLocks noChangeArrowheads="1"/>
          </p:cNvSpPr>
          <p:nvPr/>
        </p:nvSpPr>
        <p:spPr bwMode="auto">
          <a:xfrm rot="5400000">
            <a:off x="2363788" y="1663700"/>
            <a:ext cx="190500" cy="266700"/>
          </a:xfrm>
          <a:prstGeom prst="rightArrow">
            <a:avLst>
              <a:gd name="adj1" fmla="val 50000"/>
              <a:gd name="adj2" fmla="val 48597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38" name="AutoShape 86"/>
          <p:cNvSpPr>
            <a:spLocks noChangeArrowheads="1"/>
          </p:cNvSpPr>
          <p:nvPr/>
        </p:nvSpPr>
        <p:spPr bwMode="auto">
          <a:xfrm rot="5400000">
            <a:off x="2286000" y="2471738"/>
            <a:ext cx="222250" cy="279400"/>
          </a:xfrm>
          <a:prstGeom prst="rightArrow">
            <a:avLst>
              <a:gd name="adj1" fmla="val 50000"/>
              <a:gd name="adj2" fmla="val 48597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49239" name="AutoShape 87"/>
          <p:cNvCxnSpPr>
            <a:cxnSpLocks noChangeShapeType="1"/>
          </p:cNvCxnSpPr>
          <p:nvPr/>
        </p:nvCxnSpPr>
        <p:spPr bwMode="auto">
          <a:xfrm flipV="1">
            <a:off x="612775" y="3776663"/>
            <a:ext cx="4076700" cy="20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240" name="AutoShape 88"/>
          <p:cNvCxnSpPr>
            <a:cxnSpLocks noChangeShapeType="1"/>
          </p:cNvCxnSpPr>
          <p:nvPr/>
        </p:nvCxnSpPr>
        <p:spPr bwMode="auto">
          <a:xfrm>
            <a:off x="611188" y="3797300"/>
            <a:ext cx="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241" name="AutoShape 89"/>
          <p:cNvCxnSpPr>
            <a:cxnSpLocks noChangeShapeType="1"/>
          </p:cNvCxnSpPr>
          <p:nvPr/>
        </p:nvCxnSpPr>
        <p:spPr bwMode="auto">
          <a:xfrm>
            <a:off x="2774950" y="3776663"/>
            <a:ext cx="0" cy="3317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242" name="AutoShape 90"/>
          <p:cNvCxnSpPr>
            <a:cxnSpLocks noChangeShapeType="1"/>
          </p:cNvCxnSpPr>
          <p:nvPr/>
        </p:nvCxnSpPr>
        <p:spPr bwMode="auto">
          <a:xfrm>
            <a:off x="4689475" y="3797300"/>
            <a:ext cx="0" cy="388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9243" name="AutoShape 91"/>
          <p:cNvSpPr>
            <a:spLocks noChangeArrowheads="1"/>
          </p:cNvSpPr>
          <p:nvPr/>
        </p:nvSpPr>
        <p:spPr bwMode="auto">
          <a:xfrm>
            <a:off x="712788" y="4681538"/>
            <a:ext cx="106362" cy="428625"/>
          </a:xfrm>
          <a:prstGeom prst="upDownArrow">
            <a:avLst>
              <a:gd name="adj1" fmla="val 50000"/>
              <a:gd name="adj2" fmla="val 805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4" name="AutoShape 92"/>
          <p:cNvSpPr>
            <a:spLocks noChangeArrowheads="1"/>
          </p:cNvSpPr>
          <p:nvPr/>
        </p:nvSpPr>
        <p:spPr bwMode="auto">
          <a:xfrm rot="-4366822">
            <a:off x="1381125" y="5480050"/>
            <a:ext cx="173038" cy="642938"/>
          </a:xfrm>
          <a:prstGeom prst="upDownArrow">
            <a:avLst>
              <a:gd name="adj1" fmla="val 50000"/>
              <a:gd name="adj2" fmla="val 7431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5" name="AutoShape 93"/>
          <p:cNvSpPr>
            <a:spLocks noChangeArrowheads="1"/>
          </p:cNvSpPr>
          <p:nvPr/>
        </p:nvSpPr>
        <p:spPr bwMode="auto">
          <a:xfrm rot="15303651">
            <a:off x="3416300" y="5570538"/>
            <a:ext cx="188913" cy="604837"/>
          </a:xfrm>
          <a:prstGeom prst="upDownArrow">
            <a:avLst>
              <a:gd name="adj1" fmla="val 50000"/>
              <a:gd name="adj2" fmla="val 640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6" name="AutoShape 94"/>
          <p:cNvSpPr>
            <a:spLocks noChangeArrowheads="1"/>
          </p:cNvSpPr>
          <p:nvPr/>
        </p:nvSpPr>
        <p:spPr bwMode="auto">
          <a:xfrm rot="16200000">
            <a:off x="3401219" y="4096544"/>
            <a:ext cx="168275" cy="420687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7" name="AutoShape 95"/>
          <p:cNvSpPr>
            <a:spLocks noChangeArrowheads="1"/>
          </p:cNvSpPr>
          <p:nvPr/>
        </p:nvSpPr>
        <p:spPr bwMode="auto">
          <a:xfrm rot="16200000">
            <a:off x="1974850" y="4108450"/>
            <a:ext cx="168275" cy="396875"/>
          </a:xfrm>
          <a:prstGeom prst="upDownArrow">
            <a:avLst>
              <a:gd name="adj1" fmla="val 50000"/>
              <a:gd name="adj2" fmla="val 4717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8" name="AutoShape 96"/>
          <p:cNvSpPr>
            <a:spLocks noChangeArrowheads="1"/>
          </p:cNvSpPr>
          <p:nvPr/>
        </p:nvSpPr>
        <p:spPr bwMode="auto">
          <a:xfrm>
            <a:off x="4351338" y="4552950"/>
            <a:ext cx="106362" cy="428625"/>
          </a:xfrm>
          <a:prstGeom prst="upDownArrow">
            <a:avLst>
              <a:gd name="adj1" fmla="val 50000"/>
              <a:gd name="adj2" fmla="val 8059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249" name="AutoShape 97"/>
          <p:cNvSpPr>
            <a:spLocks noChangeArrowheads="1"/>
          </p:cNvSpPr>
          <p:nvPr/>
        </p:nvSpPr>
        <p:spPr bwMode="auto">
          <a:xfrm>
            <a:off x="2117725" y="4654550"/>
            <a:ext cx="1157288" cy="822325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USÚARIO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CaixaDeTexto 99"/>
          <p:cNvSpPr txBox="1"/>
          <p:nvPr/>
        </p:nvSpPr>
        <p:spPr>
          <a:xfrm>
            <a:off x="5796136" y="1556792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UTILIZAÇÃO DOE NOVAS FERRAMENTAS COMO TELESAÚDE, E WHATSAPP PARA MATRICIAMENTO DAS EQUIPES.</a:t>
            </a:r>
          </a:p>
          <a:p>
            <a:pPr algn="just"/>
            <a:r>
              <a:rPr lang="pt-BR" dirty="0" smtClean="0"/>
              <a:t>COMPARTILHAMENTO DO CUIDADO DE MANEIRA EFETIVA DA ALTA COMPLEXIDADE A ATENÇÃO PRIMÁRIA.</a:t>
            </a:r>
            <a:endParaRPr lang="pt-BR" dirty="0"/>
          </a:p>
        </p:txBody>
      </p:sp>
      <p:pic>
        <p:nvPicPr>
          <p:cNvPr id="101" name="Imagem 100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63508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Calibri" pitchFamily="34" charset="0"/>
              </a:rPr>
              <a:t>HISTORICIANDO AS REDES DE ATENÇÃO À SAÚDE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48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Para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Borzel</a:t>
            </a:r>
            <a:r>
              <a:rPr lang="pt-BR" sz="2400" b="1" dirty="0" smtClean="0"/>
              <a:t> (1997),</a:t>
            </a:r>
            <a:r>
              <a:rPr lang="pt-BR" sz="2400" dirty="0" smtClean="0"/>
              <a:t> as redes são relações não hierárquicas de </a:t>
            </a:r>
            <a:r>
              <a:rPr lang="pt-BR" sz="2400" b="1" dirty="0" smtClean="0"/>
              <a:t>compartilhamento </a:t>
            </a:r>
            <a:r>
              <a:rPr lang="pt-BR" sz="2400" dirty="0" smtClean="0"/>
              <a:t>de objetivos comuns entre vários atores, com troca de recursos entre si, no suposto de que a cooperação é a melhor forma de alcançar esses objetivos.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Para </a:t>
            </a:r>
            <a:r>
              <a:rPr lang="pt-BR" sz="2400" b="1" dirty="0" err="1" smtClean="0"/>
              <a:t>Castells</a:t>
            </a:r>
            <a:r>
              <a:rPr lang="pt-BR" sz="2400" b="1" dirty="0" smtClean="0"/>
              <a:t> (2000), </a:t>
            </a:r>
            <a:r>
              <a:rPr lang="pt-BR" sz="2400" dirty="0" smtClean="0"/>
              <a:t>as redes são novas formas de organização social, do Estado ou da sociedade, intensivas em tecnologia de informação e baseadas na cooperação entre unidades dotadas de autonomia.</a:t>
            </a:r>
          </a:p>
          <a:p>
            <a:pPr algn="just"/>
            <a:endParaRPr lang="pt-BR" sz="2400" dirty="0" smtClean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76672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5508625" y="587692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Fonte: Borzel </a:t>
            </a:r>
            <a:r>
              <a:rPr lang="pt-BR" i="1" dirty="0"/>
              <a:t>apud</a:t>
            </a:r>
            <a:r>
              <a:rPr lang="pt-BR" dirty="0"/>
              <a:t> Mendes 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1226400"/>
          </a:xfrm>
        </p:spPr>
        <p:txBody>
          <a:bodyPr>
            <a:normAutofit/>
          </a:bodyPr>
          <a:lstStyle/>
          <a:p>
            <a:r>
              <a:rPr lang="pt-BR" sz="3600" u="sng" dirty="0" smtClean="0"/>
              <a:t>LINHA DE CUIDADO ÀS PESSOAS COM SOBREPESO E OBESIDADE</a:t>
            </a:r>
            <a:endParaRPr lang="pt-BR" sz="36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69065"/>
            <a:ext cx="5616623" cy="51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DESAFIOS PARA IMPLANTAÇÃO DAS RASs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340968"/>
          </a:xfrm>
        </p:spPr>
        <p:txBody>
          <a:bodyPr/>
          <a:lstStyle/>
          <a:p>
            <a:r>
              <a:rPr lang="pt-BR" sz="2800" dirty="0" smtClean="0"/>
              <a:t>Fragilidades na Atenção Básica</a:t>
            </a:r>
          </a:p>
          <a:p>
            <a:r>
              <a:rPr lang="pt-BR" sz="2800" dirty="0" smtClean="0"/>
              <a:t>Rotatividade de profissionais</a:t>
            </a:r>
          </a:p>
          <a:p>
            <a:r>
              <a:rPr lang="pt-BR" sz="2800" dirty="0" smtClean="0"/>
              <a:t>Falta de definição de perfil dos pontos assistenciais</a:t>
            </a:r>
          </a:p>
          <a:p>
            <a:r>
              <a:rPr lang="pt-BR" sz="2800" dirty="0" smtClean="0"/>
              <a:t>Governança regional fragilizada</a:t>
            </a:r>
          </a:p>
          <a:p>
            <a:r>
              <a:rPr lang="pt-BR" sz="2800" dirty="0" smtClean="0"/>
              <a:t>Falta de instrumentos de execução orçamentária regional que atendam as necessidades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211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AVANÇOS NA IMPLANTAÇÃO DAS RASs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19695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Ampliação do acesso com novos pontos de atenção</a:t>
            </a:r>
          </a:p>
          <a:p>
            <a:pPr algn="just"/>
            <a:r>
              <a:rPr lang="pt-BR" dirty="0" smtClean="0"/>
              <a:t>Aumento de investimento nos serviços assistenciais (Reforma , ampliação, equipamentos e custeio)</a:t>
            </a:r>
          </a:p>
          <a:p>
            <a:pPr algn="just"/>
            <a:r>
              <a:rPr lang="pt-BR" dirty="0" smtClean="0"/>
              <a:t>Utilização de tecnologias novas como </a:t>
            </a:r>
            <a:r>
              <a:rPr lang="pt-BR" dirty="0" err="1" smtClean="0"/>
              <a:t>telesaúde</a:t>
            </a:r>
            <a:r>
              <a:rPr lang="pt-BR" dirty="0" smtClean="0"/>
              <a:t> no compartilhamento do cuidado</a:t>
            </a:r>
          </a:p>
          <a:p>
            <a:pPr algn="just"/>
            <a:r>
              <a:rPr lang="pt-BR" dirty="0" err="1" smtClean="0"/>
              <a:t>Catalizadora</a:t>
            </a:r>
            <a:r>
              <a:rPr lang="pt-BR" dirty="0" smtClean="0"/>
              <a:t> na mudança do modelo de atenção</a:t>
            </a:r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9386" y="0"/>
            <a:ext cx="1174614" cy="8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latin typeface="Andalus" pitchFamily="18" charset="-78"/>
                <a:cs typeface="Andalus" pitchFamily="18" charset="-78"/>
              </a:rPr>
              <a:t>“SOZINHO VAMOS MAIS RÁPIDO, JUNTOS VAMOS MAIS LONGE.”</a:t>
            </a:r>
          </a:p>
          <a:p>
            <a:endParaRPr lang="pt-BR" dirty="0"/>
          </a:p>
        </p:txBody>
      </p:sp>
      <p:pic>
        <p:nvPicPr>
          <p:cNvPr id="4" name="Picture 6" descr="http://1.bp.blogspot.com/-u7mIcJRl4nM/Ucxm1R7mipI/AAAAAAAAeSI/UEr1IUlT5OY/s320/DSCN7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5113337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/>
              <a:t>REFERÊNCIAS BIBLIOGRAFICAS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BRASIL. Decreto nº 7.508, de 28 de junho de 2011. Regulamenta a Lei nº 8.080, de 19 de setembro de 1990, para dispor sobre a organização do Sistema Único de Saúde – SUS, o planejamento da saúde, a assistência à saúde e a articulação interfederativa, e dá outras providências. </a:t>
            </a:r>
            <a:r>
              <a:rPr lang="pt-BR" i="1" dirty="0" smtClean="0"/>
              <a:t>Diário Oficial [da] República Federativa do Brasil. Brasília, DF, 29 jun.2011. Disponível em: &lt;http://</a:t>
            </a:r>
            <a:r>
              <a:rPr lang="pt-BR" dirty="0" smtClean="0"/>
              <a:t>www.planalto.gov.br/ccivil_03/_ato2011- 2014/2011/decreto/D7508.htm&gt;. Acesso em: 20 de julho. 2015.</a:t>
            </a:r>
          </a:p>
          <a:p>
            <a:pPr algn="just"/>
            <a:r>
              <a:rPr lang="pt-BR" dirty="0" smtClean="0"/>
              <a:t>BRASIL. Portaria Nº 4.279, de 30 de dezembro de 2010.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b="1" dirty="0" smtClean="0"/>
              <a:t>REFERÊNCIAS BIBLIOGRAFICAS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>
            <a:normAutofit/>
          </a:bodyPr>
          <a:lstStyle/>
          <a:p>
            <a:pPr lvl="0"/>
            <a:r>
              <a:rPr lang="pt-BR" sz="2000" dirty="0" smtClean="0"/>
              <a:t>BRASIL. Portaria nº 1.459/ GM/ MS de 24 de junho de 2011 .</a:t>
            </a:r>
          </a:p>
          <a:p>
            <a:pPr lvl="0"/>
            <a:r>
              <a:rPr lang="pt-BR" sz="2000" dirty="0" smtClean="0"/>
              <a:t>_______.Portaria 1.600/GM/MS de 07 de julho de 2011.</a:t>
            </a:r>
          </a:p>
          <a:p>
            <a:pPr lvl="0"/>
            <a:r>
              <a:rPr lang="pt-BR" sz="2000" dirty="0" smtClean="0"/>
              <a:t>_______.Portaria nº 3.088/GM/MS de 23 de dezembro de 2011.</a:t>
            </a:r>
          </a:p>
          <a:p>
            <a:pPr lvl="0"/>
            <a:r>
              <a:rPr lang="pt-BR" sz="2000" dirty="0" smtClean="0"/>
              <a:t>_______. Portaria nº 793/GM/MS de 24 de abril de 2012 .</a:t>
            </a:r>
          </a:p>
          <a:p>
            <a:pPr lvl="0"/>
            <a:r>
              <a:rPr lang="pt-BR" sz="2000" dirty="0" smtClean="0"/>
              <a:t>_______.Portaria nº 835/GM/MS de 25 de abril de 2012.</a:t>
            </a:r>
          </a:p>
          <a:p>
            <a:pPr lvl="0"/>
            <a:r>
              <a:rPr lang="pt-BR" sz="2000" b="1" dirty="0" smtClean="0"/>
              <a:t>_______.</a:t>
            </a:r>
            <a:r>
              <a:rPr lang="pt-BR" sz="2000" dirty="0" smtClean="0"/>
              <a:t>Portaria nº 874, de 16 de maio de 2013.</a:t>
            </a:r>
          </a:p>
          <a:p>
            <a:pPr lvl="0"/>
            <a:r>
              <a:rPr lang="pt-BR" sz="2000" dirty="0" smtClean="0"/>
              <a:t>_______. Portaria 483/GM/MS de 01 de abril de 2014.</a:t>
            </a:r>
          </a:p>
          <a:p>
            <a:pPr lvl="0"/>
            <a:r>
              <a:rPr lang="pt-BR" sz="2000" dirty="0" smtClean="0"/>
              <a:t>_______.Portaria 140 de de</a:t>
            </a:r>
            <a:r>
              <a:rPr lang="pt-BR" sz="2000" cap="all" dirty="0" smtClean="0"/>
              <a:t> 27 </a:t>
            </a:r>
            <a:r>
              <a:rPr lang="pt-BR" sz="2000" dirty="0" smtClean="0"/>
              <a:t>de fevereiro de </a:t>
            </a:r>
            <a:r>
              <a:rPr lang="pt-BR" sz="2000" cap="all" dirty="0" smtClean="0"/>
              <a:t>2014.</a:t>
            </a:r>
            <a:endParaRPr lang="pt-BR" sz="2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/>
              <a:t>REFERÊNCIAS BIBLIOGRAFICAS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LOUVISON, M,C,P. </a:t>
            </a:r>
            <a:r>
              <a:rPr lang="pt-BR" b="1" dirty="0" smtClean="0"/>
              <a:t>Curso de Inverno: Política e Gestão em Saúde.</a:t>
            </a:r>
            <a:r>
              <a:rPr lang="pt-BR" dirty="0" smtClean="0"/>
              <a:t> Programa de Pós Graduação em Saúde Coletiva. Ministrado no período de 13 a 15 de julho de 2015.</a:t>
            </a:r>
          </a:p>
          <a:p>
            <a:pPr algn="just"/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MENDES,E.V. </a:t>
            </a:r>
            <a:r>
              <a:rPr lang="pt-BR" b="1" dirty="0" smtClean="0"/>
              <a:t>As Redes de Atenção à Saúde no SUS. </a:t>
            </a:r>
            <a:r>
              <a:rPr lang="pt-BR" dirty="0" smtClean="0"/>
              <a:t>Brasília: Organização Pan-Americana da Saúde, 2011. 549 p.: il. Capitulo 2. 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SILVA, S.F. </a:t>
            </a:r>
            <a:r>
              <a:rPr lang="pt-BR" b="1" dirty="0" smtClean="0"/>
              <a:t>Organização de redes regionalizadas e integradas de atenção à saúde: desafios do Sistema Único de Saúde (Brasil).</a:t>
            </a:r>
            <a:r>
              <a:rPr lang="pt-BR" dirty="0" smtClean="0"/>
              <a:t>Ciência e Saúde Coletiva.16(6):2753-2762,2011.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59832" y="3140968"/>
            <a:ext cx="373044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Obrigada!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500563" y="4149725"/>
            <a:ext cx="43926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pt-BR" sz="2800" dirty="0">
              <a:latin typeface="Calibri" pitchFamily="34" charset="0"/>
            </a:endParaRPr>
          </a:p>
          <a:p>
            <a:pPr algn="r"/>
            <a:r>
              <a:rPr lang="pt-BR" sz="2800" dirty="0">
                <a:latin typeface="Calibri" pitchFamily="34" charset="0"/>
              </a:rPr>
              <a:t>Email: articularedesrn@gmail.com   </a:t>
            </a:r>
          </a:p>
          <a:p>
            <a:pPr algn="r"/>
            <a:r>
              <a:rPr lang="pt-BR" sz="2800" dirty="0">
                <a:latin typeface="Calibri" pitchFamily="34" charset="0"/>
              </a:rPr>
              <a:t>Cel: 98800-2904</a:t>
            </a:r>
          </a:p>
        </p:txBody>
      </p:sp>
      <p:pic>
        <p:nvPicPr>
          <p:cNvPr id="6" name="Picture 2" descr="http://www.saude.goiania.go.gov.br/images/noticia/13/03/logo_redecegonha_web.gif"/>
          <p:cNvPicPr>
            <a:picLocks noChangeAspect="1" noChangeArrowheads="1"/>
          </p:cNvPicPr>
          <p:nvPr/>
        </p:nvPicPr>
        <p:blipFill>
          <a:blip r:embed="rId2" cstate="print"/>
          <a:srcRect l="16283" r="13934"/>
          <a:stretch>
            <a:fillRect/>
          </a:stretch>
        </p:blipFill>
        <p:spPr bwMode="auto">
          <a:xfrm>
            <a:off x="755650" y="4221163"/>
            <a:ext cx="15128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12" descr="Logo RAPS.jpg"/>
          <p:cNvPicPr>
            <a:picLocks noChangeAspect="1"/>
          </p:cNvPicPr>
          <p:nvPr/>
        </p:nvPicPr>
        <p:blipFill>
          <a:blip r:embed="rId3" cstate="print"/>
          <a:srcRect l="5600" t="4555" r="16000" b="36243"/>
          <a:stretch>
            <a:fillRect/>
          </a:stretch>
        </p:blipFill>
        <p:spPr bwMode="auto">
          <a:xfrm>
            <a:off x="2051050" y="5229225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0" descr="images.jpg"/>
          <p:cNvPicPr>
            <a:picLocks noChangeAspect="1"/>
          </p:cNvPicPr>
          <p:nvPr/>
        </p:nvPicPr>
        <p:blipFill>
          <a:blip r:embed="rId4" cstate="print"/>
          <a:srcRect r="58842"/>
          <a:stretch>
            <a:fillRect/>
          </a:stretch>
        </p:blipFill>
        <p:spPr bwMode="auto">
          <a:xfrm>
            <a:off x="1547813" y="1844675"/>
            <a:ext cx="1944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atencaobasica.org.br/sites/default/files/styles/group_banner/public/banner_capa_cronicas.jpg?itok=aVJFrpx6"/>
          <p:cNvPicPr>
            <a:picLocks noChangeAspect="1" noChangeArrowheads="1"/>
          </p:cNvPicPr>
          <p:nvPr/>
        </p:nvPicPr>
        <p:blipFill>
          <a:blip r:embed="rId5" cstate="print"/>
          <a:srcRect l="2521" t="14285" r="47060" b="14285"/>
          <a:stretch>
            <a:fillRect/>
          </a:stretch>
        </p:blipFill>
        <p:spPr bwMode="auto">
          <a:xfrm>
            <a:off x="3419475" y="5805488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clscorregogrande.files.wordpress.com/2012/07/saude_toda_hora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781300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REDES TEMÁTICAS DE ATENÇÃO À SAÚDE 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Ministério da Saúde, 2010 – Portaria 4.279, de 30/12/2010:</a:t>
            </a:r>
          </a:p>
          <a:p>
            <a:pPr marL="0" indent="0">
              <a:buNone/>
            </a:pPr>
            <a:endParaRPr lang="pt-BR" sz="2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2600" b="1" dirty="0" smtClean="0">
                <a:solidFill>
                  <a:srgbClr val="002060"/>
                </a:solidFill>
              </a:rPr>
              <a:t>	“Arranjos organizativos de ações e serviços de 	saúde, de diferentes densidades tecnológicas,     	que 	integradas por meio de sistemas de 	apoio técnico, 	logístico e de gestão, 	buscam garantir a 	integralidade do cuidado” </a:t>
            </a:r>
          </a:p>
          <a:p>
            <a:pPr marL="0" indent="0" algn="just">
              <a:buNone/>
            </a:pPr>
            <a:endParaRPr lang="pt-BR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2600" b="1" dirty="0" smtClean="0">
                <a:solidFill>
                  <a:srgbClr val="002060"/>
                </a:solidFill>
              </a:rPr>
              <a:t>Ministério da Saúde, 2011 – Decreto 7.508, de 28/06/2011. Regulamenta a Lei 8.080/90.</a:t>
            </a:r>
          </a:p>
          <a:p>
            <a:endParaRPr lang="pt-BR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9139" y="0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984776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OS ELEMENTOS CONSTITUTIVOS DAS REDES DE ATENÇÃO À SAÚDE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POPULAÇÃO</a:t>
            </a:r>
          </a:p>
          <a:p>
            <a:pPr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ESTRUTURA OPERACIONAL constituída pelos nós das redes e pelas ligações materiais e imateriais que comunicam esses diferentes nós.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MODELO DE ATENÇÃO À SAÚDE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4" name="Imagem 3" descr="articulaçã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9139" y="404664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5508625" y="5876925"/>
            <a:ext cx="2663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Fonte: </a:t>
            </a:r>
            <a:r>
              <a:rPr lang="pt-BR" dirty="0" smtClean="0"/>
              <a:t>Mendes </a:t>
            </a:r>
            <a:r>
              <a:rPr lang="pt-BR" dirty="0"/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0" y="-100013"/>
            <a:ext cx="10017125" cy="70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688" y="-26988"/>
            <a:ext cx="88534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A ESTRUTURA OPERACIONAL DAS REDES DE REDES DE ATENÇÃO À SAÚDE</a:t>
            </a: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590550" y="5476875"/>
            <a:ext cx="5949950" cy="1192213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/>
          </a:p>
          <a:p>
            <a:pPr algn="ctr">
              <a:spcBef>
                <a:spcPct val="50000"/>
              </a:spcBef>
            </a:pPr>
            <a:r>
              <a:rPr lang="pt-BR"/>
              <a:t>ATENÇÃO PRIMÁRIA À SAÚDE</a:t>
            </a:r>
          </a:p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590550" y="1268413"/>
            <a:ext cx="466725" cy="4208462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97075" y="1268413"/>
            <a:ext cx="466725" cy="4208462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333750" y="1268413"/>
            <a:ext cx="466725" cy="4208462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670425" y="1268413"/>
            <a:ext cx="466725" cy="4208462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6073775" y="1268413"/>
            <a:ext cx="466725" cy="4208462"/>
          </a:xfrm>
          <a:prstGeom prst="rect">
            <a:avLst/>
          </a:prstGeom>
          <a:solidFill>
            <a:srgbClr val="00AC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592138" y="93821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00B050"/>
                </a:solidFill>
              </a:rPr>
              <a:t>RT</a:t>
            </a:r>
            <a:r>
              <a:rPr lang="pt-BR" sz="1600" baseline="-2500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1979613" y="908050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00B050"/>
                </a:solidFill>
              </a:rPr>
              <a:t>RT</a:t>
            </a:r>
            <a:r>
              <a:rPr lang="pt-BR" sz="1600" baseline="-250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3333750" y="938213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00B050"/>
                </a:solidFill>
              </a:rPr>
              <a:t>RT</a:t>
            </a:r>
            <a:r>
              <a:rPr lang="pt-BR" sz="1600" baseline="-2500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53292" name="Text Box 12"/>
          <p:cNvSpPr txBox="1">
            <a:spLocks noChangeArrowheads="1"/>
          </p:cNvSpPr>
          <p:nvPr/>
        </p:nvSpPr>
        <p:spPr bwMode="auto">
          <a:xfrm>
            <a:off x="4670425" y="938213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00B050"/>
                </a:solidFill>
              </a:rPr>
              <a:t>RT</a:t>
            </a:r>
            <a:r>
              <a:rPr lang="pt-BR" sz="1600" baseline="-2500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53293" name="Text Box 13"/>
          <p:cNvSpPr txBox="1">
            <a:spLocks noChangeArrowheads="1"/>
          </p:cNvSpPr>
          <p:nvPr/>
        </p:nvSpPr>
        <p:spPr bwMode="auto">
          <a:xfrm>
            <a:off x="6075363" y="938213"/>
            <a:ext cx="534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00B050"/>
                </a:solidFill>
              </a:rPr>
              <a:t>RT</a:t>
            </a:r>
            <a:r>
              <a:rPr lang="pt-BR" sz="1600" baseline="-2500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323850" y="3284538"/>
            <a:ext cx="6553200" cy="2714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95" name="Rectangle 15"/>
          <p:cNvSpPr>
            <a:spLocks noChangeArrowheads="1"/>
          </p:cNvSpPr>
          <p:nvPr/>
        </p:nvSpPr>
        <p:spPr bwMode="auto">
          <a:xfrm>
            <a:off x="338138" y="3860800"/>
            <a:ext cx="6553200" cy="2714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96" name="Rectangle 16"/>
          <p:cNvSpPr>
            <a:spLocks noChangeArrowheads="1"/>
          </p:cNvSpPr>
          <p:nvPr/>
        </p:nvSpPr>
        <p:spPr bwMode="auto">
          <a:xfrm>
            <a:off x="338138" y="4437063"/>
            <a:ext cx="6553200" cy="271462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6948488" y="3716338"/>
            <a:ext cx="1763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Sistemas de Apoio Diagnóstico</a:t>
            </a: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6891338" y="4335463"/>
            <a:ext cx="2252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Sistemas de Assistência Farmacêutica</a:t>
            </a: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6862763" y="4927600"/>
            <a:ext cx="2195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Sistemas de Informação em Saúde</a:t>
            </a:r>
          </a:p>
        </p:txBody>
      </p:sp>
      <p:sp>
        <p:nvSpPr>
          <p:cNvPr id="353300" name="Rectangle 20"/>
          <p:cNvSpPr>
            <a:spLocks noChangeArrowheads="1"/>
          </p:cNvSpPr>
          <p:nvPr/>
        </p:nvSpPr>
        <p:spPr bwMode="auto">
          <a:xfrm>
            <a:off x="338138" y="4992688"/>
            <a:ext cx="6553200" cy="269875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301" name="Rectangle 21"/>
          <p:cNvSpPr>
            <a:spLocks noChangeArrowheads="1"/>
          </p:cNvSpPr>
          <p:nvPr/>
        </p:nvSpPr>
        <p:spPr bwMode="auto">
          <a:xfrm>
            <a:off x="309563" y="1557338"/>
            <a:ext cx="6553200" cy="27146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302" name="Rectangle 22"/>
          <p:cNvSpPr>
            <a:spLocks noChangeArrowheads="1"/>
          </p:cNvSpPr>
          <p:nvPr/>
        </p:nvSpPr>
        <p:spPr bwMode="auto">
          <a:xfrm>
            <a:off x="323850" y="2133600"/>
            <a:ext cx="6553200" cy="2714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303" name="Rectangle 23"/>
          <p:cNvSpPr>
            <a:spLocks noChangeArrowheads="1"/>
          </p:cNvSpPr>
          <p:nvPr/>
        </p:nvSpPr>
        <p:spPr bwMode="auto">
          <a:xfrm>
            <a:off x="323850" y="2708275"/>
            <a:ext cx="6553200" cy="2714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7019925" y="1412875"/>
            <a:ext cx="21240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400" dirty="0">
                <a:solidFill>
                  <a:srgbClr val="00B050"/>
                </a:solidFill>
              </a:rPr>
              <a:t>Sistemas de Transporte Sanitário</a:t>
            </a:r>
          </a:p>
          <a:p>
            <a:pPr>
              <a:spcBef>
                <a:spcPct val="50000"/>
              </a:spcBef>
              <a:defRPr/>
            </a:pPr>
            <a:endParaRPr lang="pt-BR" sz="1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6962775" y="2105025"/>
            <a:ext cx="219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Central de Regulação</a:t>
            </a: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6948488" y="2665413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Prontuário Único</a:t>
            </a: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6948488" y="3141663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solidFill>
                  <a:srgbClr val="00B050"/>
                </a:solidFill>
              </a:rPr>
              <a:t>Cartão SUS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animBg="1"/>
      <p:bldP spid="353284" grpId="0" animBg="1"/>
      <p:bldP spid="353285" grpId="0" animBg="1"/>
      <p:bldP spid="353286" grpId="0" animBg="1"/>
      <p:bldP spid="353287" grpId="0" animBg="1"/>
      <p:bldP spid="353288" grpId="0" animBg="1"/>
      <p:bldP spid="353289" grpId="0"/>
      <p:bldP spid="353290" grpId="0"/>
      <p:bldP spid="353291" grpId="0"/>
      <p:bldP spid="353292" grpId="0"/>
      <p:bldP spid="353293" grpId="0"/>
      <p:bldP spid="353294" grpId="0" animBg="1"/>
      <p:bldP spid="353295" grpId="0" animBg="1"/>
      <p:bldP spid="353296" grpId="0" animBg="1"/>
      <p:bldP spid="353297" grpId="0"/>
      <p:bldP spid="353298" grpId="0"/>
      <p:bldP spid="353299" grpId="0"/>
      <p:bldP spid="353300" grpId="0" animBg="1"/>
      <p:bldP spid="353301" grpId="0" animBg="1"/>
      <p:bldP spid="353302" grpId="0" animBg="1"/>
      <p:bldP spid="353303" grpId="0" animBg="1"/>
      <p:bldP spid="353304" grpId="0"/>
      <p:bldP spid="353305" grpId="0"/>
      <p:bldP spid="353306" grpId="0"/>
      <p:bldP spid="3533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sz="3200" b="1" dirty="0" smtClean="0"/>
              <a:t>MODELO DE ATENÇÃO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Resultado de imagem para REDES DE SAÚ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200800" cy="4896544"/>
          </a:xfrm>
          <a:prstGeom prst="rect">
            <a:avLst/>
          </a:prstGeom>
          <a:noFill/>
        </p:spPr>
      </p:pic>
      <p:pic>
        <p:nvPicPr>
          <p:cNvPr id="5" name="Imagem 4" descr="articulaçã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139" y="0"/>
            <a:ext cx="1704861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900113" y="692696"/>
            <a:ext cx="7848600" cy="5184576"/>
            <a:chOff x="900113" y="1614488"/>
            <a:chExt cx="7848600" cy="4551362"/>
          </a:xfrm>
        </p:grpSpPr>
        <p:sp>
          <p:nvSpPr>
            <p:cNvPr id="6" name="AutoShape 3"/>
            <p:cNvSpPr>
              <a:spLocks/>
            </p:cNvSpPr>
            <p:nvPr/>
          </p:nvSpPr>
          <p:spPr bwMode="auto">
            <a:xfrm>
              <a:off x="1042988" y="3648785"/>
              <a:ext cx="7613650" cy="155629"/>
            </a:xfrm>
            <a:prstGeom prst="rightArrow">
              <a:avLst>
                <a:gd name="adj1" fmla="val 50000"/>
                <a:gd name="adj2" fmla="val 50072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7" name="AutoShape 4"/>
            <p:cNvSpPr>
              <a:spLocks/>
            </p:cNvSpPr>
            <p:nvPr/>
          </p:nvSpPr>
          <p:spPr bwMode="auto">
            <a:xfrm>
              <a:off x="1042988" y="4977986"/>
              <a:ext cx="7613650" cy="152453"/>
            </a:xfrm>
            <a:prstGeom prst="rightArrow">
              <a:avLst>
                <a:gd name="adj1" fmla="val 50000"/>
                <a:gd name="adj2" fmla="val 49958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8" name="AutoShape 5"/>
            <p:cNvSpPr>
              <a:spLocks/>
            </p:cNvSpPr>
            <p:nvPr/>
          </p:nvSpPr>
          <p:spPr bwMode="auto">
            <a:xfrm>
              <a:off x="1042988" y="2897635"/>
              <a:ext cx="7613650" cy="152453"/>
            </a:xfrm>
            <a:prstGeom prst="rightArrow">
              <a:avLst>
                <a:gd name="adj1" fmla="val 50000"/>
                <a:gd name="adj2" fmla="val 49958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>
              <a:off x="1042988" y="4328472"/>
              <a:ext cx="7613650" cy="154041"/>
            </a:xfrm>
            <a:prstGeom prst="rightArrow">
              <a:avLst>
                <a:gd name="adj1" fmla="val 50000"/>
                <a:gd name="adj2" fmla="val 49901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pt-BR">
                <a:latin typeface="Calibri" pitchFamily="34" charset="0"/>
              </a:endParaRPr>
            </a:p>
          </p:txBody>
        </p:sp>
        <p:pic>
          <p:nvPicPr>
            <p:cNvPr id="10" name="Picture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563" y="1681186"/>
              <a:ext cx="701675" cy="368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338" y="1655777"/>
              <a:ext cx="706438" cy="371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1" y="1681186"/>
              <a:ext cx="785813" cy="3689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1087438" y="3189837"/>
              <a:ext cx="2908300" cy="3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 b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Informação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1103313" y="2462509"/>
              <a:ext cx="2908300" cy="686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 b="1" dirty="0" err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Qualificação</a:t>
              </a:r>
              <a:r>
                <a:rPr lang="en-US" sz="2000" b="1" dirty="0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/</a:t>
              </a:r>
              <a:r>
                <a:rPr lang="en-US" sz="2000" b="1" dirty="0" err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Educação</a:t>
              </a:r>
              <a:endParaRPr lang="en-US" sz="2000" b="1" dirty="0">
                <a:solidFill>
                  <a:srgbClr val="002060"/>
                </a:solidFill>
                <a:latin typeface="Lucida Grande" charset="0"/>
                <a:sym typeface="Lucida Grande" charset="0"/>
              </a:endParaRP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1109663" y="3891757"/>
              <a:ext cx="2908300" cy="3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000" b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Regulação</a:t>
              </a:r>
            </a:p>
          </p:txBody>
        </p:sp>
        <p:sp>
          <p:nvSpPr>
            <p:cNvPr id="16" name="Rectangle 13"/>
            <p:cNvSpPr>
              <a:spLocks/>
            </p:cNvSpPr>
            <p:nvPr/>
          </p:nvSpPr>
          <p:spPr bwMode="auto">
            <a:xfrm>
              <a:off x="971550" y="4581128"/>
              <a:ext cx="3498849" cy="63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1600" b="1" dirty="0" err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Promoção</a:t>
              </a:r>
              <a:r>
                <a:rPr lang="en-US" sz="1600" b="1" dirty="0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 e </a:t>
              </a:r>
              <a:r>
                <a:rPr lang="en-US" sz="1600" b="1" dirty="0" err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Vigilância</a:t>
              </a:r>
              <a:r>
                <a:rPr lang="en-US" sz="1600" b="1" dirty="0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 à </a:t>
              </a:r>
              <a:r>
                <a:rPr lang="en-US" sz="1600" b="1" dirty="0" err="1">
                  <a:solidFill>
                    <a:srgbClr val="002060"/>
                  </a:solidFill>
                  <a:latin typeface="Lucida Grande" charset="0"/>
                  <a:sym typeface="Lucida Grande" charset="0"/>
                </a:rPr>
                <a:t>Saúde</a:t>
              </a:r>
              <a:endParaRPr lang="en-US" sz="1600" b="1" dirty="0">
                <a:solidFill>
                  <a:srgbClr val="002060"/>
                </a:solidFill>
                <a:latin typeface="Lucida Grande" charset="0"/>
                <a:sym typeface="Lucida Grande" charset="0"/>
              </a:endParaRPr>
            </a:p>
          </p:txBody>
        </p:sp>
        <p:pic>
          <p:nvPicPr>
            <p:cNvPr id="17" name="Picture 1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388" y="1614488"/>
              <a:ext cx="903288" cy="375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563" y="1681186"/>
              <a:ext cx="773113" cy="3689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900113" y="5300361"/>
              <a:ext cx="7848600" cy="86548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 dirty="0" smtClean="0">
                <a:latin typeface="Calibri" pitchFamily="34" charset="0"/>
              </a:endParaRPr>
            </a:p>
            <a:p>
              <a:pPr algn="ctr"/>
              <a:r>
                <a:rPr lang="pt-BR" sz="4400" dirty="0" smtClean="0">
                  <a:latin typeface="Calibri" pitchFamily="34" charset="0"/>
                </a:rPr>
                <a:t>ATENÇÃO BÁSICA</a:t>
              </a:r>
              <a:endParaRPr lang="pt-BR" sz="4400" dirty="0">
                <a:latin typeface="Calibri" pitchFamily="34" charset="0"/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899592" y="1886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REDES TEMÁTICAS DE ATENÇÃO À SAÚDE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791</TotalTime>
  <Words>2141</Words>
  <Application>Microsoft Office PowerPoint</Application>
  <PresentationFormat>Apresentação na tela (4:3)</PresentationFormat>
  <Paragraphs>544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Fluxo</vt:lpstr>
      <vt:lpstr>CONTEXTO DAS REDES TEMÁTICAS DE ATENÇÃO À SAÚDE NO RN</vt:lpstr>
      <vt:lpstr>HISTORICIANDO AS REDES DE ATENÇÃO À SAÚDE </vt:lpstr>
      <vt:lpstr>HISTORICIANDO AS REDES DE ATENÇÃO À SAÚDE</vt:lpstr>
      <vt:lpstr>REDES TEMÁTICAS DE ATENÇÃO À SAÚDE </vt:lpstr>
      <vt:lpstr>OS ELEMENTOS CONSTITUTIVOS DAS REDES DE ATENÇÃO À SAÚDE</vt:lpstr>
      <vt:lpstr>Slide 6</vt:lpstr>
      <vt:lpstr>Slide 7</vt:lpstr>
      <vt:lpstr>MODELO DE ATENÇÃO</vt:lpstr>
      <vt:lpstr>Slide 9</vt:lpstr>
      <vt:lpstr>ESTRUTURAÇÃO DAS RAS NO RN</vt:lpstr>
      <vt:lpstr>FLUXO IDEAL PARA ELABORAÇÃO DE PLANOS DE REDE</vt:lpstr>
      <vt:lpstr>PANORAMA DA SITUAÇÃO DOS PLANOS DAS RASs MAIO DE 2017 </vt:lpstr>
      <vt:lpstr>Slide 13</vt:lpstr>
      <vt:lpstr>Slide 14</vt:lpstr>
      <vt:lpstr>Slide 15</vt:lpstr>
      <vt:lpstr>COMPONENTES E INTERFACES DA REDE DE ATENÇÃO ÀS URGÊNCIAS </vt:lpstr>
      <vt:lpstr>REDE DE URGÊNCIA E EMERGÊNCIA</vt:lpstr>
      <vt:lpstr>Slide 18</vt:lpstr>
      <vt:lpstr>REDE DE ATENÇÃO PSICOSOCIAL</vt:lpstr>
      <vt:lpstr>Slide 20</vt:lpstr>
      <vt:lpstr>QUADRO DO PANORAMA DA RAPS NO RN </vt:lpstr>
      <vt:lpstr>Slide 22</vt:lpstr>
      <vt:lpstr>SERVIÇOS HABILITADOS</vt:lpstr>
      <vt:lpstr>MUNICÍPIOS QUE RECEBERAM RECURSOS PARA CONSTRUÇÃO</vt:lpstr>
      <vt:lpstr>Slide 25</vt:lpstr>
      <vt:lpstr>REDE DE CUIDADOS A PESSOA EM CONDIÇÕES CRÔNICAS</vt:lpstr>
      <vt:lpstr>LINHA DE ONCOLOGIA</vt:lpstr>
      <vt:lpstr>LINHA DE ONCOLOGIA</vt:lpstr>
      <vt:lpstr>LINHA DE CUIDADO ÀS PESSOAS COM SOBREPESO E OBESIDADE </vt:lpstr>
      <vt:lpstr>LINHA DE CUIDADO ÀS PESSOAS COM SOBREPESO E OBESIDADE</vt:lpstr>
      <vt:lpstr>DESAFIOS PARA IMPLANTAÇÃO DAS RASs</vt:lpstr>
      <vt:lpstr>AVANÇOS NA IMPLANTAÇÃO DAS RASs</vt:lpstr>
      <vt:lpstr>Slide 33</vt:lpstr>
      <vt:lpstr>REFERÊNCIAS BIBLIOGRAFICAS</vt:lpstr>
      <vt:lpstr>REFERÊNCIAS BIBLIOGRAFICAS</vt:lpstr>
      <vt:lpstr>REFERÊNCIAS BIBLIOGRAFICAS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CONTEXTO DAS REDES DE ATENÇÃO À SAÚDE NO RN</dc:title>
  <dc:creator>Senei Henrique</dc:creator>
  <cp:lastModifiedBy>Senei</cp:lastModifiedBy>
  <cp:revision>74</cp:revision>
  <dcterms:created xsi:type="dcterms:W3CDTF">2017-03-21T16:57:02Z</dcterms:created>
  <dcterms:modified xsi:type="dcterms:W3CDTF">2017-05-17T11:00:54Z</dcterms:modified>
</cp:coreProperties>
</file>