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65938" cy="9996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5240" cy="501559"/>
          </a:xfrm>
          <a:prstGeom prst="rect">
            <a:avLst/>
          </a:prstGeom>
        </p:spPr>
        <p:txBody>
          <a:bodyPr vert="horz" lIns="91741" tIns="45870" rIns="91741" bIns="4587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9110" y="2"/>
            <a:ext cx="2975240" cy="501559"/>
          </a:xfrm>
          <a:prstGeom prst="rect">
            <a:avLst/>
          </a:prstGeom>
        </p:spPr>
        <p:txBody>
          <a:bodyPr vert="horz" lIns="91741" tIns="45870" rIns="91741" bIns="45870" rtlCol="0"/>
          <a:lstStyle>
            <a:lvl1pPr algn="r">
              <a:defRPr sz="1200"/>
            </a:lvl1pPr>
          </a:lstStyle>
          <a:p>
            <a:fld id="{B1AFA0BC-5145-4496-A9EA-A08987AA0B3F}" type="datetimeFigureOut">
              <a:rPr lang="pt-BR" smtClean="0"/>
              <a:t>15/05/2017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4930"/>
            <a:ext cx="2975240" cy="501558"/>
          </a:xfrm>
          <a:prstGeom prst="rect">
            <a:avLst/>
          </a:prstGeom>
        </p:spPr>
        <p:txBody>
          <a:bodyPr vert="horz" lIns="91741" tIns="45870" rIns="91741" bIns="4587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9110" y="9494930"/>
            <a:ext cx="2975240" cy="501558"/>
          </a:xfrm>
          <a:prstGeom prst="rect">
            <a:avLst/>
          </a:prstGeom>
        </p:spPr>
        <p:txBody>
          <a:bodyPr vert="horz" lIns="91741" tIns="45870" rIns="91741" bIns="45870" rtlCol="0" anchor="b"/>
          <a:lstStyle>
            <a:lvl1pPr algn="r">
              <a:defRPr sz="1200"/>
            </a:lvl1pPr>
          </a:lstStyle>
          <a:p>
            <a:fld id="{2739C569-874D-48CC-ACF2-3AE73B68C9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011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2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3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5208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164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79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81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260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3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0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3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3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0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3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16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9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mailto:walmira.consult@gmail.com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mailto:alexandramregio@hot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51790"/>
            <a:ext cx="12191999" cy="5808372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002060"/>
                </a:solidFill>
              </a:rPr>
              <a:t/>
            </a:r>
            <a:br>
              <a:rPr lang="pt-BR" dirty="0" smtClean="0">
                <a:solidFill>
                  <a:srgbClr val="002060"/>
                </a:solidFill>
              </a:rPr>
            </a:br>
            <a:endParaRPr lang="pt-BR" sz="3600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0761" y="2176530"/>
            <a:ext cx="10419007" cy="3002426"/>
          </a:xfrm>
        </p:spPr>
        <p:txBody>
          <a:bodyPr/>
          <a:lstStyle/>
          <a:p>
            <a:pPr algn="ctr"/>
            <a:r>
              <a:rPr lang="pt-BR" sz="5000" b="1" i="1" dirty="0">
                <a:solidFill>
                  <a:srgbClr val="002060"/>
                </a:solidFill>
              </a:rPr>
              <a:t>PROGRAMA DE APOIO AO DESENVOLVIMENTO INSTITUCIONAL DO SUS</a:t>
            </a:r>
            <a:r>
              <a:rPr lang="pt-BR" sz="5000" b="1" i="1" dirty="0"/>
              <a:t> </a:t>
            </a:r>
            <a:endParaRPr lang="pt-BR" sz="5000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1" y="5715764"/>
            <a:ext cx="2050424" cy="102212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164" y="5547383"/>
            <a:ext cx="1447611" cy="112913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829" y="5786779"/>
            <a:ext cx="1862339" cy="95110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747" y="0"/>
            <a:ext cx="5076018" cy="198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4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206062"/>
            <a:ext cx="7766936" cy="1777284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002060"/>
                </a:solidFill>
              </a:rPr>
              <a:t>APRESENTAÇÃO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006" y="2331076"/>
            <a:ext cx="10444766" cy="426290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50007" y="1442434"/>
            <a:ext cx="10444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002060"/>
                </a:solidFill>
              </a:rPr>
              <a:t>A rede colaborativa é formada por : apoiadores regionais, coordenador estadual, consultores regionais , consultores do CONASEMS e Ministério da Saúde, com durante 08 (oito) meses.</a:t>
            </a:r>
          </a:p>
        </p:txBody>
      </p:sp>
    </p:spTree>
    <p:extLst>
      <p:ext uri="{BB962C8B-B14F-4D97-AF65-F5344CB8AC3E}">
        <p14:creationId xmlns:p14="http://schemas.microsoft.com/office/powerpoint/2010/main" val="42565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5530" y="1828800"/>
            <a:ext cx="9988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000" dirty="0">
                <a:solidFill>
                  <a:srgbClr val="002060"/>
                </a:solidFill>
              </a:rPr>
              <a:t>O Projeto Apoiador Nacional é uma iniciativa do CONASEMS em parceria com o Ministério da Saúde e o Hospital Alemão Oswaldo Cruz, via Programa de Desenvolvimento Institucional do SUS (PROADI-SUS).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245" y="4082603"/>
            <a:ext cx="3943350" cy="277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6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3341" y="1442434"/>
            <a:ext cx="98780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/>
          </a:p>
          <a:p>
            <a:pPr algn="just"/>
            <a:r>
              <a:rPr lang="pt-BR" sz="2400" dirty="0">
                <a:solidFill>
                  <a:srgbClr val="002060"/>
                </a:solidFill>
              </a:rPr>
              <a:t>O projeto integra a rede colaborativa </a:t>
            </a:r>
            <a:r>
              <a:rPr lang="pt-BR" sz="2400" dirty="0" err="1">
                <a:solidFill>
                  <a:srgbClr val="002060"/>
                </a:solidFill>
              </a:rPr>
              <a:t>Conasems-Cosems</a:t>
            </a:r>
            <a:r>
              <a:rPr lang="pt-BR" sz="2400" dirty="0">
                <a:solidFill>
                  <a:srgbClr val="002060"/>
                </a:solidFill>
              </a:rPr>
              <a:t> para fortalecimento da gestão municipal, com o objetivo de levar informação de forma ágil e qualificada para o gestor e sua equipe</a:t>
            </a:r>
            <a:r>
              <a:rPr lang="pt-BR" sz="2400" dirty="0" smtClean="0">
                <a:solidFill>
                  <a:srgbClr val="002060"/>
                </a:solidFill>
              </a:rPr>
              <a:t>.</a:t>
            </a:r>
          </a:p>
          <a:p>
            <a:endParaRPr lang="pt-BR" sz="2400" dirty="0" smtClean="0">
              <a:solidFill>
                <a:srgbClr val="002060"/>
              </a:solidFill>
            </a:endParaRPr>
          </a:p>
          <a:p>
            <a:endParaRPr lang="pt-BR" sz="2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2060"/>
                </a:solidFill>
              </a:rPr>
              <a:t>Estabelecer </a:t>
            </a:r>
            <a:r>
              <a:rPr lang="pt-BR" sz="2400" dirty="0" smtClean="0">
                <a:solidFill>
                  <a:srgbClr val="002060"/>
                </a:solidFill>
              </a:rPr>
              <a:t>Comunicação </a:t>
            </a:r>
            <a:r>
              <a:rPr lang="pt-BR" sz="2400" dirty="0">
                <a:solidFill>
                  <a:srgbClr val="002060"/>
                </a:solidFill>
              </a:rPr>
              <a:t>e Informação em tempo </a:t>
            </a:r>
            <a:r>
              <a:rPr lang="pt-BR" sz="2400" dirty="0" smtClean="0">
                <a:solidFill>
                  <a:srgbClr val="002060"/>
                </a:solidFill>
              </a:rPr>
              <a:t>real;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2060"/>
                </a:solidFill>
              </a:rPr>
              <a:t>Promover </a:t>
            </a:r>
            <a:r>
              <a:rPr lang="pt-BR" sz="2400" dirty="0" smtClean="0">
                <a:solidFill>
                  <a:srgbClr val="002060"/>
                </a:solidFill>
              </a:rPr>
              <a:t> </a:t>
            </a:r>
            <a:r>
              <a:rPr lang="pt-BR" sz="2400" dirty="0">
                <a:solidFill>
                  <a:srgbClr val="002060"/>
                </a:solidFill>
              </a:rPr>
              <a:t>articulação entre gestores </a:t>
            </a:r>
            <a:r>
              <a:rPr lang="pt-BR" sz="2400" dirty="0" smtClean="0">
                <a:solidFill>
                  <a:srgbClr val="002060"/>
                </a:solidFill>
              </a:rPr>
              <a:t>e </a:t>
            </a:r>
            <a:r>
              <a:rPr lang="pt-BR" sz="2400" dirty="0">
                <a:solidFill>
                  <a:srgbClr val="002060"/>
                </a:solidFill>
              </a:rPr>
              <a:t>suas entidades </a:t>
            </a:r>
            <a:r>
              <a:rPr lang="pt-BR" sz="2400" dirty="0" smtClean="0">
                <a:solidFill>
                  <a:srgbClr val="002060"/>
                </a:solidFill>
              </a:rPr>
              <a:t>representativas;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2060"/>
                </a:solidFill>
              </a:rPr>
              <a:t>Ampliar a capacidade técnica e política dos </a:t>
            </a:r>
            <a:r>
              <a:rPr lang="pt-BR" sz="2400" dirty="0" smtClean="0">
                <a:solidFill>
                  <a:srgbClr val="002060"/>
                </a:solidFill>
              </a:rPr>
              <a:t>gestores;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66421"/>
            <a:ext cx="2150772" cy="216690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203" y="4200725"/>
            <a:ext cx="21907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3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8186" y="1236372"/>
            <a:ext cx="956900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u="sng" dirty="0" smtClean="0">
                <a:solidFill>
                  <a:srgbClr val="002060"/>
                </a:solidFill>
              </a:rPr>
              <a:t>TRABALHO A SER DESENVOLVIDO PELO APOIADOR</a:t>
            </a:r>
          </a:p>
          <a:p>
            <a:endParaRPr lang="pt-BR" dirty="0" smtClean="0"/>
          </a:p>
          <a:p>
            <a:r>
              <a:rPr lang="pt-BR" sz="2000" dirty="0" smtClean="0">
                <a:solidFill>
                  <a:srgbClr val="002060"/>
                </a:solidFill>
              </a:rPr>
              <a:t>a) Mobilizar os gestores </a:t>
            </a:r>
            <a:r>
              <a:rPr lang="pt-BR" sz="2000" dirty="0">
                <a:solidFill>
                  <a:srgbClr val="002060"/>
                </a:solidFill>
              </a:rPr>
              <a:t>em torno da agenda </a:t>
            </a:r>
            <a:r>
              <a:rPr lang="pt-BR" sz="2000" dirty="0" err="1" smtClean="0">
                <a:solidFill>
                  <a:srgbClr val="002060"/>
                </a:solidFill>
              </a:rPr>
              <a:t>interfederativa</a:t>
            </a:r>
            <a:r>
              <a:rPr lang="pt-BR" sz="2000" dirty="0" smtClean="0">
                <a:solidFill>
                  <a:srgbClr val="002060"/>
                </a:solidFill>
              </a:rPr>
              <a:t>;</a:t>
            </a:r>
          </a:p>
          <a:p>
            <a:endParaRPr lang="pt-BR" sz="2000" dirty="0">
              <a:solidFill>
                <a:srgbClr val="002060"/>
              </a:solidFill>
            </a:endParaRPr>
          </a:p>
          <a:p>
            <a:r>
              <a:rPr lang="pt-BR" sz="2000" dirty="0">
                <a:solidFill>
                  <a:srgbClr val="002060"/>
                </a:solidFill>
              </a:rPr>
              <a:t>b) Trabalhar na lógica da Educação </a:t>
            </a:r>
            <a:r>
              <a:rPr lang="pt-BR" sz="2000" dirty="0" smtClean="0">
                <a:solidFill>
                  <a:srgbClr val="002060"/>
                </a:solidFill>
              </a:rPr>
              <a:t>Permanente; </a:t>
            </a:r>
          </a:p>
          <a:p>
            <a:endParaRPr lang="pt-BR" sz="2000" dirty="0" smtClean="0">
              <a:solidFill>
                <a:srgbClr val="002060"/>
              </a:solidFill>
            </a:endParaRPr>
          </a:p>
          <a:p>
            <a:r>
              <a:rPr lang="pt-BR" sz="2000" dirty="0" smtClean="0">
                <a:solidFill>
                  <a:srgbClr val="002060"/>
                </a:solidFill>
              </a:rPr>
              <a:t>c</a:t>
            </a:r>
            <a:r>
              <a:rPr lang="pt-BR" sz="2000" dirty="0">
                <a:solidFill>
                  <a:srgbClr val="002060"/>
                </a:solidFill>
              </a:rPr>
              <a:t>) </a:t>
            </a:r>
            <a:r>
              <a:rPr lang="pt-BR" sz="2000" dirty="0" smtClean="0">
                <a:solidFill>
                  <a:srgbClr val="002060"/>
                </a:solidFill>
              </a:rPr>
              <a:t>Promover  </a:t>
            </a:r>
            <a:r>
              <a:rPr lang="pt-BR" sz="2000" dirty="0">
                <a:solidFill>
                  <a:srgbClr val="002060"/>
                </a:solidFill>
              </a:rPr>
              <a:t>escuta ampliada para as questões da gestão e apoiar os Secretários </a:t>
            </a:r>
            <a:r>
              <a:rPr lang="pt-BR" sz="2000" dirty="0" smtClean="0">
                <a:solidFill>
                  <a:srgbClr val="002060"/>
                </a:solidFill>
              </a:rPr>
              <a:t>na </a:t>
            </a:r>
            <a:r>
              <a:rPr lang="pt-BR" sz="2000" dirty="0">
                <a:solidFill>
                  <a:srgbClr val="002060"/>
                </a:solidFill>
              </a:rPr>
              <a:t>busca de solução para os problemas do cotidiano; </a:t>
            </a:r>
            <a:endParaRPr lang="pt-BR" sz="2000" dirty="0" smtClean="0">
              <a:solidFill>
                <a:srgbClr val="002060"/>
              </a:solidFill>
            </a:endParaRPr>
          </a:p>
          <a:p>
            <a:endParaRPr lang="pt-BR" sz="2000" dirty="0">
              <a:solidFill>
                <a:srgbClr val="002060"/>
              </a:solidFill>
            </a:endParaRPr>
          </a:p>
          <a:p>
            <a:r>
              <a:rPr lang="pt-BR" sz="2000" dirty="0">
                <a:solidFill>
                  <a:srgbClr val="002060"/>
                </a:solidFill>
              </a:rPr>
              <a:t>d) Reconhecer nas Regiões de Saúde, experiências de gestão e cooperar com as mesmas no sentido de </a:t>
            </a:r>
            <a:r>
              <a:rPr lang="pt-BR" sz="2000" dirty="0" smtClean="0">
                <a:solidFill>
                  <a:srgbClr val="002060"/>
                </a:solidFill>
              </a:rPr>
              <a:t>potencializá-las;</a:t>
            </a:r>
          </a:p>
          <a:p>
            <a:endParaRPr lang="pt-BR" sz="2000" dirty="0">
              <a:solidFill>
                <a:srgbClr val="002060"/>
              </a:solidFill>
            </a:endParaRPr>
          </a:p>
          <a:p>
            <a:r>
              <a:rPr lang="pt-BR" sz="2000" dirty="0">
                <a:solidFill>
                  <a:srgbClr val="002060"/>
                </a:solidFill>
              </a:rPr>
              <a:t> e) Apoiar os gestores da região de saúde no cumprimento </a:t>
            </a:r>
            <a:r>
              <a:rPr lang="pt-BR" sz="2000" dirty="0" smtClean="0">
                <a:solidFill>
                  <a:srgbClr val="002060"/>
                </a:solidFill>
              </a:rPr>
              <a:t>dos instrumentos de gestão;</a:t>
            </a:r>
          </a:p>
          <a:p>
            <a:endParaRPr lang="pt-BR" sz="2000" dirty="0">
              <a:solidFill>
                <a:srgbClr val="002060"/>
              </a:solidFill>
            </a:endParaRPr>
          </a:p>
          <a:p>
            <a:r>
              <a:rPr lang="pt-BR" sz="2000" dirty="0">
                <a:solidFill>
                  <a:srgbClr val="002060"/>
                </a:solidFill>
              </a:rPr>
              <a:t> f) Manter os secretários </a:t>
            </a:r>
            <a:r>
              <a:rPr lang="pt-BR" sz="2000" dirty="0" smtClean="0">
                <a:solidFill>
                  <a:srgbClr val="002060"/>
                </a:solidFill>
              </a:rPr>
              <a:t>informados </a:t>
            </a:r>
            <a:r>
              <a:rPr lang="pt-BR" sz="2000" dirty="0">
                <a:solidFill>
                  <a:srgbClr val="002060"/>
                </a:solidFill>
              </a:rPr>
              <a:t>sobre as portarias, normas, projetos e financiamento possíveis.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7826" y="4336155"/>
            <a:ext cx="2202557" cy="213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3342" y="1"/>
            <a:ext cx="10818252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000" b="1" i="1" u="sng" dirty="0" smtClean="0">
              <a:solidFill>
                <a:srgbClr val="002060"/>
              </a:solidFill>
            </a:endParaRPr>
          </a:p>
          <a:p>
            <a:endParaRPr lang="pt-BR" dirty="0">
              <a:solidFill>
                <a:srgbClr val="002060"/>
              </a:solidFill>
            </a:endParaRPr>
          </a:p>
          <a:p>
            <a:r>
              <a:rPr lang="pt-BR" sz="3500" b="1" dirty="0" smtClean="0">
                <a:solidFill>
                  <a:srgbClr val="002060"/>
                </a:solidFill>
              </a:rPr>
              <a:t>NIKELLYNE KEYKE MONTEIRO </a:t>
            </a:r>
            <a:r>
              <a:rPr lang="pt-BR" sz="3000" dirty="0" smtClean="0">
                <a:solidFill>
                  <a:srgbClr val="002060"/>
                </a:solidFill>
              </a:rPr>
              <a:t>– Regiões : 2, 6, 8</a:t>
            </a:r>
          </a:p>
          <a:p>
            <a:r>
              <a:rPr lang="pt-BR" sz="3000" dirty="0" smtClean="0">
                <a:solidFill>
                  <a:srgbClr val="002060"/>
                </a:solidFill>
              </a:rPr>
              <a:t>Contato :</a:t>
            </a:r>
            <a:r>
              <a:rPr lang="pt-BR" sz="3600" dirty="0" smtClean="0">
                <a:solidFill>
                  <a:srgbClr val="002060"/>
                </a:solidFill>
              </a:rPr>
              <a:t>99819-0781</a:t>
            </a:r>
          </a:p>
          <a:p>
            <a:r>
              <a:rPr lang="pt-BR" sz="3600" dirty="0" err="1" smtClean="0">
                <a:solidFill>
                  <a:srgbClr val="002060"/>
                </a:solidFill>
              </a:rPr>
              <a:t>Email</a:t>
            </a:r>
            <a:r>
              <a:rPr lang="pt-BR" sz="3600" dirty="0" smtClean="0">
                <a:solidFill>
                  <a:srgbClr val="002060"/>
                </a:solidFill>
              </a:rPr>
              <a:t>: nikellyne@hotmail.com</a:t>
            </a:r>
          </a:p>
          <a:p>
            <a:endParaRPr lang="pt-BR" sz="3000" dirty="0" smtClean="0">
              <a:solidFill>
                <a:srgbClr val="002060"/>
              </a:solidFill>
            </a:endParaRPr>
          </a:p>
          <a:p>
            <a:r>
              <a:rPr lang="pt-BR" sz="3500" b="1" dirty="0" smtClean="0">
                <a:solidFill>
                  <a:srgbClr val="002060"/>
                </a:solidFill>
              </a:rPr>
              <a:t>WALMIRA GUEDES </a:t>
            </a:r>
            <a:r>
              <a:rPr lang="pt-BR" sz="3000" dirty="0" smtClean="0">
                <a:solidFill>
                  <a:srgbClr val="002060"/>
                </a:solidFill>
              </a:rPr>
              <a:t>– Regiões: 1,3 e 7</a:t>
            </a:r>
          </a:p>
          <a:p>
            <a:r>
              <a:rPr lang="pt-BR" sz="3000" dirty="0" smtClean="0">
                <a:solidFill>
                  <a:srgbClr val="002060"/>
                </a:solidFill>
              </a:rPr>
              <a:t>Contato: </a:t>
            </a:r>
            <a:r>
              <a:rPr lang="pt-BR" sz="3600" dirty="0" smtClean="0">
                <a:solidFill>
                  <a:srgbClr val="002060"/>
                </a:solidFill>
              </a:rPr>
              <a:t>98847-7380</a:t>
            </a:r>
          </a:p>
          <a:p>
            <a:r>
              <a:rPr lang="pt-BR" sz="3600" dirty="0" err="1" smtClean="0">
                <a:solidFill>
                  <a:srgbClr val="002060"/>
                </a:solidFill>
              </a:rPr>
              <a:t>Email</a:t>
            </a:r>
            <a:r>
              <a:rPr lang="pt-BR" sz="3600" dirty="0" smtClean="0">
                <a:solidFill>
                  <a:srgbClr val="002060"/>
                </a:solidFill>
              </a:rPr>
              <a:t>: </a:t>
            </a:r>
            <a:r>
              <a:rPr lang="pt-BR" sz="3600" dirty="0" smtClean="0">
                <a:solidFill>
                  <a:srgbClr val="002060"/>
                </a:solidFill>
                <a:hlinkClick r:id="rId2"/>
              </a:rPr>
              <a:t>walmira.consult@gmail.com</a:t>
            </a:r>
            <a:endParaRPr lang="pt-BR" sz="3600" dirty="0" smtClean="0">
              <a:solidFill>
                <a:srgbClr val="002060"/>
              </a:solidFill>
            </a:endParaRPr>
          </a:p>
          <a:p>
            <a:endParaRPr lang="pt-BR" sz="3000" dirty="0" smtClean="0">
              <a:solidFill>
                <a:srgbClr val="002060"/>
              </a:solidFill>
            </a:endParaRPr>
          </a:p>
          <a:p>
            <a:r>
              <a:rPr lang="pt-BR" sz="3500" b="1" dirty="0" smtClean="0">
                <a:solidFill>
                  <a:srgbClr val="002060"/>
                </a:solidFill>
              </a:rPr>
              <a:t>SUELEIDE PINHEIRO </a:t>
            </a:r>
            <a:r>
              <a:rPr lang="pt-BR" sz="3000" dirty="0" smtClean="0">
                <a:solidFill>
                  <a:srgbClr val="002060"/>
                </a:solidFill>
              </a:rPr>
              <a:t>– </a:t>
            </a:r>
            <a:r>
              <a:rPr lang="pt-BR" sz="3000" dirty="0">
                <a:solidFill>
                  <a:srgbClr val="002060"/>
                </a:solidFill>
              </a:rPr>
              <a:t>Regiões: </a:t>
            </a:r>
            <a:r>
              <a:rPr lang="pt-BR" sz="3000" dirty="0" smtClean="0">
                <a:solidFill>
                  <a:srgbClr val="002060"/>
                </a:solidFill>
              </a:rPr>
              <a:t>4 e 5</a:t>
            </a:r>
          </a:p>
          <a:p>
            <a:r>
              <a:rPr lang="pt-BR" sz="3000" dirty="0">
                <a:solidFill>
                  <a:srgbClr val="002060"/>
                </a:solidFill>
              </a:rPr>
              <a:t>Contato</a:t>
            </a:r>
            <a:r>
              <a:rPr lang="pt-BR" sz="3000" dirty="0" smtClean="0">
                <a:solidFill>
                  <a:srgbClr val="002060"/>
                </a:solidFill>
              </a:rPr>
              <a:t>: </a:t>
            </a:r>
            <a:r>
              <a:rPr lang="pt-BR" sz="3600" dirty="0" smtClean="0">
                <a:solidFill>
                  <a:srgbClr val="002060"/>
                </a:solidFill>
              </a:rPr>
              <a:t>99934- 9578</a:t>
            </a:r>
          </a:p>
          <a:p>
            <a:r>
              <a:rPr lang="pt-BR" sz="3600" dirty="0" err="1" smtClean="0">
                <a:solidFill>
                  <a:srgbClr val="002060"/>
                </a:solidFill>
              </a:rPr>
              <a:t>Email:sueleide_araujo@hotmail.com</a:t>
            </a:r>
            <a:endParaRPr lang="pt-BR" sz="3600" dirty="0">
              <a:solidFill>
                <a:srgbClr val="002060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609" y="3061212"/>
            <a:ext cx="2150414" cy="215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4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610" y="1262129"/>
            <a:ext cx="1059931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0" dirty="0" smtClean="0">
                <a:solidFill>
                  <a:schemeClr val="accent2">
                    <a:lumMod val="50000"/>
                  </a:schemeClr>
                </a:solidFill>
              </a:rPr>
              <a:t>OBRIGADA!</a:t>
            </a:r>
          </a:p>
          <a:p>
            <a:endParaRPr lang="pt-BR" sz="10000" dirty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r>
              <a:rPr lang="pt-BR" sz="3000" b="1" i="1" dirty="0" smtClean="0">
                <a:solidFill>
                  <a:srgbClr val="002060"/>
                </a:solidFill>
              </a:rPr>
              <a:t>ALEXANDRA MEDEIROS RÉGIO</a:t>
            </a:r>
            <a:endParaRPr lang="pt-BR" sz="3000" dirty="0">
              <a:solidFill>
                <a:srgbClr val="002060"/>
              </a:solidFill>
            </a:endParaRPr>
          </a:p>
          <a:p>
            <a:pPr algn="r"/>
            <a:r>
              <a:rPr lang="pt-BR" sz="3000" b="1" i="1">
                <a:solidFill>
                  <a:srgbClr val="002060"/>
                </a:solidFill>
              </a:rPr>
              <a:t>COORDENADORA </a:t>
            </a:r>
            <a:r>
              <a:rPr lang="pt-BR" sz="3000" b="1" i="1" smtClean="0">
                <a:solidFill>
                  <a:srgbClr val="002060"/>
                </a:solidFill>
              </a:rPr>
              <a:t>DE APOIO COSEMS/RN</a:t>
            </a:r>
            <a:endParaRPr lang="pt-BR" sz="3000" dirty="0">
              <a:solidFill>
                <a:srgbClr val="002060"/>
              </a:solidFill>
            </a:endParaRPr>
          </a:p>
          <a:p>
            <a:pPr algn="r"/>
            <a:r>
              <a:rPr lang="pt-BR" sz="3000" b="1" i="1" dirty="0">
                <a:solidFill>
                  <a:srgbClr val="002060"/>
                </a:solidFill>
              </a:rPr>
              <a:t>PROJETO REDE </a:t>
            </a:r>
            <a:r>
              <a:rPr lang="pt-BR" sz="3000" b="1" i="1" dirty="0" smtClean="0">
                <a:solidFill>
                  <a:srgbClr val="002060"/>
                </a:solidFill>
              </a:rPr>
              <a:t>COLABORATIVA SUS</a:t>
            </a:r>
          </a:p>
          <a:p>
            <a:pPr algn="r"/>
            <a:r>
              <a:rPr lang="pt-BR" sz="3000" dirty="0" smtClean="0">
                <a:hlinkClick r:id="rId2"/>
              </a:rPr>
              <a:t>alexandramregio@hotmail.com</a:t>
            </a:r>
            <a:endParaRPr lang="pt-BR" sz="3000" dirty="0"/>
          </a:p>
          <a:p>
            <a:pPr algn="r"/>
            <a:r>
              <a:rPr lang="pt-BR" sz="3000" b="1" i="1" dirty="0">
                <a:solidFill>
                  <a:srgbClr val="002060"/>
                </a:solidFill>
              </a:rPr>
              <a:t>CONTATO: (84) 99102-1421</a:t>
            </a:r>
            <a:endParaRPr lang="pt-BR" sz="3000" dirty="0">
              <a:solidFill>
                <a:srgbClr val="00206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82" y="4315544"/>
            <a:ext cx="2776470" cy="277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8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291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Facetado</vt:lpstr>
      <vt:lpstr> </vt:lpstr>
      <vt:lpstr>APRESENTAÇÃO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APOIO AO DESENVOLVIMENTO INSTITUCIONAL DO SUS- PROADI SUS  PROJETO REDE COLABORATIVA PARA FORTALECIMENTO DA GESTÃO MUNICIPAL DO SUS 2017</dc:title>
  <dc:creator>Cliente SG</dc:creator>
  <cp:lastModifiedBy>Usuario</cp:lastModifiedBy>
  <cp:revision>13</cp:revision>
  <cp:lastPrinted>2017-05-15T14:54:36Z</cp:lastPrinted>
  <dcterms:created xsi:type="dcterms:W3CDTF">2017-05-05T20:23:27Z</dcterms:created>
  <dcterms:modified xsi:type="dcterms:W3CDTF">2017-05-15T15:02:18Z</dcterms:modified>
</cp:coreProperties>
</file>