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282" y="107154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(PPA, PAS E RAG ) 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SITUAÇÃO ABRIL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26" y="228599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lvl="0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790275"/>
              </p:ext>
            </p:extLst>
          </p:nvPr>
        </p:nvGraphicFramePr>
        <p:xfrm>
          <a:off x="214282" y="1928802"/>
          <a:ext cx="8644000" cy="1359791"/>
        </p:xfrm>
        <a:graphic>
          <a:graphicData uri="http://schemas.openxmlformats.org/drawingml/2006/table">
            <a:tbl>
              <a:tblPr/>
              <a:tblGrid>
                <a:gridCol w="1062534"/>
                <a:gridCol w="947688"/>
                <a:gridCol w="944994"/>
                <a:gridCol w="960444"/>
                <a:gridCol w="960444"/>
                <a:gridCol w="960444"/>
                <a:gridCol w="960444"/>
                <a:gridCol w="886564"/>
                <a:gridCol w="960444"/>
              </a:tblGrid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 PAS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 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C/RAG 2016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7126" y="192880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2870895"/>
              </p:ext>
            </p:extLst>
          </p:nvPr>
        </p:nvGraphicFramePr>
        <p:xfrm>
          <a:off x="232012" y="4616151"/>
          <a:ext cx="8626266" cy="1743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</a:tblGrid>
              <a:tr h="34179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INSTRU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1ª R (27)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2ª R (14)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3ª R (26)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4ª R (25)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5ª R (21)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6ª</a:t>
                      </a:r>
                      <a:r>
                        <a:rPr lang="pt-BR" sz="1600" b="1" baseline="0" dirty="0" smtClean="0"/>
                        <a:t> R (37)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7ª</a:t>
                      </a:r>
                      <a:r>
                        <a:rPr lang="pt-BR" sz="1600" b="1" baseline="0" dirty="0" smtClean="0"/>
                        <a:t> R (5)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8ª</a:t>
                      </a:r>
                      <a:r>
                        <a:rPr lang="pt-BR" sz="1600" b="1" baseline="0" dirty="0" smtClean="0"/>
                        <a:t> R (12)</a:t>
                      </a:r>
                      <a:endParaRPr lang="pt-BR" sz="1600" b="1" dirty="0"/>
                    </a:p>
                  </a:txBody>
                  <a:tcPr/>
                </a:tc>
              </a:tr>
              <a:tr h="341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 PAS  30 Mar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17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05</a:t>
                      </a:r>
                      <a:endParaRPr lang="pt-BR" sz="1600" b="1" dirty="0"/>
                    </a:p>
                  </a:txBody>
                  <a:tcPr/>
                </a:tc>
              </a:tr>
              <a:tr h="59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C/RAG 2016 </a:t>
                      </a: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 Mar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08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20</a:t>
                      </a:r>
                    </a:p>
                    <a:p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06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23126" y="413593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SITUAÇÃO AGOSTO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7126" y="3356992"/>
            <a:ext cx="43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*Prazo do PMS 2018- 2021 / 30 agosto 2017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1340768"/>
            <a:ext cx="72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SITUAÇÃO DE ENTREGA DE SIOPS</a:t>
            </a:r>
            <a:endParaRPr lang="pt-BR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9658688"/>
              </p:ext>
            </p:extLst>
          </p:nvPr>
        </p:nvGraphicFramePr>
        <p:xfrm>
          <a:off x="611559" y="1881540"/>
          <a:ext cx="7632848" cy="255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408"/>
                <a:gridCol w="1699480"/>
                <a:gridCol w="1699480"/>
                <a:gridCol w="1699480"/>
              </a:tblGrid>
              <a:tr h="42537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Bimestre / 30</a:t>
                      </a:r>
                      <a:r>
                        <a:rPr lang="pt-BR" baseline="0" dirty="0" smtClean="0"/>
                        <a:t> março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Bimestre /</a:t>
                      </a:r>
                    </a:p>
                    <a:p>
                      <a:r>
                        <a:rPr lang="pt-BR" dirty="0" smtClean="0"/>
                        <a:t> 30 maio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Bimestre / </a:t>
                      </a:r>
                    </a:p>
                    <a:p>
                      <a:r>
                        <a:rPr lang="pt-BR" dirty="0" smtClean="0"/>
                        <a:t>30 junho</a:t>
                      </a:r>
                      <a:endParaRPr lang="pt-BR" dirty="0"/>
                    </a:p>
                  </a:txBody>
                  <a:tcPr/>
                </a:tc>
              </a:tr>
              <a:tr h="42537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Homologados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74440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Não Homologados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</a:tr>
              <a:tr h="74440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Quant. Total Municípios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31442">
            <a:off x="2558755" y="4740387"/>
            <a:ext cx="3083522" cy="15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7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043608" y="1340768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POSSÍVEIS CONSEQUÊNCIAS NA OMISSÃO DOS INSTRUMENTOS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Suspensão dos repasses fundo a fundo (art. 37, IV da Portaria GM 204/2007</a:t>
            </a:r>
            <a:r>
              <a:rPr lang="pt-BR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Auditorias Federais, Estaduais, Ministério Público, Tribunais de Contas da União e dos Estados.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Lei </a:t>
            </a:r>
            <a:r>
              <a:rPr lang="pt-BR" dirty="0"/>
              <a:t>de improbidade</a:t>
            </a:r>
            <a:r>
              <a:rPr lang="pt-B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1) Ressarcimento integral do dano, se houver;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2</a:t>
            </a:r>
            <a:r>
              <a:rPr lang="pt-BR" dirty="0"/>
              <a:t>) Perda da função pública;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3</a:t>
            </a:r>
            <a:r>
              <a:rPr lang="pt-BR" dirty="0"/>
              <a:t>) Suspensão dos direitos políticos de três a cinco anos;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4</a:t>
            </a:r>
            <a:r>
              <a:rPr lang="pt-BR" dirty="0"/>
              <a:t>) Pagamento de multa civil de até cem vezes o valor da remuneração percebida pelo agente;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5</a:t>
            </a:r>
            <a:r>
              <a:rPr lang="pt-BR" dirty="0"/>
              <a:t>) Proibição de contratar com o Poder Público ou receber benefícios ou incentivos </a:t>
            </a:r>
            <a:r>
              <a:rPr lang="pt-BR" dirty="0" smtClean="0"/>
              <a:t>fiscais, </a:t>
            </a:r>
            <a:r>
              <a:rPr lang="pt-BR" dirty="0"/>
              <a:t>pelo prazo de três </a:t>
            </a:r>
            <a:r>
              <a:rPr lang="pt-BR" dirty="0" smtClean="0"/>
              <a:t>anos.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9039" y="5254066"/>
            <a:ext cx="1671419" cy="12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6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OBRIGADA</a:t>
            </a:r>
            <a:r>
              <a:rPr lang="pt-BR" dirty="0" smtClean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sz="2400" i="1" dirty="0" smtClean="0"/>
              <a:t>Alexandra Régio</a:t>
            </a:r>
          </a:p>
          <a:p>
            <a:pPr algn="r"/>
            <a:r>
              <a:rPr lang="pt-BR" sz="2400" i="1" dirty="0" smtClean="0"/>
              <a:t>Coord. Apoio 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312</Words>
  <Application>Microsoft Office PowerPoint</Application>
  <PresentationFormat>Apresentação na tela (4:3)</PresentationFormat>
  <Paragraphs>99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Cliente</cp:lastModifiedBy>
  <cp:revision>77</cp:revision>
  <cp:lastPrinted>2017-06-19T16:41:24Z</cp:lastPrinted>
  <dcterms:created xsi:type="dcterms:W3CDTF">2016-09-28T14:25:04Z</dcterms:created>
  <dcterms:modified xsi:type="dcterms:W3CDTF">2017-08-16T11:15:25Z</dcterms:modified>
</cp:coreProperties>
</file>