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70" r:id="rId2"/>
    <p:sldId id="273" r:id="rId3"/>
    <p:sldId id="280" r:id="rId4"/>
    <p:sldId id="285" r:id="rId5"/>
    <p:sldId id="283" r:id="rId6"/>
    <p:sldId id="274" r:id="rId7"/>
    <p:sldId id="286" r:id="rId8"/>
    <p:sldId id="284" r:id="rId9"/>
    <p:sldId id="271" r:id="rId10"/>
    <p:sldId id="287" r:id="rId11"/>
    <p:sldId id="282" r:id="rId12"/>
    <p:sldId id="277" r:id="rId13"/>
  </p:sldIdLst>
  <p:sldSz cx="9144000" cy="6858000" type="screen4x3"/>
  <p:notesSz cx="6865938" cy="999648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10" y="0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65FB525A-7E88-4F76-9012-3FB87DC7D763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748332"/>
            <a:ext cx="5492750" cy="4498420"/>
          </a:xfrm>
          <a:prstGeom prst="rect">
            <a:avLst/>
          </a:prstGeom>
        </p:spPr>
        <p:txBody>
          <a:bodyPr vert="horz" lIns="96350" tIns="48175" rIns="96350" bIns="48175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10" y="9494928"/>
            <a:ext cx="2975240" cy="49982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F1BA92C8-5634-42A2-8F7A-EF56E2642B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097462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7B870-E958-40AF-98F7-9AFFAAFC3879}" type="datetimeFigureOut">
              <a:rPr lang="pt-BR" smtClean="0"/>
              <a:pPr/>
              <a:t>20/09/2017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710F-4511-4884-A8E2-DFC9940D478A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14282" y="1071546"/>
            <a:ext cx="864399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 INSTRUMENTOS DE GESTÃO </a:t>
            </a:r>
          </a:p>
          <a:p>
            <a:pPr algn="ctr"/>
            <a:r>
              <a:rPr lang="pt-BR" sz="2000" b="1" dirty="0" smtClean="0">
                <a:solidFill>
                  <a:srgbClr val="0070C0"/>
                </a:solidFill>
              </a:rPr>
              <a:t>SITUAÇÃO ABRIL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357126" y="2285992"/>
            <a:ext cx="8786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pPr lvl="0"/>
            <a:endParaRPr lang="pt-BR" dirty="0"/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39790275"/>
              </p:ext>
            </p:extLst>
          </p:nvPr>
        </p:nvGraphicFramePr>
        <p:xfrm>
          <a:off x="214282" y="2071678"/>
          <a:ext cx="8644000" cy="1359791"/>
        </p:xfrm>
        <a:graphic>
          <a:graphicData uri="http://schemas.openxmlformats.org/drawingml/2006/table">
            <a:tbl>
              <a:tblPr/>
              <a:tblGrid>
                <a:gridCol w="1062534"/>
                <a:gridCol w="947688"/>
                <a:gridCol w="944994"/>
                <a:gridCol w="960444"/>
                <a:gridCol w="960444"/>
                <a:gridCol w="960444"/>
                <a:gridCol w="960444"/>
                <a:gridCol w="886564"/>
                <a:gridCol w="960444"/>
              </a:tblGrid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INSTRU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1ª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( 27)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2ª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(14)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3ª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(26)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4ª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( 25)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5ª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( 21)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6ª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( 37)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7ª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( 5)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8ª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 ( 12)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27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C/ PAS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 04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00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smtClean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04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185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C/RAG 2016 </a:t>
                      </a:r>
                      <a:endParaRPr lang="pt-BR" sz="1600" b="1" dirty="0">
                        <a:solidFill>
                          <a:srgbClr val="C0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05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08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 smtClean="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06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03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>
                          <a:latin typeface="Calibri"/>
                          <a:ea typeface="Calibri"/>
                          <a:cs typeface="Times New Roman"/>
                        </a:rPr>
                        <a:t>02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600" b="1" i="1" dirty="0" smtClean="0">
                          <a:latin typeface="Calibri"/>
                          <a:ea typeface="Calibri"/>
                          <a:cs typeface="Times New Roman"/>
                        </a:rPr>
                        <a:t>01</a:t>
                      </a:r>
                      <a:endParaRPr lang="pt-BR" sz="16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CaixaDeTexto 9"/>
          <p:cNvSpPr txBox="1"/>
          <p:nvPr/>
        </p:nvSpPr>
        <p:spPr>
          <a:xfrm>
            <a:off x="428596" y="2071678"/>
            <a:ext cx="857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b="1" dirty="0" smtClean="0"/>
              <a:t>  </a:t>
            </a:r>
            <a:endParaRPr lang="pt-BR" dirty="0"/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62870895"/>
              </p:ext>
            </p:extLst>
          </p:nvPr>
        </p:nvGraphicFramePr>
        <p:xfrm>
          <a:off x="232012" y="4616151"/>
          <a:ext cx="8626266" cy="174387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  <a:gridCol w="958474"/>
              </a:tblGrid>
              <a:tr h="341791"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INSTRU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1ª R (27)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2ª R (14)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3ª R (26)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4ª R (25)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5ª R (21)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6ª</a:t>
                      </a:r>
                      <a:r>
                        <a:rPr lang="pt-BR" sz="1600" b="1" baseline="0" dirty="0" smtClean="0"/>
                        <a:t> R (37)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7ª</a:t>
                      </a:r>
                      <a:r>
                        <a:rPr lang="pt-BR" sz="1600" b="1" baseline="0" dirty="0" smtClean="0"/>
                        <a:t> R (5)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8ª</a:t>
                      </a:r>
                      <a:r>
                        <a:rPr lang="pt-BR" sz="1600" b="1" baseline="0" dirty="0" smtClean="0"/>
                        <a:t> R (12)</a:t>
                      </a:r>
                      <a:endParaRPr lang="pt-BR" sz="1600" b="1" dirty="0"/>
                    </a:p>
                  </a:txBody>
                  <a:tcPr/>
                </a:tc>
              </a:tr>
              <a:tr h="3417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C/ PAS  30 Mar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>
                          <a:solidFill>
                            <a:schemeClr val="tx1"/>
                          </a:solidFill>
                        </a:rPr>
                        <a:t>09</a:t>
                      </a:r>
                      <a:endParaRPr lang="pt-BR" sz="16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05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19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06</a:t>
                      </a:r>
                      <a:endParaRPr lang="pt-BR" sz="1600" b="1" dirty="0"/>
                    </a:p>
                  </a:txBody>
                  <a:tcPr/>
                </a:tc>
              </a:tr>
              <a:tr h="59036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C/RAG 2016 </a:t>
                      </a:r>
                      <a:r>
                        <a:rPr lang="pt-BR" sz="1600" b="1" baseline="0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pt-BR" sz="1600" b="1" dirty="0" smtClean="0">
                          <a:solidFill>
                            <a:srgbClr val="C00000"/>
                          </a:solidFill>
                          <a:latin typeface="+mn-lt"/>
                          <a:ea typeface="Calibri"/>
                          <a:cs typeface="Times New Roman"/>
                        </a:rPr>
                        <a:t>30 Mar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21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17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23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10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22</a:t>
                      </a:r>
                    </a:p>
                    <a:p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02</a:t>
                      </a:r>
                      <a:endParaRPr lang="pt-BR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b="1" dirty="0" smtClean="0"/>
                        <a:t>06</a:t>
                      </a:r>
                      <a:endParaRPr lang="pt-BR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2123126" y="4135934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smtClean="0">
                <a:solidFill>
                  <a:srgbClr val="002060"/>
                </a:solidFill>
              </a:rPr>
              <a:t>SITUAÇÃO </a:t>
            </a:r>
            <a:r>
              <a:rPr lang="pt-BR" sz="2000" b="1" smtClean="0">
                <a:solidFill>
                  <a:srgbClr val="002060"/>
                </a:solidFill>
              </a:rPr>
              <a:t>SETEMBRO</a:t>
            </a:r>
            <a:endParaRPr lang="pt-BR" sz="2000" b="1" dirty="0">
              <a:solidFill>
                <a:srgbClr val="002060"/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57158" y="3643314"/>
            <a:ext cx="437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*Prazo do PMS 2018- 2021 / 30 agosto 2017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857224" y="1500174"/>
            <a:ext cx="7072362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smtClean="0"/>
              <a:t> </a:t>
            </a:r>
            <a:r>
              <a:rPr lang="pt-BR" sz="2000" b="1" dirty="0" smtClean="0">
                <a:solidFill>
                  <a:srgbClr val="FF0000"/>
                </a:solidFill>
              </a:rPr>
              <a:t>Penalidades por não homologação do SIOPS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A Lei Complementar n° 141/2012 trouxe a obrigatoriedade de </a:t>
            </a:r>
          </a:p>
          <a:p>
            <a:pPr algn="just"/>
            <a:r>
              <a:rPr lang="pt-BR" sz="2000" b="1" dirty="0" smtClean="0"/>
              <a:t>alimentação do Sistema de Informações sobre Orçamento Público em Saúde  SIOPS das receitas totais e despesas com saúde, por todos os Entes da Federação.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O ente que não alimentar o sistema deverá  sofrer a penalidade de SUSPENSÃO  DAS TRANSFERÊNCIAS CONSTITUCIONAIS e SUSPENSÃO DAS  TRANSFERÊNCIAS VOLUNTÁRIAS.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Base Legal: Lei Complementar 141/2012, Decreto 7.827/2012 e a  Portaria Ministerial 053/2013.</a:t>
            </a:r>
          </a:p>
          <a:p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31442">
            <a:off x="6677357" y="704014"/>
            <a:ext cx="1781178" cy="8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428596" y="1214422"/>
            <a:ext cx="821537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rgbClr val="FF0000"/>
                </a:solidFill>
              </a:rPr>
              <a:t>Pendência SARGSUS</a:t>
            </a:r>
          </a:p>
          <a:p>
            <a:endParaRPr lang="pt-BR" dirty="0" smtClean="0"/>
          </a:p>
          <a:p>
            <a:pPr algn="just"/>
            <a:r>
              <a:rPr lang="pt-BR" sz="2000" b="1" dirty="0" smtClean="0"/>
              <a:t>Com base em queixas e dificuldades apresentadas por alguns municípios em relação ao SARGSUS (senhas e outros), participei de uma conversa com Fernanda da CPSCS, responsável pelo referido sistema na SESAP, a fim de esclarecer as dúvidas.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A mesma apresentou algumas questões que  faz-se necessário informar, tais como : período sem seu computador, sem internet, sem telefone; e-mail que são enviados pelos gestores ao serem respondidos, quando retornado chegam sem identificação e através de um outro e-mail não institucional;documentos enviados vem sem assinaturas e ou não são os solicitados; alguns municípios tem o mesmo  assessor e este muitas vezes se confunde no envio dos nomes do representante do conselho e gestor, dentre outros.</a:t>
            </a:r>
          </a:p>
          <a:p>
            <a:pPr algn="just"/>
            <a:r>
              <a:rPr lang="pt-BR" dirty="0" smtClean="0"/>
              <a:t> 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00034" y="1357298"/>
            <a:ext cx="757242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Diante do quadro apontamos algumas sugestões: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dirty="0" smtClean="0"/>
              <a:t>·         </a:t>
            </a:r>
            <a:r>
              <a:rPr lang="pt-BR" sz="2000" dirty="0" err="1" smtClean="0"/>
              <a:t>Averiguem</a:t>
            </a:r>
            <a:r>
              <a:rPr lang="pt-BR" sz="2000" dirty="0" smtClean="0"/>
              <a:t>  as listas anexas de usuários e gestores cadastrados para certificar – se da atualização;</a:t>
            </a:r>
          </a:p>
          <a:p>
            <a:pPr algn="just"/>
            <a:r>
              <a:rPr lang="pt-BR" sz="2000" dirty="0" smtClean="0"/>
              <a:t>·         Observar no anexo três os critérios para cadastramento, bloqueios e formulários proposto pela SESAP;</a:t>
            </a:r>
          </a:p>
          <a:p>
            <a:pPr algn="just"/>
            <a:r>
              <a:rPr lang="pt-BR" sz="2000" dirty="0" smtClean="0"/>
              <a:t>·         Os municípios que se encontram com inconsistências no sistema (SARGSUS), não enviar e-mail, não telefonar para solucionar problemas, e sim </a:t>
            </a:r>
            <a:r>
              <a:rPr lang="pt-BR" sz="2000" b="1" dirty="0" smtClean="0"/>
              <a:t>AGENDAR UMA CONVERSA PRESENCIAL COM A MESMA MUNIDOS DE TODOS OS DOCUMENTOS E INFORMAÇÕES SOLICITADAS NOS ANEXOS,</a:t>
            </a:r>
            <a:r>
              <a:rPr lang="pt-BR" sz="2000" dirty="0" smtClean="0"/>
              <a:t> para tentativa de solução in loco.</a:t>
            </a:r>
          </a:p>
          <a:p>
            <a:pPr algn="just"/>
            <a:r>
              <a:rPr lang="pt-BR" sz="2000" dirty="0" smtClean="0"/>
              <a:t>- Contatos Fernanda – 3232 – 2717 ou  99807-3286 no horário de 9 às 15h.</a:t>
            </a:r>
          </a:p>
          <a:p>
            <a:pPr algn="just"/>
            <a:r>
              <a:rPr lang="pt-BR" sz="2000" dirty="0" smtClean="0"/>
              <a:t>Atenciosamente, Sec. Executivo – </a:t>
            </a:r>
            <a:r>
              <a:rPr lang="pt-BR" sz="2000" dirty="0" err="1" smtClean="0"/>
              <a:t>Cosems</a:t>
            </a:r>
            <a:r>
              <a:rPr lang="pt-BR" sz="2000" dirty="0" smtClean="0"/>
              <a:t>/RN</a:t>
            </a:r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6" name="CaixaDeTexto 5"/>
          <p:cNvSpPr txBox="1"/>
          <p:nvPr/>
        </p:nvSpPr>
        <p:spPr>
          <a:xfrm>
            <a:off x="428596" y="1428736"/>
            <a:ext cx="857256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RG e RDQA</a:t>
            </a:r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Penalidades pela Não Entrega dos Relatórios de Gestão</a:t>
            </a:r>
          </a:p>
          <a:p>
            <a:pPr algn="just"/>
            <a:r>
              <a:rPr lang="pt-BR" sz="2000" b="1" dirty="0" smtClean="0"/>
              <a:t>O RG é o instrumento de comprovação da aplicação os recursos repassados fundo a fundo cabendo ao Ministério da Saúde informar aos órgãos de controle interno e externo quando da não apresentação do Relatório de Gestão a que se refere o inciso IV do art. 4º da Lei no 8.142, de 1990, tornando o município passível de auditorias e das ações decorrentes.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A comprovação da aplicação de recursos transferidos fundo a fundo ao Município pelo Ministério da Saúde é realizada por meio do Relatório de Gestão, aprovado pelo respectivo Conselho Municipal de Saúde, ou seja: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Atenção: para esta prestação de contas não basta ter o Relatório de Gestão, ele precisa estar aprovado pelo Conselho Municipal de Saúde</a:t>
            </a:r>
            <a:r>
              <a:rPr lang="pt-BR" sz="2000" b="1" dirty="0" smtClean="0"/>
              <a:t>. Se o município ainda possui RG não aprovado pelo Conselho, deve tomar providências para que isto ocorra.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31442">
            <a:off x="6677357" y="704012"/>
            <a:ext cx="1781178" cy="89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1000108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/>
              <a:t>O plano Municipal de Saúde e suas programações anuais assim como o Relatório de Gestão devem ser anexados no SARGSUS</a:t>
            </a:r>
            <a:r>
              <a:rPr lang="pt-BR" sz="2000" dirty="0" smtClean="0"/>
              <a:t>.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Atenção: essa também não costuma ser uma ação rotineira nos municípios, lembrem-se que a utilização do SARGSUS é obrigatória para a elaboração do Relatório de Gestão (Portaria 575, art. Primeiro)</a:t>
            </a:r>
          </a:p>
          <a:p>
            <a:pPr algn="just"/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b="1" dirty="0" smtClean="0"/>
              <a:t>O Relatório de Gestão e a avaliação do Conselho de Saúde sobre a gestão do SUS, devem ter ampla divulgação por meios acessíveis ao público, para consulta dos cidadãos e das instituições da sociedade.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Atenção: se isto ainda não foi feito, é hora de fazê-lo. Isto atende à LC 141, art. 31.</a:t>
            </a:r>
            <a:endParaRPr lang="pt-BR" sz="2000" b="1" dirty="0" smtClean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1000108"/>
            <a:ext cx="871543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 </a:t>
            </a:r>
            <a:r>
              <a:rPr lang="pt-BR" sz="2000" b="1" dirty="0" smtClean="0"/>
              <a:t>O decreto 7.827/12, em seu artigo 23, coloca que o descumprimento das disposições da Lei Complementar nº 141, de 2012, (que inclui o Relatório de Gestão) ou deste Decreto, o Ministério da Saúde comunicará a irregularidade ao órgão de auditoria do SUS; à direção local do SUS;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ao responsável pela administração orçamentária e financeira do ente federativo;</a:t>
            </a:r>
          </a:p>
          <a:p>
            <a:pPr algn="just"/>
            <a:r>
              <a:rPr lang="pt-BR" sz="2000" b="1" dirty="0" smtClean="0"/>
              <a:t> aos órgãos de controle interno e externo do ente federativo;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 ao Conselho de Saúde;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e finalmente ao Ministério Público e ao Tribunal de Contas competente, caso não haja a devolução dos recursos aplicados irregularmente, após esgotadas todas as ações administrativas de controle interno do Ministério da Saúde.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571472" y="1500174"/>
            <a:ext cx="814393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E se perder o prazo posso corrigir como? Ainda no ano fiscal?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Sempre é tempo de colocar os compromissos municipais em dia. Mesmo fora do prazo, o melhor é ter seu RG e seu RDQA aprovados pelo conselho.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Não há legislação específica para a realização do relatório fora do prazo estipulado, porém é consenso que o mesmo deve ser apresentado para apreciação de seu Conselho mesmo fora do prazo, principalmente mantendo a coerência temporal entre os instrumentos de planejamento e programação.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Os RG que forem realizados retroativamente devem ser submetidos aos CMS e os RDQA devem ser apreciados em audiência pública com as devidas orientações e justificativas pela sua não elaboração no prazo previsto.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571472" y="1785926"/>
            <a:ext cx="800105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/>
            <a:r>
              <a:rPr lang="pt-BR" sz="2000" b="1" dirty="0" smtClean="0"/>
              <a:t>O Plano Municipal de Saúde é a base das atividades e programações da secretaria municipal de saúde.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Além de ser aprovado pelo conselho municipal de saúde e ser uma exigência legal, é um instrumento fundamental para a consolidação do SUS, visto que, por meio dele, busca-se explicitar o caminho a ser seguido pela Secretaria de Saúde para atingir sua missão.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 Assim, ele apresenta a orientação política sobre o que deverá ser feito na área da Saúde durante o período de quatro anos, a partir da explicitação de diretrizes, objetivos, ações, indicadores e metas. (2018-2021) </a:t>
            </a:r>
            <a:endParaRPr lang="pt-B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214282" y="1000108"/>
            <a:ext cx="871543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O PMS, por meio de sua programação anual, deve conter toda a programação municipal, o que permite que receba os recursos fundo a fundo.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 O Relatório de Gestão comprova a utilização do recurso quando apresenta as metas realizadas. Se a programação não estiver completa, o relatório também não estará e a prestação de contas, </a:t>
            </a:r>
            <a:r>
              <a:rPr lang="pt-BR" sz="2000" b="1" dirty="0" err="1" smtClean="0"/>
              <a:t>consequentemente</a:t>
            </a:r>
            <a:r>
              <a:rPr lang="pt-BR" sz="2000" b="1" dirty="0" smtClean="0"/>
              <a:t> também não.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Importante: rever sua PAS 2016, para identificar se alguma ação, principalmente aquela que recebe recursos fundo a fundo, não está incluída e, </a:t>
            </a:r>
            <a:r>
              <a:rPr lang="pt-BR" sz="2000" b="1" dirty="0" smtClean="0"/>
              <a:t>caso não esteja, incluí-la na PAS 2017 em tempo de ser “contabilizada” no Relatório de Gestão.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 Discuta com seu conselho, lembre-se, não adianta, incluir ações na programação anual, elas precisam ser aprovadas pelo seu Conselho. </a:t>
            </a:r>
          </a:p>
          <a:p>
            <a:pPr algn="just"/>
            <a:endParaRPr lang="pt-BR" sz="2000" b="1" dirty="0" smtClean="0"/>
          </a:p>
          <a:p>
            <a:pPr algn="just"/>
            <a:r>
              <a:rPr lang="pt-BR" sz="2000" b="1" dirty="0" smtClean="0"/>
              <a:t>Verificar se houve a atualização adequada do Sistema de Apoio ao Relatório de </a:t>
            </a:r>
            <a:r>
              <a:rPr lang="pt-BR" sz="2000" b="1" dirty="0" err="1" smtClean="0"/>
              <a:t>Gestão-SARGSUS</a:t>
            </a:r>
            <a:r>
              <a:rPr lang="pt-BR" sz="2000" b="1" dirty="0" smtClean="0"/>
              <a:t>. 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2420888"/>
            <a:ext cx="72728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/>
          </a:p>
          <a:p>
            <a:pPr algn="ctr"/>
            <a:endParaRPr lang="pt-BR" dirty="0" smtClean="0"/>
          </a:p>
          <a:p>
            <a:pPr algn="ctr"/>
            <a:endParaRPr lang="pt-BR" dirty="0" smtClean="0"/>
          </a:p>
          <a:p>
            <a:endParaRPr lang="pt-BR" dirty="0"/>
          </a:p>
          <a:p>
            <a:endParaRPr lang="pt-BR" dirty="0" smtClean="0"/>
          </a:p>
        </p:txBody>
      </p:sp>
      <p:sp>
        <p:nvSpPr>
          <p:cNvPr id="4" name="CaixaDeTexto 3"/>
          <p:cNvSpPr txBox="1"/>
          <p:nvPr/>
        </p:nvSpPr>
        <p:spPr>
          <a:xfrm>
            <a:off x="785786" y="1285860"/>
            <a:ext cx="7715304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 smtClean="0"/>
          </a:p>
          <a:p>
            <a:pPr algn="just"/>
            <a:r>
              <a:rPr lang="pt-BR" sz="2000" b="1" dirty="0" smtClean="0">
                <a:solidFill>
                  <a:srgbClr val="FF0000"/>
                </a:solidFill>
              </a:rPr>
              <a:t>Lembre-se que: </a:t>
            </a:r>
          </a:p>
          <a:p>
            <a:pPr algn="just"/>
            <a:endParaRPr lang="pt-BR" sz="2000" b="1" dirty="0" smtClean="0">
              <a:solidFill>
                <a:srgbClr val="FF0000"/>
              </a:solidFill>
            </a:endParaRPr>
          </a:p>
          <a:p>
            <a:pPr algn="just"/>
            <a:r>
              <a:rPr lang="pt-BR" sz="2000" b="1" dirty="0" smtClean="0"/>
              <a:t>Nada pode ir para o orçamento sem estar no Plano Municipal de Saúde, e nada pode acontecer na saúde que não esteja aprovado no orçamento. (Carvalho, 2014).</a:t>
            </a:r>
          </a:p>
          <a:p>
            <a:pPr algn="just"/>
            <a:r>
              <a:rPr lang="pt-BR" sz="2000" b="1" dirty="0" smtClean="0"/>
              <a:t> Veja o que diz a lei nº 8080/90 em seu §2 do Art. 36: </a:t>
            </a:r>
          </a:p>
          <a:p>
            <a:pPr algn="just"/>
            <a:endParaRPr lang="pt-BR" sz="2000" dirty="0" smtClean="0"/>
          </a:p>
          <a:p>
            <a:pPr algn="just"/>
            <a:r>
              <a:rPr lang="pt-BR" sz="2000" i="1" dirty="0" smtClean="0"/>
              <a:t>“</a:t>
            </a:r>
            <a:r>
              <a:rPr lang="pt-BR" sz="2000" b="1" i="1" dirty="0" smtClean="0">
                <a:solidFill>
                  <a:srgbClr val="FF0000"/>
                </a:solidFill>
              </a:rPr>
              <a:t>É vedada a transferência de recursos para o financiamento de ações não previstas no plano de saúde, exceto em situações emergenciais ou de calamidade pública”. </a:t>
            </a:r>
          </a:p>
          <a:p>
            <a:pPr algn="just"/>
            <a:endParaRPr lang="pt-BR" sz="2000" i="1" dirty="0" smtClean="0"/>
          </a:p>
          <a:p>
            <a:pPr algn="just"/>
            <a:r>
              <a:rPr lang="pt-BR" sz="2000" b="1" dirty="0" smtClean="0"/>
              <a:t>Saiba que uma exigência </a:t>
            </a:r>
            <a:r>
              <a:rPr lang="pt-BR" sz="2000" b="1" dirty="0" err="1" smtClean="0"/>
              <a:t>frequente</a:t>
            </a:r>
            <a:r>
              <a:rPr lang="pt-BR" sz="2000" b="1" dirty="0" smtClean="0"/>
              <a:t>, durante ações de auditoria, é a solicitação do Plano Municipal de Saúde para análise e avaliação do auditor.</a:t>
            </a:r>
            <a:endParaRPr lang="pt-BR" sz="2000" b="1" dirty="0"/>
          </a:p>
        </p:txBody>
      </p:sp>
    </p:spTree>
    <p:extLst>
      <p:ext uri="{BB962C8B-B14F-4D97-AF65-F5344CB8AC3E}">
        <p14:creationId xmlns:p14="http://schemas.microsoft.com/office/powerpoint/2010/main" xmlns="" val="1328538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214290"/>
            <a:ext cx="3429024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ixaDeTexto 2"/>
          <p:cNvSpPr txBox="1"/>
          <p:nvPr/>
        </p:nvSpPr>
        <p:spPr>
          <a:xfrm>
            <a:off x="611560" y="1340768"/>
            <a:ext cx="72412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SITUAÇÃO DE ENTREGA DE SIOPS</a:t>
            </a:r>
            <a:endParaRPr lang="pt-BR" b="1" dirty="0"/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357157" y="2214552"/>
          <a:ext cx="8429686" cy="3286150"/>
        </p:xfrm>
        <a:graphic>
          <a:graphicData uri="http://schemas.openxmlformats.org/drawingml/2006/table">
            <a:tbl>
              <a:tblPr/>
              <a:tblGrid>
                <a:gridCol w="1516435"/>
                <a:gridCol w="569042"/>
                <a:gridCol w="569042"/>
                <a:gridCol w="569042"/>
                <a:gridCol w="532720"/>
                <a:gridCol w="532720"/>
                <a:gridCol w="532720"/>
                <a:gridCol w="581149"/>
                <a:gridCol w="581149"/>
                <a:gridCol w="581149"/>
                <a:gridCol w="532720"/>
                <a:gridCol w="532720"/>
                <a:gridCol w="217929"/>
                <a:gridCol w="581149"/>
              </a:tblGrid>
              <a:tr h="313905"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pt-BR" sz="1400" b="1" i="0" u="none" strike="noStrike" dirty="0">
                          <a:latin typeface="Arial"/>
                        </a:rPr>
                        <a:t>CONSOLIDADO DE MUNICIPIOS QUE TRANSMITIRAM O SIOPS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13905"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 dirty="0">
                          <a:latin typeface="Arial"/>
                        </a:rPr>
                        <a:t>JUL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AGO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SET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JUL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AGO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SET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JUL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AGO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SET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SET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1" i="0" u="none" strike="noStrike">
                          <a:latin typeface="Arial"/>
                        </a:rPr>
                        <a:t>SET</a:t>
                      </a: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800" b="1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8438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1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1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5A5A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2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2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E75B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3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3 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 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5A1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latin typeface="Arial"/>
                        </a:rPr>
                        <a:t>SIOPS 4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SIOPS 5</a:t>
                      </a: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7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 dirty="0">
                          <a:latin typeface="Arial"/>
                        </a:rPr>
                        <a:t>Quantidade de Municípios que Transmitiram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100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103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120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81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89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107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10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31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71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0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solidFill>
                          <a:srgbClr val="636363"/>
                        </a:solidFill>
                        <a:latin typeface="Trebuchet MS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4724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latin typeface="Arial"/>
                        </a:rPr>
                        <a:t>Quantidade de Municípios que não Transmitiram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67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64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47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86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>
                          <a:latin typeface="Trebuchet MS"/>
                        </a:rPr>
                        <a:t>78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60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157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497B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136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96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400" b="1" i="0" u="none" strike="noStrike" dirty="0">
                          <a:latin typeface="Trebuchet MS"/>
                        </a:rPr>
                        <a:t>0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A6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600" b="1" i="0" u="none" strike="noStrike">
                          <a:latin typeface="Trebuchet MS"/>
                        </a:rPr>
                        <a:t> </a:t>
                      </a: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9D18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pt-BR" sz="600" b="1" i="0" u="none" strike="noStrike">
                        <a:solidFill>
                          <a:srgbClr val="636363"/>
                        </a:solidFill>
                        <a:latin typeface="Trebuchet MS"/>
                      </a:endParaRPr>
                    </a:p>
                  </a:txBody>
                  <a:tcPr marL="6569" marR="6569" marT="656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2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7702"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t-BR" sz="700" b="0" i="0" u="none" strike="noStrike" dirty="0">
                        <a:latin typeface="Arial"/>
                      </a:endParaRPr>
                    </a:p>
                  </a:txBody>
                  <a:tcPr marL="6569" marR="6569" marT="656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8872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1364</TotalTime>
  <Words>1246</Words>
  <Application>Microsoft Office PowerPoint</Application>
  <PresentationFormat>Apresentação na tela (4:3)</PresentationFormat>
  <Paragraphs>232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3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Usuario</dc:creator>
  <cp:lastModifiedBy>Cliente</cp:lastModifiedBy>
  <cp:revision>98</cp:revision>
  <cp:lastPrinted>2017-06-19T16:41:24Z</cp:lastPrinted>
  <dcterms:created xsi:type="dcterms:W3CDTF">2016-09-28T14:25:04Z</dcterms:created>
  <dcterms:modified xsi:type="dcterms:W3CDTF">2017-09-20T11:55:03Z</dcterms:modified>
</cp:coreProperties>
</file>