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19"/>
  </p:notesMasterIdLst>
  <p:sldIdLst>
    <p:sldId id="266" r:id="rId2"/>
    <p:sldId id="267" r:id="rId3"/>
    <p:sldId id="256" r:id="rId4"/>
    <p:sldId id="268" r:id="rId5"/>
    <p:sldId id="351" r:id="rId6"/>
    <p:sldId id="352" r:id="rId7"/>
    <p:sldId id="354" r:id="rId8"/>
    <p:sldId id="311" r:id="rId9"/>
    <p:sldId id="348" r:id="rId10"/>
    <p:sldId id="313" r:id="rId11"/>
    <p:sldId id="357" r:id="rId12"/>
    <p:sldId id="355" r:id="rId13"/>
    <p:sldId id="269" r:id="rId14"/>
    <p:sldId id="359" r:id="rId15"/>
    <p:sldId id="356" r:id="rId16"/>
    <p:sldId id="350" r:id="rId17"/>
    <p:sldId id="358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32" autoAdjust="0"/>
  </p:normalViewPr>
  <p:slideViewPr>
    <p:cSldViewPr snapToGrid="0">
      <p:cViewPr varScale="1">
        <p:scale>
          <a:sx n="61" d="100"/>
          <a:sy n="61" d="100"/>
        </p:scale>
        <p:origin x="-97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61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Cesar\Google%20Drive\TAC%20avalia&#231;&#227;o\Geral\dias%20de%20perman&#234;nc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27404801971901E-2"/>
          <c:y val="3.9757331458092141E-2"/>
          <c:w val="0.9340725951980281"/>
          <c:h val="0.8705344832155950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Plan1!$AD$3:$AL$3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Plan1!$AD$16:$AL$16</c:f>
              <c:numCache>
                <c:formatCode>0.00</c:formatCode>
                <c:ptCount val="9"/>
                <c:pt idx="0">
                  <c:v>26.19178082191781</c:v>
                </c:pt>
                <c:pt idx="1">
                  <c:v>27.568493150684926</c:v>
                </c:pt>
                <c:pt idx="2">
                  <c:v>27.794520547945172</c:v>
                </c:pt>
                <c:pt idx="3">
                  <c:v>27.232876712328768</c:v>
                </c:pt>
                <c:pt idx="4">
                  <c:v>28.150684931506849</c:v>
                </c:pt>
                <c:pt idx="5">
                  <c:v>23.198630136986289</c:v>
                </c:pt>
                <c:pt idx="6">
                  <c:v>31.952054794520546</c:v>
                </c:pt>
                <c:pt idx="7">
                  <c:v>15.369863013698646</c:v>
                </c:pt>
                <c:pt idx="8">
                  <c:v>22.287671232876686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0C-4E21-8A80-693581E1D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76416"/>
        <c:axId val="67686400"/>
      </c:lineChart>
      <c:catAx>
        <c:axId val="6767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686400"/>
        <c:crosses val="autoZero"/>
        <c:auto val="1"/>
        <c:lblAlgn val="ctr"/>
        <c:lblOffset val="100"/>
        <c:noMultiLvlLbl val="0"/>
      </c:catAx>
      <c:valAx>
        <c:axId val="676864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7676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5AEABF-6969-4FB5-AE99-C95B889D52E1}" type="datetimeFigureOut">
              <a:rPr lang="pt-BR"/>
              <a:pPr>
                <a:defRPr/>
              </a:pPr>
              <a:t>06/10/2017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48AE84-3681-4D67-B3DE-4E23B08CBC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769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5C263-5903-4F69-ACC0-90950707A5AD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4606-0442-4E62-8C0D-4AEBA4D6CB9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5C263-5903-4F69-ACC0-90950707A5AD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4606-0442-4E62-8C0D-4AEBA4D6CB9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5C263-5903-4F69-ACC0-90950707A5AD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4606-0442-4E62-8C0D-4AEBA4D6CB9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5C263-5903-4F69-ACC0-90950707A5AD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4606-0442-4E62-8C0D-4AEBA4D6CB9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9B24F-3C56-4450-B3F5-12437C9331A6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61E92-1352-48F3-97AE-7CC2405471A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C0D2A4-29FC-4CD1-9BD5-B1182FD48A44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471CF-4AE7-4A7D-BE72-8157FCDCB34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5664EC-F188-4DD4-AAFF-5E51109665FC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5477F-02A2-472A-9359-ACCAB6B73D4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5C263-5903-4F69-ACC0-90950707A5AD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B4606-0442-4E62-8C0D-4AEBA4D6CB9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E45F23-94D2-4C23-A96B-AE9790CE9079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92A22-6853-4050-9040-5598C0427D3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399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E95D5-C972-47AF-BC8B-F08CF9DF225A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708F7-003E-4091-B870-7D79059B0D5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62AD1E-8BB6-4A26-8926-C05C51CAC6F5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26D173-ED11-4B59-9DF8-F409EFFBA87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B4606-0442-4E62-8C0D-4AEBA4D6CB9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695C263-5903-4F69-ACC0-90950707A5AD}" type="datetimeFigureOut">
              <a:rPr lang="en-US" smtClean="0"/>
              <a:pPr>
                <a:defRPr/>
              </a:pPr>
              <a:t>10/6/2017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8902" y="597811"/>
            <a:ext cx="8245098" cy="1125080"/>
          </a:xfrm>
          <a:prstGeom prst="rect">
            <a:avLst/>
          </a:prstGeom>
          <a:ln/>
        </p:spPr>
        <p:txBody>
          <a:bodyPr/>
          <a:lstStyle/>
          <a:p>
            <a:pPr defTabSz="914400" eaLnBrk="0" hangingPunct="0">
              <a:lnSpc>
                <a:spcPct val="8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pt-BR" sz="2000" b="1" cap="all" spc="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PROPOSTA DE VIABILIDADE DE FUNCIONAMENTO DO HOSPITAL REGIONAL DE SÃO PAULO DO POTENGI COMO REFERÊNCIA PARA MICRO REGIAO DO POTENGI E MUNICIPIOS ADJACENTES</a:t>
            </a:r>
            <a:endParaRPr lang="pt-BR" sz="2000" b="1" cap="all" spc="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619467" y="5799261"/>
            <a:ext cx="4013428" cy="56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20" tIns="45000" rIns="45720" anchor="b"/>
          <a:lstStyle/>
          <a:p>
            <a:pPr algn="ctr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pt-BR" sz="1400" b="1" dirty="0" smtClean="0">
                <a:solidFill>
                  <a:schemeClr val="tx2"/>
                </a:solidFill>
                <a:latin typeface="Verdana" pitchFamily="34" charset="0"/>
                <a:ea typeface="Microsoft YaHei" pitchFamily="34" charset="-122"/>
              </a:rPr>
              <a:t>SÃO PAULO DO POTENGI/RN</a:t>
            </a:r>
            <a:endParaRPr lang="pt-BR" sz="1400" b="1" dirty="0">
              <a:solidFill>
                <a:schemeClr val="tx2"/>
              </a:solidFill>
              <a:latin typeface="Verdana" pitchFamily="34" charset="0"/>
              <a:ea typeface="Microsoft YaHei" pitchFamily="34" charset="-122"/>
            </a:endParaRPr>
          </a:p>
          <a:p>
            <a:pPr algn="ctr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pt-BR" sz="1400" b="1" dirty="0" smtClean="0">
                <a:solidFill>
                  <a:schemeClr val="tx2"/>
                </a:solidFill>
                <a:latin typeface="Verdana" pitchFamily="34" charset="0"/>
                <a:ea typeface="Microsoft YaHei" pitchFamily="34" charset="-122"/>
              </a:rPr>
              <a:t>OUTUBRO </a:t>
            </a:r>
            <a:r>
              <a:rPr lang="pt-BR" sz="1400" b="1" dirty="0">
                <a:solidFill>
                  <a:schemeClr val="tx2"/>
                </a:solidFill>
                <a:latin typeface="Verdana" pitchFamily="34" charset="0"/>
                <a:ea typeface="Microsoft YaHei" pitchFamily="34" charset="-122"/>
              </a:rPr>
              <a:t>- 2017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66" y="1722891"/>
            <a:ext cx="4432515" cy="320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3" y="1792647"/>
            <a:ext cx="3967568" cy="3483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tângulo 5"/>
          <p:cNvSpPr>
            <a:spLocks noChangeArrowheads="1"/>
          </p:cNvSpPr>
          <p:nvPr/>
        </p:nvSpPr>
        <p:spPr bwMode="auto">
          <a:xfrm>
            <a:off x="988477" y="971055"/>
            <a:ext cx="9116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42913" defTabSz="914400" fontAlgn="auto">
              <a:spcAft>
                <a:spcPts val="0"/>
              </a:spcAft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MATERNO INFANTIL INTEGRADA DE SÃO PAULO DO POTENGI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71206" y="2276003"/>
            <a:ext cx="9233689" cy="32151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200" dirty="0" smtClean="0"/>
              <a:t>PERFIL DE ATENDIMENTO (local de internação):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3200" dirty="0" smtClean="0"/>
              <a:t>REALIZOU 728 INTERNAÇÕES EM 2016:</a:t>
            </a:r>
          </a:p>
          <a:p>
            <a:pPr marL="360363" indent="-360363">
              <a:buFont typeface="Wingdings" pitchFamily="2" charset="2"/>
              <a:buChar char="ü"/>
              <a:defRPr/>
            </a:pPr>
            <a:r>
              <a:rPr lang="pt-BR" sz="3200" dirty="0" smtClean="0"/>
              <a:t>População própria =&gt; 259 (36%)</a:t>
            </a:r>
          </a:p>
          <a:p>
            <a:pPr marL="360363" indent="-360363">
              <a:buFont typeface="Wingdings" pitchFamily="2" charset="2"/>
              <a:buChar char="ü"/>
              <a:defRPr/>
            </a:pPr>
            <a:r>
              <a:rPr lang="pt-BR" sz="3200" dirty="0" smtClean="0"/>
              <a:t>População da região =&gt; 396 (54%)</a:t>
            </a:r>
          </a:p>
          <a:p>
            <a:pPr marL="360363" indent="273050">
              <a:buNone/>
              <a:defRPr/>
            </a:pPr>
            <a:r>
              <a:rPr lang="pt-BR" sz="3200" dirty="0" smtClean="0"/>
              <a:t>Abrangência:  LOCAL E REGIONAL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981" y="396471"/>
            <a:ext cx="9720263" cy="58183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RECURSOS HUMANOS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2954" y="1260626"/>
            <a:ext cx="11034795" cy="61863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/>
              <a:t>Diretor </a:t>
            </a:r>
            <a:r>
              <a:rPr lang="pt-BR" sz="2400" b="1" dirty="0" smtClean="0"/>
              <a:t>Geral  01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/>
              <a:t>Diretor </a:t>
            </a:r>
            <a:r>
              <a:rPr lang="pt-BR" sz="2400" b="1" dirty="0" smtClean="0"/>
              <a:t>Administrativo 00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/>
              <a:t>Clínico </a:t>
            </a:r>
            <a:r>
              <a:rPr lang="pt-BR" sz="2400" b="1" dirty="0" smtClean="0"/>
              <a:t>Geral 10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 smtClean="0"/>
              <a:t>Anestesista 01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/>
              <a:t>Cirurgião </a:t>
            </a:r>
            <a:r>
              <a:rPr lang="pt-BR" sz="2400" b="1" dirty="0" smtClean="0"/>
              <a:t>Geral 03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/>
              <a:t>Cirurgião </a:t>
            </a:r>
            <a:r>
              <a:rPr lang="pt-BR" sz="2400" b="1" dirty="0" smtClean="0"/>
              <a:t>Dentista 02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 smtClean="0"/>
              <a:t>Mastologista 01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 smtClean="0"/>
              <a:t>Nutricionista 02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 smtClean="0"/>
              <a:t>Obstetra 00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 smtClean="0"/>
              <a:t>Biomédico 01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 smtClean="0"/>
              <a:t>Bioquímico 05</a:t>
            </a:r>
          </a:p>
          <a:p>
            <a:pPr marL="342900" indent="-342900" fontAlgn="t">
              <a:buFont typeface="Arial" pitchFamily="34" charset="0"/>
              <a:buChar char="•"/>
            </a:pPr>
            <a:endParaRPr lang="pt-BR" sz="2400" b="1" dirty="0"/>
          </a:p>
          <a:p>
            <a:pPr fontAlgn="t"/>
            <a:endParaRPr lang="pt-BR" sz="2400" b="1" dirty="0" smtClean="0"/>
          </a:p>
          <a:p>
            <a:pPr marL="342900" indent="-342900" fontAlgn="t">
              <a:buFont typeface="Arial" pitchFamily="34" charset="0"/>
              <a:buChar char="•"/>
            </a:pPr>
            <a:endParaRPr lang="pt-BR" sz="2400" b="1" dirty="0"/>
          </a:p>
          <a:p>
            <a:pPr marL="342900" indent="-342900" fontAlgn="t">
              <a:buFont typeface="Arial" pitchFamily="34" charset="0"/>
              <a:buChar char="•"/>
            </a:pPr>
            <a:endParaRPr lang="pt-BR" sz="2400" b="1" dirty="0" smtClean="0"/>
          </a:p>
          <a:p>
            <a:pPr marL="342900" indent="-342900" fontAlgn="t">
              <a:buFont typeface="Arial" pitchFamily="34" charset="0"/>
              <a:buChar char="•"/>
            </a:pP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 smtClean="0"/>
              <a:t>Farmacêutico 02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/>
              <a:t>Assistente </a:t>
            </a:r>
            <a:r>
              <a:rPr lang="pt-BR" sz="2400" b="1" dirty="0" smtClean="0"/>
              <a:t>Social 02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 smtClean="0"/>
              <a:t>Enfermeiro 10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/>
              <a:t>Técnico em </a:t>
            </a:r>
            <a:r>
              <a:rPr lang="pt-BR" sz="2400" b="1" dirty="0" err="1" smtClean="0"/>
              <a:t>Biodiagnóstico</a:t>
            </a:r>
            <a:r>
              <a:rPr lang="pt-BR" sz="2400" b="1" dirty="0" smtClean="0"/>
              <a:t> 01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/>
              <a:t>Técnico em </a:t>
            </a:r>
            <a:r>
              <a:rPr lang="pt-BR" sz="2400" b="1" dirty="0" smtClean="0"/>
              <a:t>Radiologia 08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/>
              <a:t>Técnico Administrativo em </a:t>
            </a:r>
            <a:r>
              <a:rPr lang="pt-BR" sz="2400" b="1" dirty="0" smtClean="0"/>
              <a:t>Saúde 03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/>
              <a:t>Assistente Técnico em </a:t>
            </a:r>
            <a:r>
              <a:rPr lang="pt-BR" sz="2400" b="1" dirty="0" smtClean="0"/>
              <a:t>Saúde 48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/>
              <a:t>Auxiliar de </a:t>
            </a:r>
            <a:r>
              <a:rPr lang="pt-BR" sz="2400" b="1" dirty="0" smtClean="0"/>
              <a:t>Saúde 49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 smtClean="0"/>
              <a:t>Motorista 05</a:t>
            </a:r>
            <a:endParaRPr lang="pt-BR" sz="2400" dirty="0"/>
          </a:p>
          <a:p>
            <a:pPr marL="342900" indent="-342900" fontAlgn="t">
              <a:buFont typeface="Arial" pitchFamily="34" charset="0"/>
              <a:buChar char="•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servidores 154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77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675442"/>
            <a:ext cx="9747384" cy="73490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CONSOLIDADO DOS CUSTOS HOSPITALAR DE JANEIRO A AGOSTO DE 2017 </a:t>
            </a:r>
            <a:endParaRPr lang="pt-BR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025129"/>
              </p:ext>
            </p:extLst>
          </p:nvPr>
        </p:nvGraphicFramePr>
        <p:xfrm>
          <a:off x="1146875" y="1642820"/>
          <a:ext cx="8989016" cy="438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508"/>
                <a:gridCol w="4494508"/>
              </a:tblGrid>
              <a:tr h="438602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j-lt"/>
                        </a:rPr>
                        <a:t>CUSTO</a:t>
                      </a:r>
                      <a:r>
                        <a:rPr lang="pt-BR" baseline="0" dirty="0" smtClean="0">
                          <a:latin typeface="+mj-lt"/>
                        </a:rPr>
                        <a:t> MENSAL</a:t>
                      </a:r>
                      <a:endParaRPr lang="pt-BR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38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+mn-lt"/>
                        </a:rPr>
                        <a:t>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925.728,41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438602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FEVEREIRO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858.411,34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438602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MARÇO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870.683,67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438602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ABRIL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857.801,45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438602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MAIO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886.783,40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438602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JUNHO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884.778,55</a:t>
                      </a:r>
                      <a:endParaRPr lang="pt-BR" dirty="0" smtClean="0">
                        <a:latin typeface="+mn-lt"/>
                      </a:endParaRPr>
                    </a:p>
                  </a:txBody>
                  <a:tcPr/>
                </a:tc>
              </a:tr>
              <a:tr h="438602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880.639,03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438602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839.067,23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438602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7.003.893,08 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1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3" cy="6758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800" dirty="0" smtClean="0"/>
              <a:t>PROPOSTAS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7639" y="1235017"/>
            <a:ext cx="9720263" cy="4948807"/>
          </a:xfrm>
        </p:spPr>
        <p:txBody>
          <a:bodyPr>
            <a:normAutofit/>
          </a:bodyPr>
          <a:lstStyle/>
          <a:p>
            <a:pPr marL="263525" indent="-263525">
              <a:buFont typeface="Wingdings" pitchFamily="2" charset="2"/>
              <a:buChar char="§"/>
              <a:defRPr/>
            </a:pPr>
            <a:r>
              <a:rPr lang="pt-BR" sz="2000" dirty="0" smtClean="0">
                <a:cs typeface="Arial" panose="020B0604020202020204" pitchFamily="34" charset="0"/>
              </a:rPr>
              <a:t>FOCO NA ORGANIZAÇÃO DA REGIÃO EM REDES DE ATENÇÃO (O MUNICIPIO DE SÃO PAULO DO POTENGI JÁ FORMALIZOU OS NUCLEOS DE REDES COM DEFINIÇÃO DO PLANO;</a:t>
            </a:r>
          </a:p>
          <a:p>
            <a:pPr marL="263525" indent="-263525">
              <a:buFont typeface="Wingdings" pitchFamily="2" charset="2"/>
              <a:buChar char="§"/>
              <a:defRPr/>
            </a:pPr>
            <a:r>
              <a:rPr lang="pt-BR" sz="2000" dirty="0" smtClean="0">
                <a:cs typeface="Arial" panose="020B0604020202020204" pitchFamily="34" charset="0"/>
              </a:rPr>
              <a:t>ADEQUAÇÃO À POLÍTICA NACIONAL DE ATENÇÃO HOSPITALAR;</a:t>
            </a:r>
          </a:p>
          <a:p>
            <a:pPr marL="263525" indent="-263525">
              <a:buFont typeface="Wingdings" pitchFamily="2" charset="2"/>
              <a:buChar char="§"/>
              <a:defRPr/>
            </a:pPr>
            <a:r>
              <a:rPr lang="pt-BR" sz="2000" dirty="0" smtClean="0">
                <a:cs typeface="Arial" panose="020B0604020202020204" pitchFamily="34" charset="0"/>
              </a:rPr>
              <a:t>EVOLUIR PARA NO MÍNIMO DE 50 LEITOS/HOSPITAL COMO PARÂMETRO;</a:t>
            </a:r>
          </a:p>
          <a:p>
            <a:pPr marL="263525" indent="-263525">
              <a:buFont typeface="Wingdings" pitchFamily="2" charset="2"/>
              <a:buChar char="§"/>
              <a:defRPr/>
            </a:pPr>
            <a:r>
              <a:rPr lang="pt-BR" sz="2000" dirty="0" smtClean="0">
                <a:cs typeface="Arial" panose="020B0604020202020204" pitchFamily="34" charset="0"/>
              </a:rPr>
              <a:t>ATENDIMENTOS EM APENAS </a:t>
            </a:r>
            <a:r>
              <a:rPr lang="pt-BR" sz="2000" dirty="0" smtClean="0">
                <a:cs typeface="Arial" panose="020B0604020202020204" pitchFamily="34" charset="0"/>
              </a:rPr>
              <a:t>CLÍNICA MÉDICA </a:t>
            </a:r>
            <a:r>
              <a:rPr lang="pt-BR" sz="2000" dirty="0" smtClean="0">
                <a:cs typeface="Arial" panose="020B0604020202020204" pitchFamily="34" charset="0"/>
              </a:rPr>
              <a:t>E </a:t>
            </a:r>
            <a:r>
              <a:rPr lang="pt-BR" sz="2000" dirty="0" smtClean="0">
                <a:cs typeface="Arial" panose="020B0604020202020204" pitchFamily="34" charset="0"/>
              </a:rPr>
              <a:t>CIRÚRGICA</a:t>
            </a:r>
            <a:r>
              <a:rPr lang="pt-BR" sz="2000" dirty="0" smtClean="0">
                <a:cs typeface="Arial" panose="020B0604020202020204" pitchFamily="34" charset="0"/>
              </a:rPr>
              <a:t>;</a:t>
            </a:r>
            <a:endParaRPr lang="pt-BR" sz="2000" dirty="0">
              <a:cs typeface="Arial" panose="020B0604020202020204" pitchFamily="34" charset="0"/>
            </a:endParaRPr>
          </a:p>
          <a:p>
            <a:pPr marL="263525" indent="-263525">
              <a:buFont typeface="Wingdings" pitchFamily="2" charset="2"/>
              <a:buChar char="§"/>
              <a:defRPr/>
            </a:pPr>
            <a:r>
              <a:rPr lang="pt-BR" sz="2000" dirty="0" smtClean="0">
                <a:cs typeface="Arial" panose="020B0604020202020204" pitchFamily="34" charset="0"/>
              </a:rPr>
              <a:t>ATENÇÃO ÀS URGÊNCIAS COMO PAPEL DOS MUNICÍPIOS ATRAVÉS DO CONSÓRCIO </a:t>
            </a:r>
            <a:r>
              <a:rPr lang="pt-BR" sz="2000" dirty="0">
                <a:cs typeface="Arial" panose="020B0604020202020204" pitchFamily="34" charset="0"/>
              </a:rPr>
              <a:t>PÚBLICO INTERMUNICIPAL COMO FERRAMENTA PARA OTIMIZAÇÃO DE RECURSOS E SERVIÇOS (INTERDEPENDÊNCIA ENTRE OS ENTES </a:t>
            </a:r>
            <a:r>
              <a:rPr lang="pt-BR" sz="2000" dirty="0" smtClean="0">
                <a:cs typeface="Arial" panose="020B0604020202020204" pitchFamily="34" charset="0"/>
              </a:rPr>
              <a:t>FEDERADOS);</a:t>
            </a:r>
          </a:p>
          <a:p>
            <a:pPr marL="263525" indent="-263525">
              <a:buFont typeface="Wingdings" pitchFamily="2" charset="2"/>
              <a:buChar char="§"/>
              <a:defRPr/>
            </a:pPr>
            <a:r>
              <a:rPr lang="pt-BR" sz="2000" dirty="0" smtClean="0">
                <a:cs typeface="Arial" panose="020B0604020202020204" pitchFamily="34" charset="0"/>
              </a:rPr>
              <a:t>OS SERVIDORES ESTADUAIS, ATUALMENTE ATUANDO NAS PORTAS DE ENTRADA, PASSARIAM A DESENVOLVER SUAS ATIVIDADES JUNTO AOS SETORES DE INTERNAÇÃO HOSPITALAR; (DE ACORDO COM A NECESSIDADE);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CRIAÇÃO DE CASA DE PARTO NA UNIDADE HOSPITALAR APROVEITANDO A ESTRUTURA DO SETOR DE OBSTETRÍCIA (ATRAVÉS DO CONSÓRCIO PÚBLICO) – EM DISCUSSÃO</a:t>
            </a:r>
            <a:endParaRPr lang="pt-BR" sz="2400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400" dirty="0" smtClean="0">
                <a:latin typeface="Arial" panose="020B0604020202020204" pitchFamily="34" charset="0"/>
              </a:rPr>
              <a:t>OBS</a:t>
            </a:r>
            <a:r>
              <a:rPr lang="pt-BR" sz="2400" dirty="0">
                <a:latin typeface="Arial" panose="020B0604020202020204" pitchFamily="34" charset="0"/>
              </a:rPr>
              <a:t>, EM CASO DE NÃO ACEITAÇÃO DOS MUNICÍPIOS QUANTO A PERMANÊNCIA E CUSTEIO DOS SERVIÇOS DE OBSTETRÍCIA NO HRSPP,  A COHUR DEVERÁ ELABORAR CONFIGURAÇÃO DO FLUXO ASSISTENCIAL COM OS MUNICÍPIOS DE MACAÍBA E SANTA CRUZ DE ACORDO COM A CAPACIDADE INSTALADA.</a:t>
            </a: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400" dirty="0">
                <a:latin typeface="Arial" panose="020B0604020202020204" pitchFamily="34" charset="0"/>
              </a:rPr>
              <a:t>ADEQUAR A UNIDADE HOSPITALAR AOS PARÂMETROS PORTARIA Nº 3.410, DE 30 DE DEZEMBRO DE 2013(*), QUE ESTABELECE AS DIRETRIZES PARA A CONTRATUALIZAÇÃO DE HOSPITAIS NO ÂMBITO DO SISTEMA ÚNICO DE SAÚDE (SUS) EM CONSONÂNCIA COM A POLÍTICA NACIONAL DE ATENÇÃO HOSPITALAR (PNHOSP</a:t>
            </a:r>
            <a:r>
              <a:rPr lang="pt-BR" sz="2400" dirty="0" smtClean="0">
                <a:latin typeface="Arial" panose="020B0604020202020204" pitchFamily="34" charset="0"/>
              </a:rPr>
              <a:t>).</a:t>
            </a:r>
            <a:endParaRPr lang="pt-BR" sz="2400" dirty="0">
              <a:latin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4800" dirty="0" smtClean="0"/>
              <a:t>PROPOSTAS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7918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3" cy="6758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600" dirty="0" smtClean="0"/>
              <a:t>ENCAMINHAMENTOS E CONSIDERAÇÕES FINAIS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3919" y="1390001"/>
            <a:ext cx="9953983" cy="3445470"/>
          </a:xfrm>
        </p:spPr>
        <p:txBody>
          <a:bodyPr/>
          <a:lstStyle/>
          <a:p>
            <a:pPr marL="263525" indent="-263525">
              <a:buFont typeface="Wingdings" pitchFamily="2" charset="2"/>
              <a:buChar char="§"/>
              <a:defRPr/>
            </a:pPr>
            <a:endParaRPr lang="pt-BR" sz="2000" dirty="0" smtClean="0"/>
          </a:p>
          <a:p>
            <a:pPr marL="263525" indent="-263525">
              <a:buFont typeface="Wingdings" pitchFamily="2" charset="2"/>
              <a:buChar char="§"/>
              <a:defRPr/>
            </a:pPr>
            <a:r>
              <a:rPr lang="pt-BR" sz="2000" dirty="0" smtClean="0"/>
              <a:t>O PARLAMENTO POTENGI JUNTAMENTE COM OS SECRETÁRIOS MUNICIPAIS DE SAÚDE E PREFEITOS DA MICRO REGIÃO, AVAÇARAM NO PROCESSO DE CONSTRUÇÃO DO CONSÓRCIO INTERMUNICIPAL DE SAÚDE DO POTENGI COM: </a:t>
            </a:r>
          </a:p>
          <a:p>
            <a:pPr marL="263525" indent="-263525">
              <a:buFont typeface="Wingdings" pitchFamily="2" charset="2"/>
              <a:buChar char="§"/>
              <a:defRPr/>
            </a:pPr>
            <a:r>
              <a:rPr lang="pt-BR" sz="2000" dirty="0" smtClean="0"/>
              <a:t>ELEBORAÇÃO DO PROTOCOLO DE INTENÇÃO DO CONSÓRCIO;</a:t>
            </a:r>
          </a:p>
          <a:p>
            <a:pPr marL="263525" indent="-263525">
              <a:buFont typeface="Wingdings" pitchFamily="2" charset="2"/>
              <a:buChar char="§"/>
              <a:defRPr/>
            </a:pPr>
            <a:r>
              <a:rPr lang="pt-BR" sz="2000" dirty="0" smtClean="0"/>
              <a:t>MINUTA DO ESTATUTO;</a:t>
            </a:r>
          </a:p>
          <a:p>
            <a:pPr marL="263525" indent="-263525">
              <a:buFont typeface="Wingdings" pitchFamily="2" charset="2"/>
              <a:buChar char="§"/>
              <a:defRPr/>
            </a:pPr>
            <a:r>
              <a:rPr lang="pt-BR" sz="2000" dirty="0" smtClean="0"/>
              <a:t>REUNIÃO AGENDADA PARA O DIA 18 DE OUTUBRO DE 2017 PARA APROVAÇÃO DO PROTOCOLO DE INTENÇÕES;</a:t>
            </a:r>
          </a:p>
          <a:p>
            <a:pPr marL="0" indent="0">
              <a:buNone/>
              <a:defRPr/>
            </a:pPr>
            <a:endParaRPr lang="pt-BR" sz="2000" dirty="0" smtClean="0"/>
          </a:p>
          <a:p>
            <a:pPr marL="263525" indent="-263525">
              <a:buFont typeface="Wingdings" pitchFamily="2" charset="2"/>
              <a:buChar char="§"/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051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8" y="2323675"/>
            <a:ext cx="2898183" cy="213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76" y="2385667"/>
            <a:ext cx="2933068" cy="19538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26" y="2432161"/>
            <a:ext cx="2227225" cy="1767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2" y="-191767"/>
            <a:ext cx="12346982" cy="73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pt-BR" sz="3600" spc="100" dirty="0" smtClean="0">
                <a:solidFill>
                  <a:schemeClr val="tx1"/>
                </a:solidFill>
              </a:rPr>
              <a:t>ANÁLISE SITUACIONAL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14" name="Espaço Reservado para Imagem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b="98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414" y="2681207"/>
            <a:ext cx="10058400" cy="144581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Atenção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Básica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17736" y="4386021"/>
            <a:ext cx="672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+mj-lt"/>
              </a:rPr>
              <a:t>SÃO PAULO DO POTENGI E ADJACÊNCIAS</a:t>
            </a:r>
            <a:endParaRPr lang="pt-B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938" y="94470"/>
            <a:ext cx="9720263" cy="882650"/>
          </a:xfrm>
        </p:spPr>
        <p:txBody>
          <a:bodyPr/>
          <a:lstStyle/>
          <a:p>
            <a:pPr marL="0" indent="0">
              <a:defRPr/>
            </a:pPr>
            <a:r>
              <a:rPr lang="pt-BR" sz="2800" dirty="0"/>
              <a:t>COBERTURA E RESOLUTIVIDADE DA ATENÇÃO BÁSICA  EM SÃO PAULO DO POTENGI</a:t>
            </a:r>
            <a:endParaRPr lang="pt-BR" alt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3938" y="1019491"/>
            <a:ext cx="9720263" cy="5838509"/>
          </a:xfrm>
        </p:spPr>
        <p:txBody>
          <a:bodyPr>
            <a:normAutofit/>
          </a:bodyPr>
          <a:lstStyle/>
          <a:p>
            <a:pPr lvl="1" eaLnBrk="1" hangingPunct="1"/>
            <a:r>
              <a:rPr lang="pt-BR" altLang="pt-BR" dirty="0" smtClean="0"/>
              <a:t>17.407 </a:t>
            </a:r>
            <a:r>
              <a:rPr lang="pt-BR" altLang="pt-BR" dirty="0" smtClean="0"/>
              <a:t>HABITANTES;</a:t>
            </a:r>
          </a:p>
          <a:p>
            <a:pPr lvl="1" eaLnBrk="1" hangingPunct="1"/>
            <a:r>
              <a:rPr lang="pt-BR" altLang="pt-BR" dirty="0" smtClean="0"/>
              <a:t>8 EQUIPES DE ESF E SB, COM 1 EQUIPE DO NASF;</a:t>
            </a:r>
          </a:p>
          <a:p>
            <a:pPr lvl="1" eaLnBrk="1" hangingPunct="1"/>
            <a:r>
              <a:rPr lang="pt-BR" altLang="pt-BR" dirty="0" smtClean="0"/>
              <a:t>100% DE COBERTURA DA ESF;</a:t>
            </a:r>
          </a:p>
          <a:p>
            <a:pPr lvl="1" eaLnBrk="1" hangingPunct="1"/>
            <a:r>
              <a:rPr lang="pt-BR" altLang="pt-BR" dirty="0" smtClean="0"/>
              <a:t>1 CEO TIPO II; </a:t>
            </a:r>
          </a:p>
          <a:p>
            <a:pPr lvl="1" eaLnBrk="1" hangingPunct="1"/>
            <a:r>
              <a:rPr lang="pt-BR" altLang="pt-BR" dirty="0" smtClean="0"/>
              <a:t>1 CRIA (CENTRO DE REABILITAÇÃO INFANTIL E ADULTO)</a:t>
            </a:r>
          </a:p>
          <a:p>
            <a:pPr lvl="1" eaLnBrk="1" hangingPunct="1"/>
            <a:r>
              <a:rPr lang="pt-BR" altLang="pt-BR" dirty="0" smtClean="0"/>
              <a:t>1 CAPS I </a:t>
            </a:r>
          </a:p>
          <a:p>
            <a:pPr lvl="1" eaLnBrk="1" hangingPunct="1"/>
            <a:r>
              <a:rPr lang="pt-BR" altLang="pt-BR" dirty="0" smtClean="0"/>
              <a:t>1 POLICLÍNICA</a:t>
            </a:r>
          </a:p>
          <a:p>
            <a:pPr lvl="1" eaLnBrk="1" hangingPunct="1"/>
            <a:r>
              <a:rPr lang="pt-BR" altLang="pt-BR" dirty="0" smtClean="0"/>
              <a:t>1 SAE – SERVIÇO DE ASSISTÊNCIA ESPECIALIZADA;</a:t>
            </a:r>
          </a:p>
          <a:p>
            <a:pPr lvl="1" eaLnBrk="1" hangingPunct="1"/>
            <a:r>
              <a:rPr lang="pt-BR" altLang="pt-BR" dirty="0" smtClean="0"/>
              <a:t>1 CENTRO DE REFERÊNCIA DE ONCOLOGIA DA MULHER – EM CONSTRUÇÃO</a:t>
            </a:r>
          </a:p>
          <a:p>
            <a:pPr lvl="1" eaLnBrk="1" hangingPunct="1"/>
            <a:r>
              <a:rPr lang="pt-BR" altLang="pt-BR" dirty="0" smtClean="0"/>
              <a:t>IMPLANTAÇÃO DO ACOLHIMENTO EM ANDAMENTO;</a:t>
            </a:r>
          </a:p>
          <a:p>
            <a:pPr lvl="1" eaLnBrk="1" hangingPunct="1"/>
            <a:r>
              <a:rPr lang="pt-BR" altLang="pt-BR" dirty="0" smtClean="0"/>
              <a:t>SMS ADQUIRIU EQUIPAMENTOS PARA URGÊNCIAS E ESTÁ DISTRIBUINDO ÀS UBS;</a:t>
            </a:r>
          </a:p>
          <a:p>
            <a:pPr lvl="1" eaLnBrk="1" hangingPunct="1"/>
            <a:r>
              <a:rPr lang="pt-BR" altLang="pt-BR" dirty="0" smtClean="0"/>
              <a:t>PROCESSO DE IMPLANTAÇÃO DO PRONTUÁRIO ELETRÔNICO;</a:t>
            </a:r>
          </a:p>
          <a:p>
            <a:pPr lvl="1" eaLnBrk="1" hangingPunct="1"/>
            <a:r>
              <a:rPr lang="pt-BR" altLang="pt-BR" dirty="0" smtClean="0"/>
              <a:t>IMPLANTAÇÃO DO SISREG EM DISCUSSÃO;</a:t>
            </a:r>
          </a:p>
          <a:p>
            <a:pPr lvl="1" eaLnBrk="1" hangingPunct="1"/>
            <a:r>
              <a:rPr lang="pt-BR" altLang="pt-BR" dirty="0" smtClean="0"/>
              <a:t>IMPLANTAÇÃO DE POLITICA DE PICS.</a:t>
            </a:r>
          </a:p>
          <a:p>
            <a:pPr lvl="1" eaLnBrk="1" hangingPunct="1"/>
            <a:endParaRPr lang="pt-BR" altLang="pt-BR" dirty="0"/>
          </a:p>
          <a:p>
            <a:pPr>
              <a:defRPr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5802" y="153975"/>
            <a:ext cx="9720263" cy="55894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t-BR" sz="2400" dirty="0" smtClean="0"/>
              <a:t>MUNICÍPIOS DA MICRO REGIÃO POTENGI E ADJACÊNCIAS</a:t>
            </a:r>
          </a:p>
          <a:p>
            <a:pPr marL="263525" indent="-263525">
              <a:buFont typeface="Wingdings" pitchFamily="2" charset="2"/>
              <a:buChar char="§"/>
              <a:defRPr/>
            </a:pPr>
            <a:endParaRPr lang="pt-BR" sz="2400" dirty="0" smtClean="0"/>
          </a:p>
          <a:p>
            <a:pPr lvl="1" eaLnBrk="1" hangingPunct="1"/>
            <a:endParaRPr lang="pt-BR" altLang="pt-BR" dirty="0"/>
          </a:p>
          <a:p>
            <a:pPr>
              <a:defRPr/>
            </a:pPr>
            <a:endParaRPr lang="pt-BR" sz="2400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353042"/>
              </p:ext>
            </p:extLst>
          </p:nvPr>
        </p:nvGraphicFramePr>
        <p:xfrm>
          <a:off x="1259271" y="821412"/>
          <a:ext cx="8191742" cy="5943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95871"/>
                <a:gridCol w="4095871"/>
              </a:tblGrid>
              <a:tr h="33737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MUNICÍPIOS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POPULAÇÃO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SÃO</a:t>
                      </a:r>
                      <a:r>
                        <a:rPr lang="pt-BR" baseline="0" dirty="0" smtClean="0"/>
                        <a:t> PAULO DO POTENGI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17.417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SÃO</a:t>
                      </a:r>
                      <a:r>
                        <a:rPr lang="pt-BR" baseline="0" dirty="0" smtClean="0"/>
                        <a:t> PEDRO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6.139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SÃO</a:t>
                      </a:r>
                      <a:r>
                        <a:rPr lang="pt-BR" baseline="0" dirty="0" smtClean="0"/>
                        <a:t> TOMÉ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11.223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BARCELONA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4.064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LAGOA DE VELHOS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2.771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SENADOR ELOY DE SOUZA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6.188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SANTA</a:t>
                      </a:r>
                      <a:r>
                        <a:rPr lang="pt-BR" baseline="0" dirty="0" smtClean="0"/>
                        <a:t> MARIA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5.500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IELMO</a:t>
                      </a:r>
                      <a:r>
                        <a:rPr lang="pt-BR" baseline="0" dirty="0" smtClean="0"/>
                        <a:t> MARINHO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13.714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SERRA CAIADA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10.099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BOA SAÚDE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10.086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RUY BARBOSA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3.669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RIACHUELO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8.075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BOM JESUS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10.254</a:t>
                      </a:r>
                      <a:endParaRPr lang="pt-BR" dirty="0"/>
                    </a:p>
                  </a:txBody>
                  <a:tcPr/>
                </a:tc>
              </a:tr>
              <a:tr h="337373">
                <a:tc>
                  <a:txBody>
                    <a:bodyPr/>
                    <a:lstStyle/>
                    <a:p>
                      <a:r>
                        <a:rPr lang="pt-BR" dirty="0" smtClean="0"/>
                        <a:t>CAIÇARA</a:t>
                      </a:r>
                      <a:r>
                        <a:rPr lang="pt-BR" baseline="0" dirty="0" smtClean="0"/>
                        <a:t> DO RIO DOS VENTOS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3.680</a:t>
                      </a:r>
                      <a:endParaRPr lang="pt-BR" dirty="0"/>
                    </a:p>
                  </a:txBody>
                  <a:tcPr/>
                </a:tc>
              </a:tr>
              <a:tr h="42171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112.879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6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7390" y="1827786"/>
            <a:ext cx="9720263" cy="3565624"/>
          </a:xfrm>
        </p:spPr>
        <p:txBody>
          <a:bodyPr/>
          <a:lstStyle/>
          <a:p>
            <a:pPr lvl="1" eaLnBrk="1" hangingPunct="1"/>
            <a:r>
              <a:rPr lang="pt-BR" altLang="pt-BR" sz="2800" dirty="0" smtClean="0"/>
              <a:t>14 MUNICÍPIOS</a:t>
            </a:r>
          </a:p>
          <a:p>
            <a:pPr lvl="1" eaLnBrk="1" hangingPunct="1"/>
            <a:r>
              <a:rPr lang="pt-BR" altLang="pt-BR" sz="2800" b="1" dirty="0" smtClean="0"/>
              <a:t>112.879</a:t>
            </a:r>
            <a:r>
              <a:rPr lang="pt-BR" altLang="pt-BR" sz="2800" dirty="0" smtClean="0"/>
              <a:t> HABITANTES;</a:t>
            </a:r>
          </a:p>
          <a:p>
            <a:pPr lvl="1" eaLnBrk="1" hangingPunct="1"/>
            <a:r>
              <a:rPr lang="pt-BR" altLang="pt-BR" sz="2800" dirty="0" smtClean="0"/>
              <a:t>100% DE COBERTURA DA ESF;</a:t>
            </a:r>
          </a:p>
          <a:p>
            <a:pPr lvl="1" eaLnBrk="1" hangingPunct="1"/>
            <a:r>
              <a:rPr lang="pt-BR" altLang="pt-BR" sz="2800" dirty="0" smtClean="0"/>
              <a:t>06 MUNICÍPIOS COM PRONTO ATENDIMENTO 24H (RUY BARBOSA, BOM JESUS, SÃO TOMÉ, BOA SAÚDE, SERRA CAIADA, SENADOR ELOY DE SOUZA);</a:t>
            </a:r>
            <a:endParaRPr lang="pt-BR" altLang="pt-BR" dirty="0" smtClean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086211" y="507862"/>
            <a:ext cx="9359648" cy="102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pt-BR" sz="2800" dirty="0" smtClean="0">
                <a:latin typeface="+mj-lt"/>
              </a:rPr>
              <a:t>COBERTURA E RESOLUTIVIDADE DA ATENÇÃO BÁSICA NA REGIÃO E ADJACÊNCIAS</a:t>
            </a:r>
          </a:p>
          <a:p>
            <a:pPr marL="0" indent="0">
              <a:buFont typeface="Arial" pitchFamily="34" charset="0"/>
              <a:buNone/>
              <a:defRPr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7285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827" y="5718875"/>
            <a:ext cx="10363200" cy="96864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pt-BR" sz="3600" spc="100" dirty="0" smtClean="0">
                <a:solidFill>
                  <a:schemeClr val="tx1"/>
                </a:solidFill>
              </a:rPr>
              <a:t>ANÁLISE SITUACIONAL DO HOSPITAL REGIONAL DE SÃO PAULO DO POTENGI/RN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14" name="Espaço Reservado para Imagem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b="9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4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90"/>
            <a:ext cx="9720263" cy="638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CARACTERÍSTICA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316" name="Retângulo 5"/>
          <p:cNvSpPr>
            <a:spLocks noChangeArrowheads="1"/>
          </p:cNvSpPr>
          <p:nvPr/>
        </p:nvSpPr>
        <p:spPr bwMode="auto">
          <a:xfrm>
            <a:off x="953422" y="1239530"/>
            <a:ext cx="8921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indent="442913" defTabSz="914400" fontAlgn="auto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MATERNO INFANTIL INTEGRADA DE SÃO PAULO DO POTENGI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25174"/>
              </p:ext>
            </p:extLst>
          </p:nvPr>
        </p:nvGraphicFramePr>
        <p:xfrm>
          <a:off x="1390991" y="2228808"/>
          <a:ext cx="7985484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2056"/>
                <a:gridCol w="1238966"/>
                <a:gridCol w="1724542"/>
                <a:gridCol w="2269920"/>
              </a:tblGrid>
              <a:tr h="42148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Leito/ Especialidade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Nº de</a:t>
                      </a:r>
                    </a:p>
                    <a:p>
                      <a:pPr algn="ctr"/>
                      <a:r>
                        <a:rPr lang="pt-BR" sz="2400" dirty="0" smtClean="0"/>
                        <a:t>Leitos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Taxa de Ocupação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Taxa Média Permanência</a:t>
                      </a:r>
                      <a:endParaRPr lang="pt-BR" sz="2400" dirty="0"/>
                    </a:p>
                  </a:txBody>
                  <a:tcPr anchor="ctr"/>
                </a:tc>
              </a:tr>
              <a:tr h="252889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Cirúrgico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/>
                        <a:t>12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/>
                        <a:t>12,8</a:t>
                      </a:r>
                      <a:endParaRPr lang="pt-BR" sz="2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4,5</a:t>
                      </a:r>
                      <a:endParaRPr lang="pt-BR" sz="2400" dirty="0"/>
                    </a:p>
                  </a:txBody>
                  <a:tcPr anchor="ctr"/>
                </a:tc>
              </a:tr>
              <a:tr h="252889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Obstétricos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/>
                        <a:t>7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/>
                        <a:t>4,3</a:t>
                      </a:r>
                      <a:endParaRPr lang="pt-BR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889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Clínico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/>
                        <a:t>14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/>
                        <a:t>50,5</a:t>
                      </a:r>
                      <a:endParaRPr lang="pt-BR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252889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Pediátricos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/>
                        <a:t>7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/>
                        <a:t>3,8</a:t>
                      </a:r>
                      <a:endParaRPr lang="pt-BR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13144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TOTAL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/>
                        <a:t>40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/>
                        <a:t>22,9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4,5</a:t>
                      </a:r>
                      <a:endParaRPr lang="pt-BR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49" y="480448"/>
            <a:ext cx="10849194" cy="8675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400" b="1" dirty="0" smtClean="0"/>
              <a:t>TAXA DE OCUPAÇÃO ANUAL DOS LEITOS DO HOSPITAL REGIONAL DE SÃO PAULO DO POTENGI,  DE 2008 A 2016.</a:t>
            </a:r>
            <a:endParaRPr lang="pt-BR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316" name="Retângulo 5"/>
          <p:cNvSpPr>
            <a:spLocks noChangeArrowheads="1"/>
          </p:cNvSpPr>
          <p:nvPr/>
        </p:nvSpPr>
        <p:spPr bwMode="auto">
          <a:xfrm>
            <a:off x="705449" y="1620961"/>
            <a:ext cx="10227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442913" defTabSz="914400" fontAlgn="auto">
              <a:spcAft>
                <a:spcPts val="0"/>
              </a:spcAft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MATERNO INFANTIL INTEGRADA DE SÃO PAULO DO POTENGI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827965"/>
              </p:ext>
            </p:extLst>
          </p:nvPr>
        </p:nvGraphicFramePr>
        <p:xfrm>
          <a:off x="681925" y="1988065"/>
          <a:ext cx="9500461" cy="391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1636</TotalTime>
  <Words>765</Words>
  <Application>Microsoft Office PowerPoint</Application>
  <PresentationFormat>Personalizar</PresentationFormat>
  <Paragraphs>159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Adjacência</vt:lpstr>
      <vt:lpstr>Apresentação do PowerPoint</vt:lpstr>
      <vt:lpstr>ANÁLISE SITUACIONAL</vt:lpstr>
      <vt:lpstr>Atenção Básica</vt:lpstr>
      <vt:lpstr>COBERTURA E RESOLUTIVIDADE DA ATENÇÃO BÁSICA  EM SÃO PAULO DO POTENGI</vt:lpstr>
      <vt:lpstr>Apresentação do PowerPoint</vt:lpstr>
      <vt:lpstr>Apresentação do PowerPoint</vt:lpstr>
      <vt:lpstr>ANÁLISE SITUACIONAL DO HOSPITAL REGIONAL DE SÃO PAULO DO POTENGI/RN</vt:lpstr>
      <vt:lpstr>CARACTERÍSTICA</vt:lpstr>
      <vt:lpstr>TAXA DE OCUPAÇÃO ANUAL DOS LEITOS DO HOSPITAL REGIONAL DE SÃO PAULO DO POTENGI,  DE 2008 A 2016.</vt:lpstr>
      <vt:lpstr>Apresentação do PowerPoint</vt:lpstr>
      <vt:lpstr>RECURSOS HUMANOS </vt:lpstr>
      <vt:lpstr>CONSOLIDADO DOS CUSTOS HOSPITALAR DE JANEIRO A AGOSTO DE 2017 </vt:lpstr>
      <vt:lpstr>PROPOSTAS</vt:lpstr>
      <vt:lpstr>PROPOSTAS</vt:lpstr>
      <vt:lpstr>ENCAMINHAMENTOS E CONSIDERAÇÕES FINAIS</vt:lpstr>
      <vt:lpstr>Obrigado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Básica</dc:title>
  <dc:creator>Hugo Cesar Novais Mota</dc:creator>
  <cp:lastModifiedBy>ROCHA</cp:lastModifiedBy>
  <cp:revision>177</cp:revision>
  <dcterms:created xsi:type="dcterms:W3CDTF">2017-09-22T15:07:48Z</dcterms:created>
  <dcterms:modified xsi:type="dcterms:W3CDTF">2017-10-06T03:24:44Z</dcterms:modified>
</cp:coreProperties>
</file>