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5" r:id="rId3"/>
    <p:sldId id="286" r:id="rId4"/>
    <p:sldId id="287" r:id="rId5"/>
    <p:sldId id="261" r:id="rId6"/>
    <p:sldId id="291" r:id="rId7"/>
    <p:sldId id="292" r:id="rId8"/>
    <p:sldId id="289" r:id="rId9"/>
    <p:sldId id="290" r:id="rId10"/>
    <p:sldId id="266" r:id="rId11"/>
    <p:sldId id="259" r:id="rId12"/>
    <p:sldId id="260" r:id="rId13"/>
    <p:sldId id="294" r:id="rId14"/>
    <p:sldId id="293" r:id="rId15"/>
    <p:sldId id="269" r:id="rId16"/>
    <p:sldId id="278" r:id="rId17"/>
    <p:sldId id="279" r:id="rId18"/>
    <p:sldId id="271" r:id="rId19"/>
    <p:sldId id="272" r:id="rId20"/>
    <p:sldId id="274" r:id="rId21"/>
    <p:sldId id="273" r:id="rId22"/>
    <p:sldId id="276" r:id="rId23"/>
    <p:sldId id="275" r:id="rId24"/>
    <p:sldId id="263" r:id="rId25"/>
    <p:sldId id="264" r:id="rId26"/>
    <p:sldId id="295" r:id="rId27"/>
    <p:sldId id="284" r:id="rId28"/>
    <p:sldId id="281" r:id="rId29"/>
    <p:sldId id="29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TOTAL(167)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Municipios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QUALIFAR(132)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Municipios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CADASTRO(154)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Municipios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154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TERMO(157)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Municipios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CAPACITAÇÃO(145)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Municipios</c:v>
                </c:pt>
              </c:strCache>
            </c:strRef>
          </c:cat>
          <c:val>
            <c:numRef>
              <c:f>Plan1!$F$2</c:f>
              <c:numCache>
                <c:formatCode>General</c:formatCode>
                <c:ptCount val="1"/>
                <c:pt idx="0">
                  <c:v>145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SENHA(129)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Municipios</c:v>
                </c:pt>
              </c:strCache>
            </c:strRef>
          </c:cat>
          <c:val>
            <c:numRef>
              <c:f>Plan1!$G$2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EM USO(113)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Municipios</c:v>
                </c:pt>
              </c:strCache>
            </c:strRef>
          </c:cat>
          <c:val>
            <c:numRef>
              <c:f>Plan1!$H$2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7168"/>
        <c:axId val="18568704"/>
      </c:barChart>
      <c:catAx>
        <c:axId val="1856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8568704"/>
        <c:crosses val="autoZero"/>
        <c:auto val="1"/>
        <c:lblAlgn val="ctr"/>
        <c:lblOffset val="100"/>
        <c:noMultiLvlLbl val="0"/>
      </c:catAx>
      <c:valAx>
        <c:axId val="1856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6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8490813648294"/>
          <c:y val="0.11797776517395303"/>
          <c:w val="0.26089165937591136"/>
          <c:h val="0.764044469652093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3:42.20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7615 6003,'0'-25,"25"25,0-25,0 25,24-25,-24 25,0 0,0 0,0 0,-1 0,1 0,0 0,0 0,0 0,-1 25,1-25,0 25,0-25,24 0,-24 0,0 25,0-25,0 0,0 0,-1 0,1 0,0 0,0 0,0 0,-1 0,1 0,0 0,0 0,0 0,-1 25,1-25,0 0,0 24,0-24,-1 0,1 0,0 0,0 0,0 0,-1 0,1 0,0 0,0 0,0 0,-1 0,1 0,0 0,0 0,0 0,-1 0,1 0,0 0,0 0,0 0,-1 0,1 0,0 0,0 0,0 0,-1 0,1 0,0 0,0 0,-25-24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5:57.20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3299 2108,'25'0,"0"0,0 0,0 0,-1 0,26 0,-25 0,0 0,-1 0,1 0,0 0,0 0,0 0,-1 0,1 0,0 0,0 0,0 0,-1 0,1 0,0 0,0 0,24 0,-24 0,0 0,0 0,0 0,0 0,-1 0,1 0,0 0,0 0,0 0,-1 0,1 0,0 0,0 0,0 0,24 0,26 0,-1 0,0 0,-49 0,0 0,0 0,0 0,-1 0,1 0,0 0,0 0,0 0,-1 0,26 0,-25 0,0 0,-1 0,1 0,0 0,0 25,0-25,0 0,-1 25,1-25,0 0,0 0,0 25,-1-25,1 0,25 0,-25 0,-1 0,1 0,0 25,0-25,0 0,-1 24,1-24,0 0,0 0,0 0,-1 25,1-25,0 0,0 0,0 0,-1 0,1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03.39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3374 2679,'25'0,"-1"0,1 0,0 0,0 0,0 0,-1 0,1 0,0 0,0 0,0 0,-1 0,1 0,0 0,25 0,-26 0,26 0,-25 0,0 0,-1 0,1 0,0 0,0 0,0 0,0 0,-1 25,1-25,0 0,0 0,0 0,-1 0,1 0,0 0,0 0,0 0,24 0,1 0,24 0,1 0,-26 0,26 0,-1 0,-49 0,0 0,-1 0,1 0,25 0,-25 0,24 0,-24 0,0 0,0 0,0 0,-1 0,1 0,0 0,0 0,0 0,24 0,-24 0,25 0,-1 0,1 0,-1 0,26 0,-50 0,-1 0,1 0,0 0,0 0,0 0,-1 0,26 0,-25 0,24 0,1 25,0-25,24 0,0 24,-49-24,0 0,0 0,0 0,0 0,-1 0,1 0,0 0,0 0,0 0,-1 0,26 0,-25 0,0 0,24 0,-24 0,0 0,0 0,-1 0,26 0,-25 0,0 0,-1 0,1 0,0 0,25 0,-26 0,26 0,-25 0,0 0,24 0,-24 0,0 0,24-24,1 24,-25 0,25 0,-26 0,1 0,0 0,25-25,-26 25,1 0,0 0,25 0,-26 0,26 0,-25 0,24 0,1 0,-25 0,0 0,-1 0,1 0,0 0,0 0,0 0,24 0,-24 0,49 0,-24 0,0 25,-26-25,1 0,0 0,0 0,0 24,0-24,-1 0,26 0,-25 0,0 0,-1 25,26 0,-25-25,24 0,-24 0,0 0,0 0,0 0,-1 0,1 0,0 0,0 0,0 0,24 0,-24 0,0 0,0 0,-1 0,1 0,0 0,0 0,0 0,-1 0,1 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09.32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3324 4366,'0'-25,"25"0,0 25,0 0,-1 0,1 0,0 0,0 0,0 0,-1 0,1 25,0-25,0 25,0-25,24 0,-24 0,0 0,0 24,-1-24,1 0,0 0,0 0,0 0,-1 0,1 0,0 0,0 0,0 0,0 0,24 0,-24 0,25 0,-26 0,1 0,0 0,0 0,0 0,24 0,1 0,-1 0,1 0,0 0,-1 0,26 0,-1 0,-24 0,-1 0,-24 0,0 0,0 0,-1 0,1 0,0 25,25-25,-1 25,-24-25,50 25,-51-25,51 0,-26 0,-24 0,0 0,0 0,0 0,-1 0,1 0,0 25,0-25,0 0,-1 0,1 0,0 0,0 0,0 0,-1 0,1 0,0 0,-25-25,25 25,0 0,-1 0,-24-25,25 25,0 0,25-25,-50 0,24 25,1 0,0 0,0 0,0-24,-1 24,1-25,0 25,0 0,0 0,0 0,-1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11.19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5457 4291,'25'0,"0"0,0 0,0 0,-1 0,1 0,0 25,0-25,24 0,-24 0,0 0,0 0,0 0,24 0,-24 0,0 0,0 0,-1 0,1 0,0 0,0 0,0 0,-1 0,1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18.36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4664 7342,'24'0,"1"0,0 0,0 0,0-25,-1 25,1 0,0 0,0 0,0 0,-1 0,1 0,0 0,0 0,0 0,0 0,-1 0,1 0,0 0,0 0,0 0,-1-24,1 24,0 0,0 0,0 0,-1 0,26-25,-25 25,0 0,-1 0,1 0,0 0,0 0,0 0,-1 0,26 0,-25 0,0 0,24 0,26 0,-26 0,26 0,-26 0,-24 0,0 0,0 0,-1 0,1 0,0 0,0 0,0 0,0 0,-1 0,1 0,0 0,0 0,0 0,-1 0,1 25,0-25,0 0,0 0,-1 0,1 0,0 0,0 24,0-24,-1 0,1 0,25 25,-25-25,-1 0,26 25,-25-25,24 0,-24 0,0 0,0 25,0 0,-1-25,26 0,-25 0,0 0,-1 0,1 0,0 0,0 0,0 0,0 0,-1 0,1 0,0 0,0-25,-25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26.12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2704 7863,'25'0,"0"0,-1 0,1 0,0 0,0 0,0 0,-1 0,26 0,-50 25,25-25,25 0,-26 0,1 0,0 0,0 25,0-25,-1 0,1 0,0 0,0 0,0 0,-1 0,1 0,0 0,0 0,0 0,-1 0,1 0,0 0,0 0,0-25,-1 25,1 0,0 0,25 0,-26 0,1 0,25-25,-25 0,-1 25,1 0,0 0,0 0,0 0,-1 0,1 0,0 0,0 0,0 0,0 0,-1 0,1 0,0 0,25 0,-1 0,-24 0,0 0,0 0,-1 0,1 0,0 0,0 0,0 0,24 0,-24 0,25 25,-50 0,24-25,1 0,25 0,-25 0,-1 0,51 25,-50-25,-1 0,26 24,-25-24,0 0,-1 0,1 0,0 0,0 0,25 0,-1 25,1 0,-25-25,24 0,-24 0,0 0,0 0,-1 0,1 0,0 0,0 0,0 0,-1 0,1 0,0 0,0 0,0 0,-1 0,1 0,0-25,0 25,0-25,-1 25,1 0,50-24,-51 24,1 0,25-25,-25 25,-1 0,1 0,0 0,0 0,0 0,-1 0,1 0,0 0,0 0,0 25,0-25,-1 0,26 24,-25-24,0 0,-1 0,1 0,0 0,0 0,0 0,-1 0,1 0,0 0,0 0,0 0,-1 0,1 0,0 0,0 0,0 0,-1 0,1 0,0 0,0 0,0 0,-1 0,1 0,0 0,0 0,0 0,-1-24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33.94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893 3621,'25'0,"0"0,0 0,0 25,-1 0,1-25,0 0,0 25,0-25,-1 0,1 0,0 0,0 0,24 0,-24 0,0 0,0 0,0 0,-1 0,1 0,25 0,-1 0,1 0,0 0,-1 0,-24 0,49 0,-24 0,0 0,-1 0,26 0,-26 0,-24 0,50 0,-26 0,-24 0,25 0,-1 0,1 0,-1 0,1 0,-25 0,0 0,24 0,-24 0,0 0,0 0,-1 0,1 0,0 0,0 0,0 0,-1 0,26 0,-25 0,0 0,-1 0,1 0,0 0,0 0,0 0,0 0,-1 0,1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37.67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893 3249,'25'0,"0"0,0 0,0 0,24 0,1 0,24 0,1 0,-1 0,25 0,0 0,1 0,-26 0,0 0,1 0,-25 0,-1 0,-24 0,0 0,0 0,-1 0,1 0,0 0,0 0,24 0,-24 0,0 0,0 0,0 0,-1 0,26 0,-25 0,0 0,-1 0,1 0,0 0,0 0,0 0,-1 0,1 0,0 0,0 0,24 0,-24 0,0 0,0 0,0 0,-1 0,1 0,0 0,0 0,24 0,-49 25,25-25,0 25,0-25,0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40.52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1092 3473,'25'0,"-1"0,1 0,0 0,0 0,24 0,-24 0,0 0,0 0,0 0,-1 0,1 0,25 0,-25 0,-1 0,1 0,50 0,-26 0,1 0,-25 0,24 0,1 0,0 0,-26 0,1 0,25 0,-1 0,-24 0,25 0,-1 0,1 0,0 0,-26 0,1 0,25 0,-1 0,26 0,-26 0,1 0,0 0,-26 0,26 0,0 0,-26 0,1 0,0 0,0 0,0 0,-1 0,1 0,0 0,0 0,0 0,0 0,-1 0,1 0,0 0,0 0,0 0,-1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45.58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918 2952,'25'0,"0"0,0 25,-1-25,26 0,-25 0,24 0,1 0,-25 0,0 0,-1 0,1 0,0 0,25 0,-26 0,1 0,25 0,-1 0,1 0,24 0,-24 0,24 0,1 0,-25 0,-1 0,1 0,24 0,-49 0,25 0,-26 0,1-25,0 25,0 0,0 0,-1 0,1 0,0 0,0 0,0-25,-1 0,1 25,0 0,0 0,0 0,-1 0,1 0,0 0,0 0,0 0,-1 0,1 0,0 0,25 0,-26 25,1-25,0 0,0 25,0-25,-1 0,1 0,0 0,0 0,0 0,0 0,-1 25,1-25,0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3:50.40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18579 6003,'25'0,"0"0,-1 0,1 0,0 0,0 0,0 0,-1 0,1 0,0 0,0 0,0 0,0 0,-1 0,1 0,0 0,0 0,0 0,-1 0,1 0,0 0,0 0,0 0,-1 0,1 0,0 0,0 0,0 0,-1 0,26 0,-25 0,0 0,-1 0,1 0,0 0,0 0,0 0,-1 0,1 0,0 0,25 0,-26 0,26 0,-25 0,0 0,-1 0,1 0,-25 25,25-25,25 0,24 24,-24 1,-1-25,-24 0,0 0,0 0,0 0,-1 0,26 0,-25 0,0 0,-1 0,1 0,0 0,0 0,0 0,-1 0,1 0,0 0,0 0,0 0,-1 0,1 0,0 0,0 0,0 0,-1 0,1 0,0 0,25 0,-26 0,1 0,0 0,0 0,0 0,0 0,-1 0,1 0,0 0,0 0,0 0,-1 0,1 0,0 0,0 0,0 0,-1 0,1 0,0 0,0 0,0 0,-1 0,1 0,0 0,0-25,0 25,-1 0,1 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50.50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943 2629,'25'0,"0"0,-1 0,26 0,-25 0,0 0,-1 0,1 0,25 0,-25 0,24 0,-24 0,25 0,-26 0,26 0,-25 0,0 0,-1 0,1 0,0 0,0 0,24 0,1 0,0 0,-26 0,26 0,0 0,-25 0,-1 0,1-25,0 25,0 0,0-24,-1 24,1 0,0 0,25-25,-1 25,1 0,-25 0,-1 0,1 0,0 0,0 0,0 0,-1 0,1 0,0 0,0 0,0 0,-1 0,1 0,0 0,0 0,0 0,-1 0,1 0,0 0,0 0,0 0,-1 25,1-25,0 0,0 0,0 0,24 24,-24-24,0 0,25 0,-50 25,24-25,26 0,-25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54.14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993 2307,'24'-25,"1"25,0 0,0 0,0 0,-1 0,1-25,0 25,0 0,0 0,-1 0,1 0,0 0,25 0,-26 0,26 0,-25 0,0 0,-1 0,1 0,25 0,-25 0,24 0,-24 0,0 0,0 0,-1 0,1 0,0 0,0 0,0 0,0 0,-1 0,1 0,0 0,0 0,0 0,-1 0,1 0,0 0,0 0,0 0,-1 0,1 0,25 0,-25 0,-1 0,1 0,0 0,0 0,0 0,-1 0,1 0,0 0,0 0,24 0,-24 0,0 0,0 0,0 0,-1 0,1 0,0 0,0 0,0 0,-1 0,1 0,0 0,0 0,0 0,-1 0,1 0,0 0,0 0,25 0,-26 0,1 0,-25 25,25-25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56.63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1613 1960,'24'0,"1"0,0 0,0 0,0 0,-1 0,1 0,0 0,0 0,25 0,-26 0,1 0,25 0,-25 0,-1 0,1 0,0 0,0 0,0 0,24 0,-24 0,0 0,24 0,-24 0,0 0,0 0,0 0,-1 0,1 0,0 0,0 0,0 0,-1 0,1 0,0 0,0 0,0 0,-1 24,-24 1,50-25,-25 0,0 0,-1 0,1 0,0 0,0 0,0 0,-1 0,1 0,0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6:58.08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1985 2729,'25'0,"-1"0,1 0,0 0,0 0,0 0,-1 0,1 0,0 0,0 0,0 0,24 0,-24 0,0 0,0 0,-1 0,1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7:10.00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5061 7838,'24'0,"1"0,0 0,0 0,0 0,-1 0,1 0,0 0,0 0,0 0,-1 0,1 0,0 0,0 0,0 0,-1 0,1 0,0 0,0 0,0 0,-1 0,1 0,0 0,0 0,0 0,-1 0,1 0,0 0,0 0,0 0,-1 0,-24-25,25 25,0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7:14.16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7169 7317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7:15.36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7094 7317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7:16.82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7293 7317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5:29:41.94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8980 6722,'24'0,"1"0,0 0,0 0,0 0,-1 0,1 0,0 0,0 0,0 0,-1 0,1 0,0 0,0 0,0 0,0 0,-1 0,1 0,-25-25,25 25,0 0,0 0,-1 0,1 0,0 0,0 0,0 0,-1 0,1 0,25 0,-25 0,-1 0,1 0,0 0,0 0,0 0,-1 0,26 0,-25 0,0 0,-1 0,26 0,-25 0,0 0,-1 0,1 0,0 0,0 0,0 0,-1 0,1 0,0 0,0 0,0 0,0 0,-1 0,1 0,0 0,0 0,0 0,-1 0,1 0,0 0,0 0,0 0,-1 0,1 0,0 0,0 0,0 0,-1 0,1 0,0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7:49.257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10617 3522,'25'0,"-1"0,1 0,0 0,0 0,0 0,-1 0,26 25,-25-25,0 0,-1 0,1 0,0 0,0 0,0 0,-1 0,1 0,0 0,0 0,0 0,-1 0,1 0,0 0,0 0,0 0,-1 0,1 0,0 0,0 0,0 0,0 0,-1 0,1 0,0 0,0 0,0 0,-1 0,1 0,0 0,0 0,0 25,-1-25,1 0,0 0,0 0,0 0,-1 0,1 0,0 0,0 0,0 0,-1 0,1 0,0 0,0 0,0 0,-1 0,1 0,0 0,25 0,-26 0,1 0,0 0,0 0,0-25,-1 25,1 0,0 0,0 0,0 0,-1 0,1 0,0 0,0 0,0 0,0 0,-1 0,1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4:29.834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3746 3646,'25'25,"24"0,-24 0,0-25,0 25,-1-25,1 0,0 24,0-24,0 0,0 0,-1 0,1 0,25 0,-25 0,-1 0,1 0,0 0,25 0,-26 0,1 0,25 0,-25 0,-1 0,1 0,0 0,0 0,0 0,-1 0,1 0,0 0,0 0,0 0,-1 0,1 0,0-24,25 24,-26 0,1 0,0-25,0 25,0 0,-1-25,1 25,0 0,0 0,0 0,0 0,24-25,-24 25,-25-25,25 25,-25-25,25 25,-1 0,1 0,0 0,0-24,0 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7:59.257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6549 6400,'25'0,"-1"0,1 0,0 0,0 0,0 0,-1 0,1 0,0 0,0 0,0 0,-1 0,1 0,0 0,0 0,0 0,-1 0,1 0,0 0,0 0,0 0,-1 0,1 0,0 0,0 0,0-25,0 25,-1 0,1 0,0 0,0 0,0 0,24-25,-24 25,25 0,-26 0,1 0,0 0,0 0,0 0,-1 0,1 0,0 0,0 0,0 0,-1 0,-24 25,25-25,0 0,-25 25,25-25,0 0,-1 0,1 24,0-24,0 0,0 0,24 25,-24-25,0 0,0 0,-1 0,1 0,0 0,0 0,0 0,0 0,-1 0,1 0,0 0,0 0,24 0,26 0,24 0,-25 0,-24 0,-25 0,0 0,-1 0,1 0,0 0,0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8:21.48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4961 1687,'25'0,"-25"25,25-25,0 0,0 0,24 0,-24 0,0 0,0 0,-1-25,1 0,0 25,0-25,0 25,-1 0,1 0,0 0,25 0,49 0,-50 0,51 0,24 0,-100 0,1 0,25 25,24 0,-24 0,24-25,-49 0,25 24,-1-24,100 25,-99-25,-1 25,-24 0,0-25,0 0,0 0,-1 0,1 0,0 0,0 0,0-25,-1 25,1 0,0-25,0 25,-25-25,25 25,-1 0,1 0,0 0,0 0,0 0,-1 0,1 0,-25-24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8:24.16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6177 1612,'25'0,"-1"0,1 0,0 0,0 0,0 0,-1 0,1 0,0 0,0 0,0 0,-1 0,1 0,0 0,0 0,0 0,-1 0,1 0,0 0,0 0,0 0,-1 0,1 0,0 25,0-25,0 0,-1 0,1 25,0-25,0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4:35.30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2134 4142,'0'-24,"24"24,1 0,0 0,0 0,0 0,-1 0,26 0,-25 0,24 24,-24-24,0 0,0 0,0 25,-1-25,1 0,0 0,0 0,0 0,-1 0,1 0,25 0,-25 0,-1 0,1 0,0 0,0 0,0 0,-1 0,1 0,0 0,0 0,0 0,0 0,-1 0,1 0,0 0,0 0,0 0,-1 0,1 0,0 0,25 0,-26 0,1 0,0 0,0 0,0 0,-1 0,1 0,0 0,0 0,0 0,-1 0,1 0,0 0,0 0,0 0,-1 0,26 0,-25 0,0 0,-1 0,1 0,0 0,0 0,0 0,-1 0,1 0,0 0,0 0,0 0,0 0,-1 0,1 0,0 0,0 0,0 0,-1 0,1 0,0 0,0 0,0 0,-1 0,1 0,0 0,0 0,0 0,-1 0,1 0,0 0,0 0,0 0,-1 0,1 0,0 0,0 0,0 0,-1 0,1 0,0 0,0 0,0 0,-1 0,1 0,0 0,0 0,0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4:44.88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5333 4936,'0'50,"25"-50,0 0,0 0,0 0,-1 0,1 0,0 25,0-25,0 0,-1 0,1 0,0 0,0 0,0 0,-1 0,26 0,-25 0,0 0,-1 0,1 0,0 0,0 0,0 0,-1 0,1 0,0 0,0 0,0 0,-1 0,1-25,0 25,0 0,25-25,-26 25,76 0,-26-25,0 0,-24 25,0 0,-26 0,1 0,25 0,-25 0,-1 0,26 0,0 0,-26 0,1 0,0 0,0 0,0 0,-1 0,26 0,-25 0,0 0,-1 0,26 0,-25 25,0-25,0 0,-1 0,26 0,-50 25,25-25,0 0,-1 0,1 25,0-25,0 0,0 0,-1 0,1 0,25 25,-25-25,-1 0,26 24,-25-24,0 0,24 25,-24-25,0 0,49 25,-49-25,0 0,0 0,-1 0,1 0,0 0,0 0,0 0,-1 0,1 0,0 0,0 0,0 0,0 0,24 0,-24 0,0-25,0 25,-1 0,1 0,0 0,0 0,24-25,-24 25,0 0,0 0,0 0,-1 0,1 0,25 0,-25 0,24 0,-24 0,25 0,-1 0,-24 0,0 0,0 0,-1 0,26-24,0 24,-26 0,26 0,0 0,-1 0,26-25,-26 0,-24 25,25 0,-25 0,-1 0,1 0,0 0,0 0,0 0,-1 0,1 0,0 0,0 0,0 0,-1 0,1 0,0 0,0 0,0 0,-25-25,24 25,1 0,-25-25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5:02.72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3721 3944,'25'25,"0"-25,-25 25,24-25,1 0,0 0,0 24,0-24,-1 0,1 0,0 0,0 0,0 0,0 0,-1 0,1 0,0 0,25 0,-26 0,1 0,0 0,0 0,0 0,-1 0,1 0,0 0,25 0,-26 0,1 0,0 0,0 0,0 0,-1 0,1 0,0 0,25 0,-26 0,1 0,0 0,0 0,0 25,-1-25,51 25,-50-25,-1 0,1 0,0 0,0 0,0 0,0 0,-1 0,1 0,0 0,0 0,0 0,-1 0,1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5:07.114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2158 4390,'0'-24,"25"24,0 0,0 0,0 0,-1 0,1 0,0 0,0 0,0 0,-1 0,1 0,25 0,-25 0,24 0,-24 0,0 0,0-25,-1 25,26 0,0 0,-26 0,1 0,25 0,-25 0,-1 0,26 0,-25 0,0 0,0 0,-1 0,1 0,0-25,0 25,0 0,-1 0,26-25,-25 25,0 0,-1 0,26-25,-25 25,0 0,-1 0,1 0,0 0,25 0,-26 0,1 0,25 0,24 25,-24-25,-1 0,1 0,0 25,-26 0,1-25,0 0,0 0,0 25,0-25,-1 24,1-24,0 0,0 25,0 0,24-25,-24 0,0 25,0-25,-1 0,1 0,25 25,-25-25,-1 0,1 0,0 0,0 0,0 0,-1 0,1 0,0 0,0 0,0 0,-1 0,1 0,0 0,0 0,0 0,-1 0,1 0,0 0,0 0,0 0,-1 0,1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5:09.43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3175 4440,'0'25,"25"0,0-25,0 0,0 24,-1-24,1 0,0 0,0 0,0 0,-1 0,1 0,0 0,0 0,0 0,-1 0,1 0,0 0,0 0,0 0,-1 0,26 0,-25 0,0 0,-1 0,1 0,0 0,0 0,0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17-10-17T19:05:14.63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5309 5135,'24'0,"1"0,0 0,0 0,0 0,-1 0,1 0,0 0,25 0,-26 0,26 0,-25 0,0 0,-1 0,1 0,0 0,0 0,0 0,-1 0,1 0,0 0,0 0,0 0,-1 0,1 0,0 0,0 0,0 0,-1 0,1 0,0 0,0 0,0 0,24 0,-24 0,0 0,0 0,0 0,24 0,-24 0,0 0,24-25,1 25,-25 0,0 0,-1 0,1 0,0 0,0 0,0 0,-1 0,26 0,24 0,-24 0,0 0,-1 0,1 0,-25 0,-1 0,1 0,0 0,0 0,0 0,0 0,-1 0,1 0,0 0,-25 25,25-25,0 0,-1 0,1 24,0-24,0 0,0 0,-1 0,1 0,0 0,25 25,-26-25,26 0,-25 0,0 0,-1 0,1 0,0 0,0 0,0 0,-1 0,1 0,0 0,0 0,0 0,49 0,-24 0,-1 0,1 0,0 0,-26 0,1 0,0 0,0 0,0 0,-1 0,26 25,0 0,-1-25,26 0,-26 0,26 0,-26 0,1 0,-25 0,-1 0,26 0,-25 0,24 0,-24 0,25 0,-1 0,-24 0,0 0,0 0,0 0,-1 0,1 0,25 0,-25 0,0-25,-1 25,1 0,0 0,0 0,0-25,-1 25,-24-25,25 25,0 0,0 0,0 0,-1 0,1 0,0 0,0 0,0 0,24 0,-24 0,0 0,0 0,-1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7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91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77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7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6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72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79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73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4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7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6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E21D-F61A-4AD6-9427-E7C98322E71E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F003-C408-4DE4-960A-D5F113A6C0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22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4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7.xml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15.xml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34" Type="http://schemas.openxmlformats.org/officeDocument/2006/relationships/image" Target="../media/image45.emf"/><Relationship Id="rId7" Type="http://schemas.openxmlformats.org/officeDocument/2006/relationships/customXml" Target="../ink/ink12.xml"/><Relationship Id="rId12" Type="http://schemas.openxmlformats.org/officeDocument/2006/relationships/image" Target="../media/image34.emf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2" Type="http://schemas.openxmlformats.org/officeDocument/2006/relationships/image" Target="../media/image20.png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ustomXml" Target="../ink/ink14.xml"/><Relationship Id="rId24" Type="http://schemas.openxmlformats.org/officeDocument/2006/relationships/image" Target="../media/image40.emf"/><Relationship Id="rId32" Type="http://schemas.openxmlformats.org/officeDocument/2006/relationships/image" Target="../media/image44.emf"/><Relationship Id="rId37" Type="http://schemas.openxmlformats.org/officeDocument/2006/relationships/customXml" Target="../ink/ink27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42.emf"/><Relationship Id="rId36" Type="http://schemas.openxmlformats.org/officeDocument/2006/relationships/image" Target="../media/image46.emf"/><Relationship Id="rId10" Type="http://schemas.openxmlformats.org/officeDocument/2006/relationships/image" Target="../media/image33.emf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image" Target="../media/image30.emf"/><Relationship Id="rId9" Type="http://schemas.openxmlformats.org/officeDocument/2006/relationships/customXml" Target="../ink/ink13.xml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customXml" Target="../ink/ink22.xml"/><Relationship Id="rId30" Type="http://schemas.openxmlformats.org/officeDocument/2006/relationships/image" Target="../media/image43.emf"/><Relationship Id="rId35" Type="http://schemas.openxmlformats.org/officeDocument/2006/relationships/customXml" Target="../ink/ink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ustomXml" Target="../ink/ink29.xml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customXml" Target="../ink/ink32.xml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09" y="404664"/>
            <a:ext cx="69127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7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 r="42956" b="13882"/>
          <a:stretch/>
        </p:blipFill>
        <p:spPr bwMode="auto">
          <a:xfrm>
            <a:off x="0" y="188641"/>
            <a:ext cx="9143999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8441" r="44205" b="27924"/>
          <a:stretch/>
        </p:blipFill>
        <p:spPr bwMode="auto">
          <a:xfrm>
            <a:off x="107504" y="19582"/>
            <a:ext cx="8903556" cy="6838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/>
              <p14:cNvContentPartPr/>
              <p14:nvPr/>
            </p14:nvContentPartPr>
            <p14:xfrm>
              <a:off x="2741400" y="2134080"/>
              <a:ext cx="616680" cy="45000"/>
            </p14:xfrm>
          </p:contentPart>
        </mc:Choice>
        <mc:Fallback xmlns="">
          <p:pic>
            <p:nvPicPr>
              <p:cNvPr id="8" name="Tinta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5560" y="2070720"/>
                <a:ext cx="648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Tinta 8"/>
              <p14:cNvContentPartPr/>
              <p14:nvPr/>
            </p14:nvContentPartPr>
            <p14:xfrm>
              <a:off x="6688440" y="2161080"/>
              <a:ext cx="1072080" cy="2700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2600" y="2097360"/>
                <a:ext cx="110376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8215" r="43529" b="6619"/>
          <a:stretch/>
        </p:blipFill>
        <p:spPr bwMode="auto">
          <a:xfrm>
            <a:off x="251520" y="27142"/>
            <a:ext cx="8568952" cy="674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/>
              <p14:cNvContentPartPr/>
              <p14:nvPr/>
            </p14:nvContentPartPr>
            <p14:xfrm>
              <a:off x="1348560" y="1294920"/>
              <a:ext cx="563040" cy="6264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2720" y="1231200"/>
                <a:ext cx="594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/>
              <p14:cNvContentPartPr/>
              <p14:nvPr/>
            </p14:nvContentPartPr>
            <p14:xfrm>
              <a:off x="768240" y="1482480"/>
              <a:ext cx="1009080" cy="18000"/>
            </p14:xfrm>
          </p:contentPart>
        </mc:Choice>
        <mc:Fallback xmlns="">
          <p:pic>
            <p:nvPicPr>
              <p:cNvPr id="5" name="Tint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040" y="1418760"/>
                <a:ext cx="1041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/>
              <p14:cNvContentPartPr/>
              <p14:nvPr/>
            </p14:nvContentPartPr>
            <p14:xfrm>
              <a:off x="1919880" y="1767960"/>
              <a:ext cx="1652400" cy="6300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4040" y="1704600"/>
                <a:ext cx="168408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59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085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/>
              <p14:cNvContentPartPr/>
              <p14:nvPr/>
            </p14:nvContentPartPr>
            <p14:xfrm>
              <a:off x="1339560" y="1419840"/>
              <a:ext cx="572040" cy="45000"/>
            </p14:xfrm>
          </p:contentPart>
        </mc:Choice>
        <mc:Fallback xmlns="">
          <p:pic>
            <p:nvPicPr>
              <p:cNvPr id="4" name="Tinta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3720" y="1356480"/>
                <a:ext cx="6037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/>
              <p14:cNvContentPartPr/>
              <p14:nvPr/>
            </p14:nvContentPartPr>
            <p14:xfrm>
              <a:off x="776880" y="1535760"/>
              <a:ext cx="1009440" cy="81000"/>
            </p14:xfrm>
          </p:contentPart>
        </mc:Choice>
        <mc:Fallback xmlns="">
          <p:pic>
            <p:nvPicPr>
              <p:cNvPr id="5" name="Tint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040" y="1472400"/>
                <a:ext cx="1041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/>
              <p14:cNvContentPartPr/>
              <p14:nvPr/>
            </p14:nvContentPartPr>
            <p14:xfrm>
              <a:off x="1143000" y="1598400"/>
              <a:ext cx="268200" cy="2700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160" y="1535040"/>
                <a:ext cx="300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Tinta 6"/>
              <p14:cNvContentPartPr/>
              <p14:nvPr/>
            </p14:nvContentPartPr>
            <p14:xfrm>
              <a:off x="1911240" y="1839600"/>
              <a:ext cx="1652040" cy="45000"/>
            </p14:xfrm>
          </p:contentPart>
        </mc:Choice>
        <mc:Fallback xmlns="">
          <p:pic>
            <p:nvPicPr>
              <p:cNvPr id="7" name="Tinta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5040" y="1775880"/>
                <a:ext cx="168444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3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1414"/>
            <a:ext cx="6136936" cy="22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1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13689" r="21874" b="22006"/>
          <a:stretch/>
        </p:blipFill>
        <p:spPr bwMode="auto">
          <a:xfrm>
            <a:off x="35496" y="116632"/>
            <a:ext cx="899704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13773" r="22000" b="11559"/>
          <a:stretch/>
        </p:blipFill>
        <p:spPr bwMode="auto">
          <a:xfrm>
            <a:off x="0" y="-27384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9961" r="21515" b="19396"/>
          <a:stretch/>
        </p:blipFill>
        <p:spPr bwMode="auto">
          <a:xfrm>
            <a:off x="13387" y="44624"/>
            <a:ext cx="917931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3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t="8634" r="22268" b="6936"/>
          <a:stretch/>
        </p:blipFill>
        <p:spPr bwMode="auto">
          <a:xfrm>
            <a:off x="35496" y="0"/>
            <a:ext cx="9065930" cy="651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Para qualificar a gestão da assistência farmacêutica nas três esferas do SUS, e contribuir para a ampliação do acesso aos medicamentos e da atenção à saúde prestada à população, o Departamento de Assistência Farmacêutica e Insumos Estratégicos do Ministério da Saúde (DAF/SCTIE/MS), apresenta o HÓRUS -  Sistema Nacional de Gestão da Assistência Farmacêutica. Esse sistema foi inicialmente desenvolvido por meio da parceria estabelecida em 2009 entre o DAF/SCTIE; a Secretaria Municipal de Saúde de Recife (SMS/PE); a Empresa Pública de Informática do Recife (</a:t>
            </a:r>
            <a:r>
              <a:rPr lang="pt-BR" dirty="0" err="1"/>
              <a:t>Emprel</a:t>
            </a:r>
            <a:r>
              <a:rPr lang="pt-BR" dirty="0"/>
              <a:t>); o Departamento de Informática do SUS (DATASUS/SE); o Conselho Nacional de Secretários de Saúde (CONASS) e o Conselho Nacional de Secretarias Municipais de Saúde (CONASEMS). Posteriormente, seu aprimoramento passou a ser realizado pelo DATASUS que, em cooperação com estados e municípios, disponibiliza versões de acordo com as necessidades de seus usuários. Sua disponibilização é regulamentada por meio das Portarias GM/MS nº 1.554/2013 e nº 1.555/2013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567"/>
            <a:ext cx="3543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9191" r="21416" b="34636"/>
          <a:stretch/>
        </p:blipFill>
        <p:spPr bwMode="auto">
          <a:xfrm>
            <a:off x="9516" y="0"/>
            <a:ext cx="913448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t="8903" r="22039" b="589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 t="9213" r="21423" b="16632"/>
          <a:stretch/>
        </p:blipFill>
        <p:spPr bwMode="auto">
          <a:xfrm>
            <a:off x="0" y="0"/>
            <a:ext cx="9144000" cy="667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2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9523" r="21503" b="25228"/>
          <a:stretch/>
        </p:blipFill>
        <p:spPr bwMode="auto">
          <a:xfrm>
            <a:off x="1" y="0"/>
            <a:ext cx="9119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3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17806" r="9456" b="12599"/>
          <a:stretch/>
        </p:blipFill>
        <p:spPr bwMode="auto">
          <a:xfrm>
            <a:off x="0" y="404664"/>
            <a:ext cx="9144001" cy="587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35" name="Tinta 9234"/>
              <p14:cNvContentPartPr/>
              <p14:nvPr/>
            </p14:nvContentPartPr>
            <p14:xfrm>
              <a:off x="1187640" y="758880"/>
              <a:ext cx="875520" cy="54000"/>
            </p14:xfrm>
          </p:contentPart>
        </mc:Choice>
        <mc:Fallback xmlns="">
          <p:pic>
            <p:nvPicPr>
              <p:cNvPr id="9235" name="Tinta 92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800" y="695520"/>
                <a:ext cx="9072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36" name="Tinta 9235"/>
              <p14:cNvContentPartPr/>
              <p14:nvPr/>
            </p14:nvContentPartPr>
            <p14:xfrm>
              <a:off x="1214640" y="964440"/>
              <a:ext cx="2063160" cy="45000"/>
            </p14:xfrm>
          </p:contentPart>
        </mc:Choice>
        <mc:Fallback xmlns="">
          <p:pic>
            <p:nvPicPr>
              <p:cNvPr id="9236" name="Tinta 92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800" y="901080"/>
                <a:ext cx="20948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37" name="Tinta 9236"/>
              <p14:cNvContentPartPr/>
              <p14:nvPr/>
            </p14:nvContentPartPr>
            <p14:xfrm>
              <a:off x="1196640" y="1553760"/>
              <a:ext cx="1054080" cy="63000"/>
            </p14:xfrm>
          </p:contentPart>
        </mc:Choice>
        <mc:Fallback xmlns="">
          <p:pic>
            <p:nvPicPr>
              <p:cNvPr id="9237" name="Tinta 92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800" y="1490400"/>
                <a:ext cx="10857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38" name="Tinta 9237"/>
              <p14:cNvContentPartPr/>
              <p14:nvPr/>
            </p14:nvContentPartPr>
            <p14:xfrm>
              <a:off x="1964520" y="1544760"/>
              <a:ext cx="232560" cy="9360"/>
            </p14:xfrm>
          </p:contentPart>
        </mc:Choice>
        <mc:Fallback xmlns="">
          <p:pic>
            <p:nvPicPr>
              <p:cNvPr id="9238" name="Tinta 923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8680" y="1481400"/>
                <a:ext cx="264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39" name="Tinta 9238"/>
              <p14:cNvContentPartPr/>
              <p14:nvPr/>
            </p14:nvContentPartPr>
            <p14:xfrm>
              <a:off x="1679040" y="2616480"/>
              <a:ext cx="955800" cy="54000"/>
            </p14:xfrm>
          </p:contentPart>
        </mc:Choice>
        <mc:Fallback xmlns="">
          <p:pic>
            <p:nvPicPr>
              <p:cNvPr id="9239" name="Tinta 923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3200" y="2552760"/>
                <a:ext cx="987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40" name="Tinta 9239"/>
              <p14:cNvContentPartPr/>
              <p14:nvPr/>
            </p14:nvContentPartPr>
            <p14:xfrm>
              <a:off x="973440" y="2821680"/>
              <a:ext cx="1536120" cy="54000"/>
            </p14:xfrm>
          </p:contentPart>
        </mc:Choice>
        <mc:Fallback xmlns="">
          <p:pic>
            <p:nvPicPr>
              <p:cNvPr id="9240" name="Tinta 92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600" y="2758320"/>
                <a:ext cx="1568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41" name="Tinta 9240"/>
              <p14:cNvContentPartPr/>
              <p14:nvPr/>
            </p14:nvContentPartPr>
            <p14:xfrm>
              <a:off x="321480" y="1303560"/>
              <a:ext cx="786240" cy="27360"/>
            </p14:xfrm>
          </p:contentPart>
        </mc:Choice>
        <mc:Fallback xmlns="">
          <p:pic>
            <p:nvPicPr>
              <p:cNvPr id="9241" name="Tinta 92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640" y="1240200"/>
                <a:ext cx="817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42" name="Tinta 9241"/>
              <p14:cNvContentPartPr/>
              <p14:nvPr/>
            </p14:nvContentPartPr>
            <p14:xfrm>
              <a:off x="321480" y="1169640"/>
              <a:ext cx="768600" cy="18360"/>
            </p14:xfrm>
          </p:contentPart>
        </mc:Choice>
        <mc:Fallback xmlns="">
          <p:pic>
            <p:nvPicPr>
              <p:cNvPr id="9242" name="Tinta 924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5640" y="1106280"/>
                <a:ext cx="800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43" name="Tinta 9242"/>
              <p14:cNvContentPartPr/>
              <p14:nvPr/>
            </p14:nvContentPartPr>
            <p14:xfrm>
              <a:off x="393120" y="1250280"/>
              <a:ext cx="750240" cy="360"/>
            </p14:xfrm>
          </p:contentPart>
        </mc:Choice>
        <mc:Fallback xmlns="">
          <p:pic>
            <p:nvPicPr>
              <p:cNvPr id="9243" name="Tinta 924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7280" y="1186560"/>
                <a:ext cx="781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44" name="Tinta 9243"/>
              <p14:cNvContentPartPr/>
              <p14:nvPr/>
            </p14:nvContentPartPr>
            <p14:xfrm>
              <a:off x="330480" y="1044720"/>
              <a:ext cx="795240" cy="27360"/>
            </p14:xfrm>
          </p:contentPart>
        </mc:Choice>
        <mc:Fallback xmlns="">
          <p:pic>
            <p:nvPicPr>
              <p:cNvPr id="9244" name="Tinta 924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640" y="981360"/>
                <a:ext cx="82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45" name="Tinta 9244"/>
              <p14:cNvContentPartPr/>
              <p14:nvPr/>
            </p14:nvContentPartPr>
            <p14:xfrm>
              <a:off x="339480" y="919800"/>
              <a:ext cx="786240" cy="27000"/>
            </p14:xfrm>
          </p:contentPart>
        </mc:Choice>
        <mc:Fallback xmlns="">
          <p:pic>
            <p:nvPicPr>
              <p:cNvPr id="9245" name="Tinta 92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3640" y="856080"/>
                <a:ext cx="817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46" name="Tinta 9245"/>
              <p14:cNvContentPartPr/>
              <p14:nvPr/>
            </p14:nvContentPartPr>
            <p14:xfrm>
              <a:off x="357480" y="812520"/>
              <a:ext cx="759240" cy="18360"/>
            </p14:xfrm>
          </p:contentPart>
        </mc:Choice>
        <mc:Fallback xmlns="">
          <p:pic>
            <p:nvPicPr>
              <p:cNvPr id="9246" name="Tinta 92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280" y="749160"/>
                <a:ext cx="791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47" name="Tinta 9246"/>
              <p14:cNvContentPartPr/>
              <p14:nvPr/>
            </p14:nvContentPartPr>
            <p14:xfrm>
              <a:off x="580680" y="705600"/>
              <a:ext cx="500400" cy="18000"/>
            </p14:xfrm>
          </p:contentPart>
        </mc:Choice>
        <mc:Fallback xmlns="">
          <p:pic>
            <p:nvPicPr>
              <p:cNvPr id="9247" name="Tinta 924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4840" y="641880"/>
                <a:ext cx="5320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48" name="Tinta 9247"/>
              <p14:cNvContentPartPr/>
              <p14:nvPr/>
            </p14:nvContentPartPr>
            <p14:xfrm>
              <a:off x="714600" y="982440"/>
              <a:ext cx="178920" cy="360"/>
            </p14:xfrm>
          </p:contentPart>
        </mc:Choice>
        <mc:Fallback xmlns="">
          <p:pic>
            <p:nvPicPr>
              <p:cNvPr id="9248" name="Tinta 924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8760" y="918720"/>
                <a:ext cx="210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49" name="Tinta 9248"/>
              <p14:cNvContentPartPr/>
              <p14:nvPr/>
            </p14:nvContentPartPr>
            <p14:xfrm>
              <a:off x="1821960" y="2812680"/>
              <a:ext cx="312840" cy="9360"/>
            </p14:xfrm>
          </p:contentPart>
        </mc:Choice>
        <mc:Fallback xmlns="">
          <p:pic>
            <p:nvPicPr>
              <p:cNvPr id="9249" name="Tinta 924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05760" y="2749320"/>
                <a:ext cx="344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50" name="Tinta 9249"/>
              <p14:cNvContentPartPr/>
              <p14:nvPr/>
            </p14:nvContentPartPr>
            <p14:xfrm>
              <a:off x="2580840" y="2634120"/>
              <a:ext cx="360" cy="360"/>
            </p14:xfrm>
          </p:contentPart>
        </mc:Choice>
        <mc:Fallback xmlns="">
          <p:pic>
            <p:nvPicPr>
              <p:cNvPr id="9250" name="Tinta 924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65000" y="25707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51" name="Tinta 9250"/>
              <p14:cNvContentPartPr/>
              <p14:nvPr/>
            </p14:nvContentPartPr>
            <p14:xfrm>
              <a:off x="2553840" y="2634120"/>
              <a:ext cx="360" cy="360"/>
            </p14:xfrm>
          </p:contentPart>
        </mc:Choice>
        <mc:Fallback xmlns="">
          <p:pic>
            <p:nvPicPr>
              <p:cNvPr id="9251" name="Tinta 925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38000" y="257076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52" name="Tinta 9251"/>
              <p14:cNvContentPartPr/>
              <p14:nvPr/>
            </p14:nvContentPartPr>
            <p14:xfrm>
              <a:off x="2625480" y="2634120"/>
              <a:ext cx="360" cy="360"/>
            </p14:xfrm>
          </p:contentPart>
        </mc:Choice>
        <mc:Fallback xmlns="">
          <p:pic>
            <p:nvPicPr>
              <p:cNvPr id="9252" name="Tinta 925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09640" y="25707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8851" r="10081" b="18872"/>
          <a:stretch/>
        </p:blipFill>
        <p:spPr bwMode="auto">
          <a:xfrm>
            <a:off x="1" y="476672"/>
            <a:ext cx="914399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7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5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9076" r="21476" b="14885"/>
          <a:stretch/>
        </p:blipFill>
        <p:spPr bwMode="auto">
          <a:xfrm>
            <a:off x="0" y="15696"/>
            <a:ext cx="9144000" cy="672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/>
              <p14:cNvContentPartPr/>
              <p14:nvPr/>
            </p14:nvContentPartPr>
            <p14:xfrm>
              <a:off x="3232800" y="2410920"/>
              <a:ext cx="678960" cy="936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6960" y="2347560"/>
                <a:ext cx="71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Tinta 8"/>
              <p14:cNvContentPartPr/>
              <p14:nvPr/>
            </p14:nvContentPartPr>
            <p14:xfrm>
              <a:off x="3822120" y="1267920"/>
              <a:ext cx="741600" cy="1836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280" y="1204560"/>
                <a:ext cx="773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/>
              <p14:cNvContentPartPr/>
              <p14:nvPr/>
            </p14:nvContentPartPr>
            <p14:xfrm>
              <a:off x="2357640" y="2286000"/>
              <a:ext cx="830880" cy="36000"/>
            </p14:xfrm>
          </p:contentPart>
        </mc:Choice>
        <mc:Fallback xmlns="">
          <p:pic>
            <p:nvPicPr>
              <p:cNvPr id="10" name="Tinta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1800" y="2222640"/>
                <a:ext cx="86256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9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8877" r="9655"/>
          <a:stretch/>
        </p:blipFill>
        <p:spPr bwMode="auto">
          <a:xfrm>
            <a:off x="0" y="0"/>
            <a:ext cx="9144000" cy="664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/>
              <p14:cNvContentPartPr/>
              <p14:nvPr/>
            </p14:nvContentPartPr>
            <p14:xfrm>
              <a:off x="1785960" y="589320"/>
              <a:ext cx="732600" cy="63000"/>
            </p14:xfrm>
          </p:contentPart>
        </mc:Choice>
        <mc:Fallback xmlns="">
          <p:pic>
            <p:nvPicPr>
              <p:cNvPr id="8" name="Tinta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0120" y="525960"/>
                <a:ext cx="764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Tinta 8"/>
              <p14:cNvContentPartPr/>
              <p14:nvPr/>
            </p14:nvContentPartPr>
            <p14:xfrm>
              <a:off x="2223720" y="580320"/>
              <a:ext cx="277200" cy="1836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7880" y="516960"/>
                <a:ext cx="30888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9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143000"/>
          </a:xfrm>
        </p:spPr>
        <p:txBody>
          <a:bodyPr>
            <a:normAutofit/>
          </a:bodyPr>
          <a:lstStyle/>
          <a:p>
            <a:r>
              <a:rPr lang="pt-BR" sz="2000" i="1" dirty="0" smtClean="0"/>
              <a:t>KLEBER LOMONTE TEIXEIRA</a:t>
            </a:r>
            <a:br>
              <a:rPr lang="pt-BR" sz="2000" i="1" dirty="0" smtClean="0"/>
            </a:br>
            <a:r>
              <a:rPr lang="pt-BR" sz="2000" i="1" dirty="0" smtClean="0"/>
              <a:t>CEL. 98840.1880</a:t>
            </a:r>
            <a:endParaRPr lang="pt-BR" sz="2000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639119" cy="4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O HÓRUS foi desenvolvido para gestão dos medicamentos e insumos dos Componentes da Assistência Farmacêutica e do Subsistema de Atenção à Saúde Indígena (SASISUS). Este sistema possui diversas características que garantem sua singularidade:</a:t>
            </a:r>
          </a:p>
          <a:p>
            <a:r>
              <a:rPr lang="pt-BR" sz="1800" dirty="0"/>
              <a:t>Desenvolvido em plataforma web;</a:t>
            </a:r>
          </a:p>
          <a:p>
            <a:r>
              <a:rPr lang="pt-BR" sz="1800" dirty="0"/>
              <a:t>Integrado ao Cadastro Nacional de Usuários  - </a:t>
            </a:r>
            <a:r>
              <a:rPr lang="pt-BR" sz="1800" dirty="0" err="1"/>
              <a:t>CadSUS</a:t>
            </a:r>
            <a:r>
              <a:rPr lang="pt-BR" sz="1800" dirty="0"/>
              <a:t> Web;</a:t>
            </a:r>
          </a:p>
          <a:p>
            <a:r>
              <a:rPr lang="pt-BR" sz="1800" dirty="0"/>
              <a:t>Integrado ao Cadastro Nacional de Estabelecimentos de Saúde - CNES;</a:t>
            </a:r>
          </a:p>
          <a:p>
            <a:r>
              <a:rPr lang="pt-BR" sz="1800" dirty="0"/>
              <a:t>Cadastro de produtos centralizado e de acordo com o Catálogo de Materiais e Medicamentos do Governo Federal - CATMAT;</a:t>
            </a:r>
          </a:p>
          <a:p>
            <a:r>
              <a:rPr lang="pt-BR" sz="1800" dirty="0">
                <a:solidFill>
                  <a:srgbClr val="FF0000"/>
                </a:solidFill>
              </a:rPr>
              <a:t>Desenvolvido de acordo com as regras pautadas na legislação vigente;</a:t>
            </a:r>
          </a:p>
          <a:p>
            <a:r>
              <a:rPr lang="pt-BR" sz="1800" dirty="0"/>
              <a:t>Parametrizado de acordo com as regras dos Protocolos Clínicos e Diretrizes Terapêuticas - PCDT e da Tabela de Procedimentos, Medicamentos e OPM do SUS - SIGTAP;</a:t>
            </a:r>
          </a:p>
          <a:p>
            <a:r>
              <a:rPr lang="pt-BR" sz="1800" dirty="0"/>
              <a:t>Perfil de acesso de acordo com as especificidades do fluxo de entrada, distribuição e dispensação de produtos nos serviços de saúde.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543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8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/>
              <a:t>A seguir são apresentados os principais benefícios obtidos com o uso do HÓRUS:</a:t>
            </a:r>
          </a:p>
          <a:p>
            <a:r>
              <a:rPr lang="pt-BR" sz="1400" dirty="0"/>
              <a:t>Identificação em tempo real dos estoques nos estabelecimentos de saúde que gerenciam medicamentos e insumos;</a:t>
            </a:r>
          </a:p>
          <a:p>
            <a:r>
              <a:rPr lang="pt-BR" sz="1400" dirty="0"/>
              <a:t>Rastreabilidade dos produtos distribuídos e dispensados;</a:t>
            </a:r>
          </a:p>
          <a:p>
            <a:r>
              <a:rPr lang="pt-BR" sz="1400" dirty="0"/>
              <a:t>Controle e monitoramento dos recursos financeiros investidos na aquisição e distribuição dos medicamentos;</a:t>
            </a:r>
          </a:p>
          <a:p>
            <a:r>
              <a:rPr lang="pt-BR" sz="1400" dirty="0"/>
              <a:t>Geração do arquivo de Autorizações de Procedimentos Ambulatoriais (APAC) para repasse de recursos financeiros;</a:t>
            </a:r>
          </a:p>
          <a:p>
            <a:r>
              <a:rPr lang="pt-BR" sz="1400" dirty="0">
                <a:solidFill>
                  <a:srgbClr val="FF0000"/>
                </a:solidFill>
              </a:rPr>
              <a:t>Geração dos livros de medicamentos sujeitos a controle especial - Portaria 344/98 e RDC 11/2011;</a:t>
            </a:r>
          </a:p>
          <a:p>
            <a:r>
              <a:rPr lang="pt-BR" sz="1400" dirty="0"/>
              <a:t>Agendamento das dispensações, identificação da demanda de atendimento e da origem das prescrições;</a:t>
            </a:r>
          </a:p>
          <a:p>
            <a:r>
              <a:rPr lang="pt-BR" sz="1400" dirty="0"/>
              <a:t>Conhecimento do perfil de acesso e utilização de medicamentos e insumos nos serviços;</a:t>
            </a:r>
          </a:p>
          <a:p>
            <a:r>
              <a:rPr lang="pt-BR" sz="1400" dirty="0"/>
              <a:t>Contribuição com a formação da Base Nacional de dados de ações e serviços da Assistência Farmacêutica no SUS (Portaria GM/MS nº 271/2013), que auxilia o monitoramento e avaliação da assistência farmacêutica no país.</a:t>
            </a:r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r>
              <a:rPr lang="pt-BR" sz="1400" dirty="0" smtClean="0"/>
              <a:t>Este </a:t>
            </a:r>
            <a:r>
              <a:rPr lang="pt-BR" sz="1400" dirty="0"/>
              <a:t>sistema pode ser utilizado em diversos tipos de serviço que gerenciam medicamentos e insumos.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35433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18896" r="22271" b="51759"/>
          <a:stretch/>
        </p:blipFill>
        <p:spPr bwMode="auto">
          <a:xfrm>
            <a:off x="107504" y="332656"/>
            <a:ext cx="8748464" cy="214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5487"/>
            <a:ext cx="8748464" cy="403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9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PORTARIA Nº 938, DE 7 DE ABRIL DE 2017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dirty="0" smtClean="0"/>
              <a:t>Altera </a:t>
            </a:r>
            <a:r>
              <a:rPr lang="pt-BR" dirty="0"/>
              <a:t>a Portaria nº 957/GM/MS, de 10 de maio de 2016.</a:t>
            </a:r>
          </a:p>
          <a:p>
            <a:pPr marL="0" indent="0">
              <a:buNone/>
            </a:pPr>
            <a:r>
              <a:rPr lang="pt-BR" dirty="0"/>
              <a:t>O MINISTRO DE ESTADO DA SAÚDE, SUBSTITUTO, no uso das atribuições que lhe conferem os incisos I e II</a:t>
            </a:r>
          </a:p>
          <a:p>
            <a:pPr marL="0" indent="0">
              <a:buNone/>
            </a:pPr>
            <a:r>
              <a:rPr lang="pt-BR" dirty="0"/>
              <a:t>do parágrafo único do art. 87 da Constituição, e</a:t>
            </a:r>
          </a:p>
          <a:p>
            <a:pPr marL="0" indent="0">
              <a:buNone/>
            </a:pPr>
            <a:r>
              <a:rPr lang="pt-BR" dirty="0"/>
              <a:t>Considerando a Lei nº 8.080, de 19 de setembro de 1990, que dispõe sobre as condições para a promoção,</a:t>
            </a:r>
          </a:p>
          <a:p>
            <a:pPr marL="0" indent="0">
              <a:buNone/>
            </a:pPr>
            <a:r>
              <a:rPr lang="pt-BR" dirty="0"/>
              <a:t>proteção e recuperação da saúde, a organização e o funcionamento dos serviços correspondentes e dá</a:t>
            </a:r>
          </a:p>
          <a:p>
            <a:pPr marL="0" indent="0">
              <a:buNone/>
            </a:pPr>
            <a:r>
              <a:rPr lang="pt-BR" dirty="0"/>
              <a:t>outras providências;</a:t>
            </a:r>
          </a:p>
          <a:p>
            <a:pPr marL="0" indent="0">
              <a:buNone/>
            </a:pPr>
            <a:r>
              <a:rPr lang="pt-BR" dirty="0"/>
              <a:t>Considerando o Decreto nº 8.789, de 29 de junho de 2016, que dispõe sobre o compartilhamento de bases</a:t>
            </a:r>
          </a:p>
          <a:p>
            <a:pPr marL="0" indent="0">
              <a:buNone/>
            </a:pPr>
            <a:r>
              <a:rPr lang="pt-BR" dirty="0"/>
              <a:t>de dados na administração pública federal;</a:t>
            </a:r>
          </a:p>
          <a:p>
            <a:pPr marL="0" indent="0">
              <a:buNone/>
            </a:pPr>
            <a:r>
              <a:rPr lang="pt-BR" dirty="0"/>
              <a:t>Considerando a Lei nº 11.903, de 14 de janeiro de 2009, que dispõe sobre o rastreamento da produção e do</a:t>
            </a:r>
          </a:p>
          <a:p>
            <a:pPr marL="0" indent="0">
              <a:buNone/>
            </a:pPr>
            <a:r>
              <a:rPr lang="pt-BR" dirty="0"/>
              <a:t>consumo de medicamentos por meio de tecnologia de captura, armazenamento e transmissão eletrônica</a:t>
            </a:r>
          </a:p>
          <a:p>
            <a:pPr marL="0" indent="0">
              <a:buNone/>
            </a:pPr>
            <a:r>
              <a:rPr lang="pt-BR" dirty="0"/>
              <a:t>de dados;</a:t>
            </a:r>
          </a:p>
          <a:p>
            <a:pPr marL="0" indent="0">
              <a:buNone/>
            </a:pPr>
            <a:r>
              <a:rPr lang="pt-BR" dirty="0"/>
              <a:t>Considerando o Decreto nº 7.508, de 28 de junho de 2011, que regulamenta a Lei nº 8.080, de 1990, para</a:t>
            </a:r>
          </a:p>
          <a:p>
            <a:pPr marL="0" indent="0">
              <a:buNone/>
            </a:pPr>
            <a:r>
              <a:rPr lang="pt-BR" dirty="0"/>
              <a:t>dispor sobre a organização do Sistema Único de Saúde (SUS), o planejamento da saúde, a assistência à</a:t>
            </a:r>
          </a:p>
          <a:p>
            <a:pPr marL="0" indent="0">
              <a:buNone/>
            </a:pPr>
            <a:r>
              <a:rPr lang="pt-BR" dirty="0"/>
              <a:t>saúde e a articulação </a:t>
            </a:r>
            <a:r>
              <a:rPr lang="pt-BR" dirty="0" err="1"/>
              <a:t>interfederativa</a:t>
            </a:r>
            <a:r>
              <a:rPr lang="pt-BR" dirty="0"/>
              <a:t>, e dá outras providências;</a:t>
            </a:r>
          </a:p>
          <a:p>
            <a:pPr marL="0" indent="0">
              <a:buNone/>
            </a:pPr>
            <a:r>
              <a:rPr lang="pt-BR" dirty="0"/>
              <a:t>Considerando a Portaria nº 2.073/GM/MS, de 31 de agosto de 2011, que regulamenta o uso de padrões de</a:t>
            </a:r>
          </a:p>
          <a:p>
            <a:pPr marL="0" indent="0">
              <a:buNone/>
            </a:pPr>
            <a:r>
              <a:rPr lang="pt-BR" dirty="0"/>
              <a:t>interoperabilidade e informação em saúde para sistemas de informação em saúde no âmbito do SUS, nos</a:t>
            </a:r>
          </a:p>
          <a:p>
            <a:pPr marL="0" indent="0">
              <a:buNone/>
            </a:pPr>
            <a:r>
              <a:rPr lang="pt-BR" dirty="0"/>
              <a:t>níveis federal, estadual, distrital e municipal, e para os sistemas privados e do setor de saúde suplementar;</a:t>
            </a:r>
          </a:p>
          <a:p>
            <a:pPr marL="0" indent="0">
              <a:buNone/>
            </a:pPr>
            <a:r>
              <a:rPr lang="pt-BR" dirty="0"/>
              <a:t>Considerando a Resolução nº 6, de 6 de novembro de 2013, da CIT que dispõe sobre as regras para</a:t>
            </a:r>
          </a:p>
          <a:p>
            <a:pPr marL="0" indent="0">
              <a:buNone/>
            </a:pPr>
            <a:r>
              <a:rPr lang="pt-BR" dirty="0"/>
              <a:t>implantação de novos aplicativos, sistemas de informação em saúde ou novas versões de sistemas e</a:t>
            </a:r>
          </a:p>
          <a:p>
            <a:pPr marL="0" indent="0">
              <a:buNone/>
            </a:pPr>
            <a:r>
              <a:rPr lang="pt-BR" dirty="0"/>
              <a:t>aplicativos já existentes no âmbito do SUS e que envolvam a sua utilização pelo Ministério da Saúde e</a:t>
            </a:r>
          </a:p>
          <a:p>
            <a:pPr marL="0" indent="0">
              <a:buNone/>
            </a:pPr>
            <a:r>
              <a:rPr lang="pt-BR" dirty="0"/>
              <a:t>Secretarias Estaduais, do Distrito Federal e Municipais de Saúde;</a:t>
            </a:r>
          </a:p>
          <a:p>
            <a:pPr marL="0" indent="0">
              <a:buNone/>
            </a:pPr>
            <a:r>
              <a:rPr lang="pt-BR" dirty="0"/>
              <a:t>Considerando a Portaria nº 940/GM/MS, de 28 de abril de 2011, que regulamenta o Sistema Cartão</a:t>
            </a:r>
          </a:p>
          <a:p>
            <a:pPr marL="0" indent="0">
              <a:buNone/>
            </a:pPr>
            <a:r>
              <a:rPr lang="pt-BR" dirty="0"/>
              <a:t>Nacional de Saúde;</a:t>
            </a:r>
          </a:p>
          <a:p>
            <a:pPr marL="0" indent="0">
              <a:buNone/>
            </a:pPr>
            <a:r>
              <a:rPr lang="pt-BR" dirty="0"/>
              <a:t>Considerando a Portaria nº 1.214/GM/MS, de 13 de junho de 2012, que institui o Programa Nacional de</a:t>
            </a:r>
          </a:p>
          <a:p>
            <a:pPr marL="0" indent="0">
              <a:buNone/>
            </a:pPr>
            <a:r>
              <a:rPr lang="pt-BR" dirty="0"/>
              <a:t>Qualificação da Assistência Farmacêutica no âmbito do SUS (QUALIFARSUS);</a:t>
            </a:r>
          </a:p>
          <a:p>
            <a:pPr marL="0" indent="0">
              <a:buNone/>
            </a:pPr>
            <a:r>
              <a:rPr lang="pt-BR" dirty="0"/>
              <a:t>Considerando a Portaria nº 1.554/GM/MS, de 30 de julho de 2013, que dispõe sobre as regras de</a:t>
            </a:r>
          </a:p>
          <a:p>
            <a:pPr marL="0" indent="0">
              <a:buNone/>
            </a:pPr>
            <a:r>
              <a:rPr lang="pt-BR" dirty="0"/>
              <a:t>financiamento e execução do Componente Especializado da Assistência Farmacêutica no âmbito do SUS;</a:t>
            </a:r>
          </a:p>
          <a:p>
            <a:pPr marL="0" indent="0">
              <a:buNone/>
            </a:pPr>
            <a:r>
              <a:rPr lang="pt-BR" dirty="0"/>
              <a:t>Considerando a Portaria nº 1.555/GM/MS, de 30 de julho de 2013, que dispõe sobre as regras de</a:t>
            </a:r>
          </a:p>
          <a:p>
            <a:pPr marL="0" indent="0">
              <a:buNone/>
            </a:pPr>
            <a:r>
              <a:rPr lang="pt-BR" dirty="0"/>
              <a:t>financiamento e execução do Componente Básico da Assistência Farmacêutica no âmbito do SUS;</a:t>
            </a:r>
          </a:p>
          <a:p>
            <a:pPr marL="0" indent="0">
              <a:buNone/>
            </a:pPr>
            <a:r>
              <a:rPr lang="pt-BR" dirty="0"/>
              <a:t>Considerando a Portaria nº 1/GM/MS, de 2 de janeiro de 2015, que estabelece o elenco de medicamentos e</a:t>
            </a:r>
          </a:p>
          <a:p>
            <a:pPr marL="0" indent="0">
              <a:buNone/>
            </a:pPr>
            <a:r>
              <a:rPr lang="pt-BR" dirty="0"/>
              <a:t>insumos da Relação Nacional de Medicamentos Essenciais (RENAME) no âmbito do SUS;</a:t>
            </a:r>
          </a:p>
          <a:p>
            <a:pPr marL="0" indent="0">
              <a:buNone/>
            </a:pPr>
            <a:r>
              <a:rPr lang="pt-BR" dirty="0"/>
              <a:t>Considerando a Portaria nº 111/GM/MS, de 28 de janeiro de 2016, que dispõe sobre o Programa Farmácia</a:t>
            </a:r>
          </a:p>
          <a:p>
            <a:pPr marL="0" indent="0">
              <a:buNone/>
            </a:pPr>
            <a:r>
              <a:rPr lang="pt-BR" dirty="0"/>
              <a:t>Popular do Brasil;</a:t>
            </a:r>
          </a:p>
          <a:p>
            <a:pPr marL="0" indent="0">
              <a:buNone/>
            </a:pPr>
            <a:r>
              <a:rPr lang="pt-BR" dirty="0"/>
              <a:t>Considerando a Lei nº 13.410, de 28 de dezembro de 2016, que altera a Lei nº 11.903, de 14 de janeiro de</a:t>
            </a:r>
          </a:p>
          <a:p>
            <a:pPr marL="0" indent="0">
              <a:buNone/>
            </a:pPr>
            <a:r>
              <a:rPr lang="pt-BR" dirty="0"/>
              <a:t>2009, para dispor sobre o Sistema Nacional de Controle de Medicamentos;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36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/>
              <a:t>Considerando a </a:t>
            </a:r>
            <a:r>
              <a:rPr lang="pt-BR" dirty="0" err="1"/>
              <a:t>pactuação</a:t>
            </a:r>
            <a:r>
              <a:rPr lang="pt-BR" dirty="0"/>
              <a:t> ocorrida na reunião de 26 de janeiro de 2017 na Comissão </a:t>
            </a:r>
            <a:r>
              <a:rPr lang="pt-BR" dirty="0" err="1"/>
              <a:t>Intergestores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Tripartite (CIT), resolve:</a:t>
            </a:r>
          </a:p>
          <a:p>
            <a:pPr marL="0" indent="0">
              <a:buNone/>
            </a:pPr>
            <a:r>
              <a:rPr lang="pt-BR" dirty="0" err="1"/>
              <a:t>Art</a:t>
            </a:r>
            <a:r>
              <a:rPr lang="pt-BR" dirty="0"/>
              <a:t> 1º Esta Portaria altera a Portaria nº 957/GM/MS, de 10 de maio de 2016, publicada no DOU 89, Seção 1,</a:t>
            </a:r>
          </a:p>
          <a:p>
            <a:pPr marL="0" indent="0">
              <a:buNone/>
            </a:pPr>
            <a:r>
              <a:rPr lang="pt-BR" dirty="0"/>
              <a:t>pg. 82, de 11 de maio de 2016.</a:t>
            </a:r>
          </a:p>
          <a:p>
            <a:pPr marL="0" indent="0">
              <a:buNone/>
            </a:pPr>
            <a:r>
              <a:rPr lang="pt-BR" dirty="0" err="1">
                <a:solidFill>
                  <a:srgbClr val="FF0000"/>
                </a:solidFill>
              </a:rPr>
              <a:t>Art</a:t>
            </a:r>
            <a:r>
              <a:rPr lang="pt-BR" dirty="0">
                <a:solidFill>
                  <a:srgbClr val="FF0000"/>
                </a:solidFill>
              </a:rPr>
              <a:t> 2º Os Municípios, Estados, Distrito Federal, estabelecimentos federais e Programa Farmácia Popular do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Brasil terão até 90 (noventa) dias para o início da transmissão após a homologação e disponibilização do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serviço (web </a:t>
            </a:r>
            <a:r>
              <a:rPr lang="pt-BR" dirty="0" err="1">
                <a:solidFill>
                  <a:srgbClr val="FF0000"/>
                </a:solidFill>
              </a:rPr>
              <a:t>service</a:t>
            </a:r>
            <a:r>
              <a:rPr lang="pt-BR" dirty="0">
                <a:solidFill>
                  <a:srgbClr val="FF0000"/>
                </a:solidFill>
              </a:rPr>
              <a:t>)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Art. 3º Caso o ente federativo não tenha transmitido as informações relativas ao conjunto de dados e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eventos referentes aos medicamentos e insumos da Relação Nacional de Medicamentos Essenciais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(</a:t>
            </a:r>
            <a:r>
              <a:rPr lang="pt-BR" dirty="0" err="1">
                <a:solidFill>
                  <a:srgbClr val="FF0000"/>
                </a:solidFill>
              </a:rPr>
              <a:t>Rename</a:t>
            </a:r>
            <a:r>
              <a:rPr lang="pt-BR" dirty="0">
                <a:solidFill>
                  <a:srgbClr val="FF0000"/>
                </a:solidFill>
              </a:rPr>
              <a:t>) que trata a Portaria nº 957/GM/MS, de 10 de maio de 2016, e não envie justificativa no prazo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estabelecido ou caso esta não seja aceita pelo Ministério da Saúde, poderão ser suspensos os repasses de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recursos financeiros do Ministério da Saúde relacionados à Assistência Farmacêutica de acordo com a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legislação vigente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§ 1º O envio pelo ente, de dados não fidedignos ou de baixa representatividade, de acordo com parâmetros</a:t>
            </a:r>
          </a:p>
          <a:p>
            <a:pPr marL="0" indent="0">
              <a:buNone/>
            </a:pPr>
            <a:r>
              <a:rPr lang="pt-BR" dirty="0"/>
              <a:t>definidos pelo Ministério da Saúde e acordados no âmbito da CIT, estará sujeito as penalidades do caput.</a:t>
            </a:r>
          </a:p>
          <a:p>
            <a:pPr marL="0" indent="0">
              <a:buNone/>
            </a:pPr>
            <a:r>
              <a:rPr lang="pt-BR" dirty="0"/>
              <a:t>§ 2º Os recursos financeiros não repassados aos entes federativos pelo Ministério da Saúde, conforme</a:t>
            </a:r>
          </a:p>
          <a:p>
            <a:pPr marL="0" indent="0">
              <a:buNone/>
            </a:pPr>
            <a:r>
              <a:rPr lang="pt-BR" dirty="0"/>
              <a:t>sanção que trata o caput, serão transferidos a posteriori e de forma integral assim que o ente federativo se</a:t>
            </a:r>
          </a:p>
          <a:p>
            <a:pPr marL="0" indent="0">
              <a:buNone/>
            </a:pPr>
            <a:r>
              <a:rPr lang="pt-BR" dirty="0"/>
              <a:t>adequar as regulamentações da Portaria nº 957/GM/MS, de 10 de maio de 2016, por meio da utilização do</a:t>
            </a:r>
          </a:p>
          <a:p>
            <a:pPr marL="0" indent="0">
              <a:buNone/>
            </a:pPr>
            <a:r>
              <a:rPr lang="pt-BR" dirty="0"/>
              <a:t>sistema Hórus, ou regularização do envio de dados para o web </a:t>
            </a:r>
            <a:r>
              <a:rPr lang="pt-BR" dirty="0" err="1"/>
              <a:t>service</a:t>
            </a:r>
            <a:r>
              <a:rPr lang="pt-BR" dirty="0"/>
              <a:t>, ou por meio de envio de justificativa</a:t>
            </a:r>
          </a:p>
          <a:p>
            <a:pPr marL="0" indent="0">
              <a:buNone/>
            </a:pPr>
            <a:r>
              <a:rPr lang="pt-BR" dirty="0"/>
              <a:t>aceita pelo Ministério da Saúde.</a:t>
            </a:r>
          </a:p>
          <a:p>
            <a:pPr marL="0" indent="0">
              <a:buNone/>
            </a:pPr>
            <a:r>
              <a:rPr lang="pt-BR" dirty="0"/>
              <a:t>§ 3º Para os medicamentos pertencentes ao Grupo 1B do Componente Especializado da Assistência</a:t>
            </a:r>
          </a:p>
          <a:p>
            <a:pPr marL="0" indent="0">
              <a:buNone/>
            </a:pPr>
            <a:r>
              <a:rPr lang="pt-BR" dirty="0"/>
              <a:t>Farmacêutica (CEAF), dada a especificidade de financiamento, a recomposição de forma integral dos valores</a:t>
            </a:r>
          </a:p>
          <a:p>
            <a:pPr marL="0" indent="0">
              <a:buNone/>
            </a:pPr>
            <a:r>
              <a:rPr lang="pt-BR" dirty="0"/>
              <a:t>de que trata o § 2º será acordada no âmbito da CIT.</a:t>
            </a:r>
          </a:p>
          <a:p>
            <a:pPr marL="0" indent="0">
              <a:buNone/>
            </a:pPr>
            <a:r>
              <a:rPr lang="pt-BR" dirty="0"/>
              <a:t>§ 4º As informações e prazos para envio da justificativa serão disponibilizadas no sítio eletrônico:</a:t>
            </a:r>
          </a:p>
          <a:p>
            <a:pPr marL="0" indent="0">
              <a:buNone/>
            </a:pPr>
            <a:r>
              <a:rPr lang="pt-BR" dirty="0"/>
              <a:t>www.saude.gov.br/medicamentos.</a:t>
            </a:r>
          </a:p>
          <a:p>
            <a:pPr marL="0" indent="0">
              <a:buNone/>
            </a:pPr>
            <a:r>
              <a:rPr lang="pt-BR" dirty="0"/>
              <a:t>Art. 4º Esta Portaria entra em vigor na data de sua publicação.</a:t>
            </a:r>
          </a:p>
          <a:p>
            <a:pPr marL="0" indent="0">
              <a:buNone/>
            </a:pPr>
            <a:r>
              <a:rPr lang="pt-BR" dirty="0"/>
              <a:t>ANTONIO CARLOS FIGUEIREDO NARDI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5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908720"/>
            <a:ext cx="4906888" cy="5040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RIO GRANDE DO NORTE</a:t>
            </a:r>
            <a:br>
              <a:rPr lang="pt-BR" sz="2800" dirty="0" smtClean="0"/>
            </a:br>
            <a:r>
              <a:rPr lang="pt-BR" sz="1600" dirty="0" smtClean="0"/>
              <a:t>REFERÊNCIA: SETEMBRO/17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383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3" y="-3946"/>
            <a:ext cx="3744416" cy="127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COMPARATIVO</a:t>
            </a:r>
            <a:endParaRPr 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98375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7163"/>
            <a:ext cx="42576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1429</Words>
  <Application>Microsoft Office PowerPoint</Application>
  <PresentationFormat>Apresentação na tela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PORTARIA Nº 938, DE 7 DE ABRIL DE 2017 </vt:lpstr>
      <vt:lpstr>Apresentação do PowerPoint</vt:lpstr>
      <vt:lpstr>RIO GRANDE DO NORTE REFERÊNCIA: SETEMBRO/17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KLEBER LOMONTE TEIXEIRA CEL. 98840.1880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lomonte</dc:creator>
  <cp:lastModifiedBy>lomonte</cp:lastModifiedBy>
  <cp:revision>63</cp:revision>
  <dcterms:created xsi:type="dcterms:W3CDTF">2017-10-15T23:22:05Z</dcterms:created>
  <dcterms:modified xsi:type="dcterms:W3CDTF">2017-10-18T00:12:44Z</dcterms:modified>
</cp:coreProperties>
</file>