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0" r:id="rId5"/>
    <p:sldId id="263" r:id="rId6"/>
    <p:sldId id="264" r:id="rId7"/>
    <p:sldId id="262" r:id="rId8"/>
    <p:sldId id="271" r:id="rId9"/>
    <p:sldId id="270" r:id="rId10"/>
    <p:sldId id="266" r:id="rId11"/>
    <p:sldId id="267" r:id="rId12"/>
    <p:sldId id="269" r:id="rId13"/>
    <p:sldId id="268" r:id="rId14"/>
    <p:sldId id="272" r:id="rId15"/>
    <p:sldId id="265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Downloads\A110953177_87_239_130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Procedimentos por internação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A110953177_87_239_130!$B$567:$AA$567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A110953177_87_239_130!$B$568:$AA$568</c:f>
              <c:numCache>
                <c:formatCode>General</c:formatCode>
                <c:ptCount val="26"/>
                <c:pt idx="0">
                  <c:v>3144</c:v>
                </c:pt>
                <c:pt idx="1">
                  <c:v>2852</c:v>
                </c:pt>
                <c:pt idx="2">
                  <c:v>2604</c:v>
                </c:pt>
                <c:pt idx="3">
                  <c:v>2079</c:v>
                </c:pt>
                <c:pt idx="4">
                  <c:v>2093</c:v>
                </c:pt>
                <c:pt idx="5">
                  <c:v>2585</c:v>
                </c:pt>
                <c:pt idx="6">
                  <c:v>2794</c:v>
                </c:pt>
                <c:pt idx="7">
                  <c:v>2497</c:v>
                </c:pt>
                <c:pt idx="8">
                  <c:v>2426</c:v>
                </c:pt>
                <c:pt idx="9">
                  <c:v>2171</c:v>
                </c:pt>
                <c:pt idx="10">
                  <c:v>1923</c:v>
                </c:pt>
                <c:pt idx="11">
                  <c:v>1166</c:v>
                </c:pt>
                <c:pt idx="12">
                  <c:v>780</c:v>
                </c:pt>
                <c:pt idx="13">
                  <c:v>1338</c:v>
                </c:pt>
                <c:pt idx="14">
                  <c:v>1183</c:v>
                </c:pt>
                <c:pt idx="15">
                  <c:v>1012</c:v>
                </c:pt>
                <c:pt idx="16">
                  <c:v>1168</c:v>
                </c:pt>
                <c:pt idx="17">
                  <c:v>1566</c:v>
                </c:pt>
                <c:pt idx="18">
                  <c:v>1798</c:v>
                </c:pt>
                <c:pt idx="19">
                  <c:v>1858</c:v>
                </c:pt>
                <c:pt idx="20">
                  <c:v>2160</c:v>
                </c:pt>
                <c:pt idx="21">
                  <c:v>1637</c:v>
                </c:pt>
                <c:pt idx="22">
                  <c:v>1239</c:v>
                </c:pt>
                <c:pt idx="23">
                  <c:v>929</c:v>
                </c:pt>
                <c:pt idx="24">
                  <c:v>942</c:v>
                </c:pt>
                <c:pt idx="25">
                  <c:v>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52064"/>
        <c:axId val="72887104"/>
      </c:barChart>
      <c:catAx>
        <c:axId val="10735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887104"/>
        <c:crosses val="autoZero"/>
        <c:auto val="1"/>
        <c:lblAlgn val="ctr"/>
        <c:lblOffset val="100"/>
        <c:noMultiLvlLbl val="0"/>
      </c:catAx>
      <c:valAx>
        <c:axId val="7288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352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0C63E-4C6F-4508-8EF5-98E08FA2200D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48F0BD8-D232-4863-BB2B-AAD9E09CD664}">
      <dgm:prSet phldrT="[Texto]"/>
      <dgm:spPr/>
      <dgm:t>
        <a:bodyPr/>
        <a:lstStyle/>
        <a:p>
          <a:r>
            <a:rPr lang="pt-BR"/>
            <a:t>CARAÚBAS</a:t>
          </a:r>
        </a:p>
        <a:p>
          <a:r>
            <a:rPr lang="pt-BR"/>
            <a:t>20.639 hab.</a:t>
          </a:r>
        </a:p>
      </dgm:t>
    </dgm:pt>
    <dgm:pt modelId="{86A45C14-184A-4210-A9E4-89D6886F8C1C}" type="parTrans" cxnId="{97FB170C-530A-4C39-96A5-F9CAAB52BA26}">
      <dgm:prSet/>
      <dgm:spPr/>
      <dgm:t>
        <a:bodyPr/>
        <a:lstStyle/>
        <a:p>
          <a:endParaRPr lang="pt-BR"/>
        </a:p>
      </dgm:t>
    </dgm:pt>
    <dgm:pt modelId="{4ACA72DD-1AA3-4320-A1A8-523CCEB9636F}" type="sibTrans" cxnId="{97FB170C-530A-4C39-96A5-F9CAAB52BA26}">
      <dgm:prSet/>
      <dgm:spPr/>
      <dgm:t>
        <a:bodyPr/>
        <a:lstStyle/>
        <a:p>
          <a:endParaRPr lang="pt-BR"/>
        </a:p>
      </dgm:t>
    </dgm:pt>
    <dgm:pt modelId="{3541EFCC-95E9-4437-A4E1-939711306E55}">
      <dgm:prSet phldrT="[Texto]"/>
      <dgm:spPr/>
      <dgm:t>
        <a:bodyPr/>
        <a:lstStyle/>
        <a:p>
          <a:r>
            <a:rPr lang="pt-PT" dirty="0"/>
            <a:t>Ao Sul: Olho D’água do Borges</a:t>
          </a:r>
        </a:p>
        <a:p>
          <a:r>
            <a:rPr lang="pt-PT" dirty="0"/>
            <a:t>4.380 hab</a:t>
          </a:r>
          <a:r>
            <a:rPr lang="pt-PT" dirty="0" smtClean="0"/>
            <a:t>.</a:t>
          </a:r>
        </a:p>
        <a:p>
          <a:r>
            <a:rPr lang="pt-PT" dirty="0" smtClean="0"/>
            <a:t>35 Km</a:t>
          </a:r>
          <a:endParaRPr lang="pt-BR" dirty="0"/>
        </a:p>
      </dgm:t>
    </dgm:pt>
    <dgm:pt modelId="{EBE6FF0E-0C1C-4BF0-89EC-BFACE72CF2D5}" type="parTrans" cxnId="{6C89236E-8F10-4C9C-8DA6-963B34E895F7}">
      <dgm:prSet/>
      <dgm:spPr/>
      <dgm:t>
        <a:bodyPr/>
        <a:lstStyle/>
        <a:p>
          <a:endParaRPr lang="pt-BR"/>
        </a:p>
      </dgm:t>
    </dgm:pt>
    <dgm:pt modelId="{CFEF4D0D-6607-4F58-BBA1-66AF6BAA9B65}" type="sibTrans" cxnId="{6C89236E-8F10-4C9C-8DA6-963B34E895F7}">
      <dgm:prSet/>
      <dgm:spPr/>
      <dgm:t>
        <a:bodyPr/>
        <a:lstStyle/>
        <a:p>
          <a:endParaRPr lang="pt-BR"/>
        </a:p>
      </dgm:t>
    </dgm:pt>
    <dgm:pt modelId="{DA7D3470-D00F-4D55-8A20-10439FDB8780}">
      <dgm:prSet phldrT="[Texto]"/>
      <dgm:spPr/>
      <dgm:t>
        <a:bodyPr/>
        <a:lstStyle/>
        <a:p>
          <a:r>
            <a:rPr lang="pt-PT" dirty="0"/>
            <a:t>Ao Sudoeste: Umarizal</a:t>
          </a:r>
        </a:p>
        <a:p>
          <a:r>
            <a:rPr lang="pt-PT" dirty="0"/>
            <a:t>10.659 hab</a:t>
          </a:r>
          <a:r>
            <a:rPr lang="pt-PT" dirty="0" smtClean="0"/>
            <a:t>.</a:t>
          </a:r>
        </a:p>
        <a:p>
          <a:r>
            <a:rPr lang="pt-PT" dirty="0" smtClean="0"/>
            <a:t>48,3 Km</a:t>
          </a:r>
          <a:endParaRPr lang="pt-BR" dirty="0"/>
        </a:p>
      </dgm:t>
    </dgm:pt>
    <dgm:pt modelId="{66AB3256-3EDA-4360-AFBF-EDECEF318650}" type="parTrans" cxnId="{2C8972A2-A5C9-4A34-99D0-CC113491AE27}">
      <dgm:prSet/>
      <dgm:spPr/>
      <dgm:t>
        <a:bodyPr/>
        <a:lstStyle/>
        <a:p>
          <a:endParaRPr lang="pt-BR"/>
        </a:p>
      </dgm:t>
    </dgm:pt>
    <dgm:pt modelId="{015E455F-A35D-4C69-ABBD-5988E9B0DA09}" type="sibTrans" cxnId="{2C8972A2-A5C9-4A34-99D0-CC113491AE27}">
      <dgm:prSet/>
      <dgm:spPr/>
      <dgm:t>
        <a:bodyPr/>
        <a:lstStyle/>
        <a:p>
          <a:endParaRPr lang="pt-BR"/>
        </a:p>
      </dgm:t>
    </dgm:pt>
    <dgm:pt modelId="{C2CE0822-D0D6-4D04-8339-ACF14A789D3F}">
      <dgm:prSet phldrT="[Texto]"/>
      <dgm:spPr/>
      <dgm:t>
        <a:bodyPr/>
        <a:lstStyle/>
        <a:p>
          <a:r>
            <a:rPr lang="pt-PT" dirty="0"/>
            <a:t>Ao Oeste: Apodi</a:t>
          </a:r>
        </a:p>
        <a:p>
          <a:r>
            <a:rPr lang="pt-PT" dirty="0"/>
            <a:t>34.763 hab</a:t>
          </a:r>
          <a:r>
            <a:rPr lang="pt-PT" dirty="0" smtClean="0"/>
            <a:t>.</a:t>
          </a:r>
        </a:p>
        <a:p>
          <a:r>
            <a:rPr lang="pt-PT" dirty="0" smtClean="0"/>
            <a:t>46,8 Km</a:t>
          </a:r>
          <a:endParaRPr lang="pt-BR" dirty="0"/>
        </a:p>
      </dgm:t>
    </dgm:pt>
    <dgm:pt modelId="{7824D580-AEC4-46DF-AB3F-D3289241FE9E}" type="parTrans" cxnId="{07E1382A-206D-483C-80B1-B21C60F79F17}">
      <dgm:prSet/>
      <dgm:spPr/>
      <dgm:t>
        <a:bodyPr/>
        <a:lstStyle/>
        <a:p>
          <a:endParaRPr lang="pt-BR"/>
        </a:p>
      </dgm:t>
    </dgm:pt>
    <dgm:pt modelId="{A7E466EC-6ACA-4F32-959B-520E1975077D}" type="sibTrans" cxnId="{07E1382A-206D-483C-80B1-B21C60F79F17}">
      <dgm:prSet/>
      <dgm:spPr/>
      <dgm:t>
        <a:bodyPr/>
        <a:lstStyle/>
        <a:p>
          <a:endParaRPr lang="pt-BR"/>
        </a:p>
      </dgm:t>
    </dgm:pt>
    <dgm:pt modelId="{F3D9B6EC-5431-4752-A8D9-88BE5F7DB13D}">
      <dgm:prSet phldrT="[Texto]"/>
      <dgm:spPr/>
      <dgm:t>
        <a:bodyPr/>
        <a:lstStyle/>
        <a:p>
          <a:r>
            <a:rPr lang="pt-PT" dirty="0"/>
            <a:t>Ao Noroeste: Felipe Guerra</a:t>
          </a:r>
        </a:p>
        <a:p>
          <a:r>
            <a:rPr lang="pt-PT" dirty="0"/>
            <a:t>5.734 hab</a:t>
          </a:r>
          <a:r>
            <a:rPr lang="pt-PT" dirty="0" smtClean="0"/>
            <a:t>.</a:t>
          </a:r>
        </a:p>
        <a:p>
          <a:r>
            <a:rPr lang="pt-PT" dirty="0" smtClean="0"/>
            <a:t>29,4 Km</a:t>
          </a:r>
          <a:endParaRPr lang="pt-BR" dirty="0"/>
        </a:p>
      </dgm:t>
    </dgm:pt>
    <dgm:pt modelId="{DBBB19CC-CB56-41F8-AFCC-B502DE7CA211}" type="parTrans" cxnId="{40F20C9D-6ECE-4CB1-A1A6-0CCD23603FE8}">
      <dgm:prSet/>
      <dgm:spPr/>
      <dgm:t>
        <a:bodyPr/>
        <a:lstStyle/>
        <a:p>
          <a:endParaRPr lang="pt-BR"/>
        </a:p>
      </dgm:t>
    </dgm:pt>
    <dgm:pt modelId="{A96BEBE7-1CA6-41EF-8E41-1076CC6BDD68}" type="sibTrans" cxnId="{40F20C9D-6ECE-4CB1-A1A6-0CCD23603FE8}">
      <dgm:prSet/>
      <dgm:spPr/>
      <dgm:t>
        <a:bodyPr/>
        <a:lstStyle/>
        <a:p>
          <a:endParaRPr lang="pt-BR"/>
        </a:p>
      </dgm:t>
    </dgm:pt>
    <dgm:pt modelId="{EAB4485F-1100-45BA-BF62-B15DEC9F4FD2}">
      <dgm:prSet phldrT="[Texto]" phldr="1"/>
      <dgm:spPr/>
      <dgm:t>
        <a:bodyPr/>
        <a:lstStyle/>
        <a:p>
          <a:endParaRPr lang="pt-BR"/>
        </a:p>
      </dgm:t>
    </dgm:pt>
    <dgm:pt modelId="{040DE741-07C2-425C-A6C9-A74269E84E2C}" type="parTrans" cxnId="{8AB8A9D2-56E2-4525-AECF-7E5878C5F4DA}">
      <dgm:prSet/>
      <dgm:spPr/>
      <dgm:t>
        <a:bodyPr/>
        <a:lstStyle/>
        <a:p>
          <a:endParaRPr lang="pt-BR"/>
        </a:p>
      </dgm:t>
    </dgm:pt>
    <dgm:pt modelId="{02601450-65F3-4D66-99E2-66066D2CCC58}" type="sibTrans" cxnId="{8AB8A9D2-56E2-4525-AECF-7E5878C5F4DA}">
      <dgm:prSet/>
      <dgm:spPr/>
      <dgm:t>
        <a:bodyPr/>
        <a:lstStyle/>
        <a:p>
          <a:endParaRPr lang="pt-BR"/>
        </a:p>
      </dgm:t>
    </dgm:pt>
    <dgm:pt modelId="{8F4E61AE-9FED-4861-B533-FA8345E7105C}">
      <dgm:prSet phldrT="[Texto]" phldr="1"/>
      <dgm:spPr/>
      <dgm:t>
        <a:bodyPr/>
        <a:lstStyle/>
        <a:p>
          <a:endParaRPr lang="pt-BR"/>
        </a:p>
      </dgm:t>
    </dgm:pt>
    <dgm:pt modelId="{16AE5021-019E-41BA-ABD8-831D513A1866}" type="parTrans" cxnId="{D9569052-3A5B-429D-B657-2C0F2CD6CFE6}">
      <dgm:prSet/>
      <dgm:spPr/>
      <dgm:t>
        <a:bodyPr/>
        <a:lstStyle/>
        <a:p>
          <a:endParaRPr lang="pt-BR"/>
        </a:p>
      </dgm:t>
    </dgm:pt>
    <dgm:pt modelId="{5F818A4C-C439-472A-A084-4559EF317448}" type="sibTrans" cxnId="{D9569052-3A5B-429D-B657-2C0F2CD6CFE6}">
      <dgm:prSet/>
      <dgm:spPr/>
      <dgm:t>
        <a:bodyPr/>
        <a:lstStyle/>
        <a:p>
          <a:endParaRPr lang="pt-BR"/>
        </a:p>
      </dgm:t>
    </dgm:pt>
    <dgm:pt modelId="{D1C10B9F-660A-4E81-AAE8-E752031BF3E0}">
      <dgm:prSet phldrT="[Texto]" phldr="1"/>
      <dgm:spPr/>
      <dgm:t>
        <a:bodyPr/>
        <a:lstStyle/>
        <a:p>
          <a:endParaRPr lang="pt-BR"/>
        </a:p>
      </dgm:t>
    </dgm:pt>
    <dgm:pt modelId="{7E60DF77-DFC8-447D-86D7-84A1AFB3B465}" type="parTrans" cxnId="{EB88218E-EBCB-4D77-B51D-12C01DFE3954}">
      <dgm:prSet/>
      <dgm:spPr/>
      <dgm:t>
        <a:bodyPr/>
        <a:lstStyle/>
        <a:p>
          <a:endParaRPr lang="pt-BR"/>
        </a:p>
      </dgm:t>
    </dgm:pt>
    <dgm:pt modelId="{26BE2CF0-5AA7-4E73-B371-678A7B9D9899}" type="sibTrans" cxnId="{EB88218E-EBCB-4D77-B51D-12C01DFE3954}">
      <dgm:prSet/>
      <dgm:spPr/>
      <dgm:t>
        <a:bodyPr/>
        <a:lstStyle/>
        <a:p>
          <a:endParaRPr lang="pt-BR"/>
        </a:p>
      </dgm:t>
    </dgm:pt>
    <dgm:pt modelId="{97092904-87AB-4CDA-B832-FD7C7AA7F621}">
      <dgm:prSet phldrT="[Texto]" phldr="1"/>
      <dgm:spPr/>
      <dgm:t>
        <a:bodyPr/>
        <a:lstStyle/>
        <a:p>
          <a:endParaRPr lang="pt-BR"/>
        </a:p>
      </dgm:t>
    </dgm:pt>
    <dgm:pt modelId="{D3376515-8951-4E6A-BBE2-F2650C1DDA96}" type="parTrans" cxnId="{7E5DCAEE-4150-4341-BB2F-4DB838054157}">
      <dgm:prSet/>
      <dgm:spPr/>
      <dgm:t>
        <a:bodyPr/>
        <a:lstStyle/>
        <a:p>
          <a:endParaRPr lang="pt-BR"/>
        </a:p>
      </dgm:t>
    </dgm:pt>
    <dgm:pt modelId="{1FF06523-1B40-4BBF-A313-35B2274E4573}" type="sibTrans" cxnId="{7E5DCAEE-4150-4341-BB2F-4DB838054157}">
      <dgm:prSet/>
      <dgm:spPr/>
      <dgm:t>
        <a:bodyPr/>
        <a:lstStyle/>
        <a:p>
          <a:endParaRPr lang="pt-BR"/>
        </a:p>
      </dgm:t>
    </dgm:pt>
    <dgm:pt modelId="{F08D1C82-BCD4-4285-8074-5BB3E4AE82A4}">
      <dgm:prSet/>
      <dgm:spPr/>
      <dgm:t>
        <a:bodyPr/>
        <a:lstStyle/>
        <a:p>
          <a:r>
            <a:rPr lang="pt-PT" dirty="0"/>
            <a:t>Ao Norte: Governador Dix-Sept Rosado</a:t>
          </a:r>
        </a:p>
        <a:p>
          <a:r>
            <a:rPr lang="pt-PT" dirty="0"/>
            <a:t>12.992 hab</a:t>
          </a:r>
          <a:r>
            <a:rPr lang="pt-PT" dirty="0" smtClean="0"/>
            <a:t>.</a:t>
          </a:r>
        </a:p>
        <a:p>
          <a:r>
            <a:rPr lang="pt-PT" dirty="0" smtClean="0"/>
            <a:t>41,6 Km</a:t>
          </a:r>
          <a:endParaRPr lang="pt-BR" dirty="0"/>
        </a:p>
      </dgm:t>
    </dgm:pt>
    <dgm:pt modelId="{0F6423F3-8F2F-4CFA-AC8E-DFB9B0372459}" type="parTrans" cxnId="{CC102B63-0A22-4015-AA59-4F42F4081BB9}">
      <dgm:prSet/>
      <dgm:spPr/>
      <dgm:t>
        <a:bodyPr/>
        <a:lstStyle/>
        <a:p>
          <a:endParaRPr lang="pt-BR"/>
        </a:p>
      </dgm:t>
    </dgm:pt>
    <dgm:pt modelId="{5DC77B4B-76EB-47C8-9C7C-B8CC523D06E1}" type="sibTrans" cxnId="{CC102B63-0A22-4015-AA59-4F42F4081BB9}">
      <dgm:prSet/>
      <dgm:spPr/>
      <dgm:t>
        <a:bodyPr/>
        <a:lstStyle/>
        <a:p>
          <a:endParaRPr lang="pt-BR"/>
        </a:p>
      </dgm:t>
    </dgm:pt>
    <dgm:pt modelId="{3E78D1EE-42F9-4BC5-B700-270BDF26B671}">
      <dgm:prSet/>
      <dgm:spPr/>
      <dgm:t>
        <a:bodyPr/>
        <a:lstStyle/>
        <a:p>
          <a:r>
            <a:rPr lang="pt-PT" dirty="0"/>
            <a:t>Ao Nordeste: Upanema</a:t>
          </a:r>
        </a:p>
        <a:p>
          <a:r>
            <a:rPr lang="pt-PT" dirty="0"/>
            <a:t>12.992 hab</a:t>
          </a:r>
          <a:r>
            <a:rPr lang="pt-PT" dirty="0" smtClean="0"/>
            <a:t>.</a:t>
          </a:r>
        </a:p>
        <a:p>
          <a:r>
            <a:rPr lang="pt-PT" dirty="0" smtClean="0"/>
            <a:t>68,3 Km</a:t>
          </a:r>
          <a:endParaRPr lang="pt-BR" dirty="0"/>
        </a:p>
      </dgm:t>
    </dgm:pt>
    <dgm:pt modelId="{6D7783EF-FB44-400B-95A7-6DB897FEDD38}" type="parTrans" cxnId="{6A6D1ABC-4AE6-4720-B429-830EC4864013}">
      <dgm:prSet/>
      <dgm:spPr/>
      <dgm:t>
        <a:bodyPr/>
        <a:lstStyle/>
        <a:p>
          <a:endParaRPr lang="pt-BR"/>
        </a:p>
      </dgm:t>
    </dgm:pt>
    <dgm:pt modelId="{A7D48DE6-A770-453E-AA45-DF980AFC65A2}" type="sibTrans" cxnId="{6A6D1ABC-4AE6-4720-B429-830EC4864013}">
      <dgm:prSet/>
      <dgm:spPr/>
      <dgm:t>
        <a:bodyPr/>
        <a:lstStyle/>
        <a:p>
          <a:endParaRPr lang="pt-BR"/>
        </a:p>
      </dgm:t>
    </dgm:pt>
    <dgm:pt modelId="{10E2EDFA-D8A1-4AC1-B927-8541B9CFBB38}">
      <dgm:prSet/>
      <dgm:spPr/>
      <dgm:t>
        <a:bodyPr/>
        <a:lstStyle/>
        <a:p>
          <a:r>
            <a:rPr lang="pt-PT" dirty="0"/>
            <a:t>Ao Leste: Campo Grande</a:t>
          </a:r>
        </a:p>
        <a:p>
          <a:r>
            <a:rPr lang="pt-PT" dirty="0"/>
            <a:t>9.742 hab</a:t>
          </a:r>
          <a:r>
            <a:rPr lang="pt-PT" dirty="0" smtClean="0"/>
            <a:t>.</a:t>
          </a:r>
        </a:p>
        <a:p>
          <a:r>
            <a:rPr lang="pt-PT" dirty="0" smtClean="0"/>
            <a:t>39,3 Km</a:t>
          </a:r>
          <a:endParaRPr lang="pt-BR" dirty="0"/>
        </a:p>
      </dgm:t>
    </dgm:pt>
    <dgm:pt modelId="{753C5346-6840-4804-B49C-4463B00490B5}" type="parTrans" cxnId="{501367E5-D5F7-461E-8199-5F78424CE314}">
      <dgm:prSet/>
      <dgm:spPr/>
      <dgm:t>
        <a:bodyPr/>
        <a:lstStyle/>
        <a:p>
          <a:endParaRPr lang="pt-BR"/>
        </a:p>
      </dgm:t>
    </dgm:pt>
    <dgm:pt modelId="{15382871-80A5-46B3-8CA9-78800BD09281}" type="sibTrans" cxnId="{501367E5-D5F7-461E-8199-5F78424CE314}">
      <dgm:prSet/>
      <dgm:spPr/>
      <dgm:t>
        <a:bodyPr/>
        <a:lstStyle/>
        <a:p>
          <a:endParaRPr lang="pt-BR"/>
        </a:p>
      </dgm:t>
    </dgm:pt>
    <dgm:pt modelId="{557C78BA-3A9F-4A40-AE2E-A91C8D7EA140}">
      <dgm:prSet/>
      <dgm:spPr/>
      <dgm:t>
        <a:bodyPr/>
        <a:lstStyle/>
        <a:p>
          <a:r>
            <a:rPr lang="pt-PT" dirty="0"/>
            <a:t>Ao Sudeste: Janduís</a:t>
          </a:r>
        </a:p>
        <a:p>
          <a:r>
            <a:rPr lang="pt-PT" dirty="0"/>
            <a:t>5.345 hab</a:t>
          </a:r>
          <a:r>
            <a:rPr lang="pt-PT" dirty="0" smtClean="0"/>
            <a:t>.</a:t>
          </a:r>
        </a:p>
        <a:p>
          <a:r>
            <a:rPr lang="pt-PT" dirty="0" smtClean="0"/>
            <a:t>71,6 Km</a:t>
          </a:r>
          <a:endParaRPr lang="pt-BR" dirty="0"/>
        </a:p>
      </dgm:t>
    </dgm:pt>
    <dgm:pt modelId="{3A4019DF-D81E-493D-9308-97F39F0AF347}" type="parTrans" cxnId="{73E6B855-C1DE-4746-B9E9-C8BA671FF652}">
      <dgm:prSet/>
      <dgm:spPr/>
      <dgm:t>
        <a:bodyPr/>
        <a:lstStyle/>
        <a:p>
          <a:endParaRPr lang="pt-BR"/>
        </a:p>
      </dgm:t>
    </dgm:pt>
    <dgm:pt modelId="{0C36A006-1FB8-44D7-888A-EB48F267972E}" type="sibTrans" cxnId="{73E6B855-C1DE-4746-B9E9-C8BA671FF652}">
      <dgm:prSet/>
      <dgm:spPr/>
      <dgm:t>
        <a:bodyPr/>
        <a:lstStyle/>
        <a:p>
          <a:endParaRPr lang="pt-BR"/>
        </a:p>
      </dgm:t>
    </dgm:pt>
    <dgm:pt modelId="{06469950-33DD-45E2-A342-C97170C6803C}">
      <dgm:prSet/>
      <dgm:spPr/>
      <dgm:t>
        <a:bodyPr/>
        <a:lstStyle/>
        <a:p>
          <a:endParaRPr lang="pt-BR"/>
        </a:p>
      </dgm:t>
    </dgm:pt>
    <dgm:pt modelId="{562F4868-2D22-47CF-B3FD-3500C72ECC5B}" type="parTrans" cxnId="{CA6BBD33-CCB8-431B-B4E6-408276988E80}">
      <dgm:prSet/>
      <dgm:spPr/>
      <dgm:t>
        <a:bodyPr/>
        <a:lstStyle/>
        <a:p>
          <a:endParaRPr lang="pt-BR"/>
        </a:p>
      </dgm:t>
    </dgm:pt>
    <dgm:pt modelId="{B95BD111-1AE6-4C39-A8D5-A0A810A72581}" type="sibTrans" cxnId="{CA6BBD33-CCB8-431B-B4E6-408276988E80}">
      <dgm:prSet/>
      <dgm:spPr/>
      <dgm:t>
        <a:bodyPr/>
        <a:lstStyle/>
        <a:p>
          <a:endParaRPr lang="pt-BR"/>
        </a:p>
      </dgm:t>
    </dgm:pt>
    <dgm:pt modelId="{873965E9-B5C2-44CA-9F4D-54EB92560986}" type="pres">
      <dgm:prSet presAssocID="{DE10C63E-4C6F-4508-8EF5-98E08FA220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072EA5-FF67-4298-8D29-1AE550068134}" type="pres">
      <dgm:prSet presAssocID="{C48F0BD8-D232-4863-BB2B-AAD9E09CD664}" presName="centerShape" presStyleLbl="node0" presStyleIdx="0" presStyleCnt="1" custScaleX="143447" custScaleY="157228"/>
      <dgm:spPr/>
      <dgm:t>
        <a:bodyPr/>
        <a:lstStyle/>
        <a:p>
          <a:endParaRPr lang="pt-BR"/>
        </a:p>
      </dgm:t>
    </dgm:pt>
    <dgm:pt modelId="{C9D2951D-217C-4619-895A-E83F7B90E11C}" type="pres">
      <dgm:prSet presAssocID="{0F6423F3-8F2F-4CFA-AC8E-DFB9B0372459}" presName="parTrans" presStyleLbl="sibTrans2D1" presStyleIdx="0" presStyleCnt="8"/>
      <dgm:spPr/>
      <dgm:t>
        <a:bodyPr/>
        <a:lstStyle/>
        <a:p>
          <a:endParaRPr lang="pt-BR"/>
        </a:p>
      </dgm:t>
    </dgm:pt>
    <dgm:pt modelId="{A8777105-DFB5-4001-B525-14A1E32D97AF}" type="pres">
      <dgm:prSet presAssocID="{0F6423F3-8F2F-4CFA-AC8E-DFB9B0372459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093BA091-4B60-4B78-AE57-4BCD6C049B91}" type="pres">
      <dgm:prSet presAssocID="{F08D1C82-BCD4-4285-8074-5BB3E4AE82A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933A7-BFCA-43A2-85B7-EC8BE64EEE86}" type="pres">
      <dgm:prSet presAssocID="{6D7783EF-FB44-400B-95A7-6DB897FEDD38}" presName="parTrans" presStyleLbl="sibTrans2D1" presStyleIdx="1" presStyleCnt="8"/>
      <dgm:spPr/>
      <dgm:t>
        <a:bodyPr/>
        <a:lstStyle/>
        <a:p>
          <a:endParaRPr lang="pt-BR"/>
        </a:p>
      </dgm:t>
    </dgm:pt>
    <dgm:pt modelId="{0B87F7D0-7BCA-47A7-B4A9-A0B1F974FE6F}" type="pres">
      <dgm:prSet presAssocID="{6D7783EF-FB44-400B-95A7-6DB897FEDD38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0E4916F6-C0F0-44D9-9F0A-5073F07E6DA1}" type="pres">
      <dgm:prSet presAssocID="{3E78D1EE-42F9-4BC5-B700-270BDF26B67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33ECE-A764-48BD-8B4B-D0388C110DAE}" type="pres">
      <dgm:prSet presAssocID="{753C5346-6840-4804-B49C-4463B00490B5}" presName="parTrans" presStyleLbl="sibTrans2D1" presStyleIdx="2" presStyleCnt="8"/>
      <dgm:spPr/>
      <dgm:t>
        <a:bodyPr/>
        <a:lstStyle/>
        <a:p>
          <a:endParaRPr lang="pt-BR"/>
        </a:p>
      </dgm:t>
    </dgm:pt>
    <dgm:pt modelId="{CCA35B06-CF12-49E2-B76B-38A3276C9C2B}" type="pres">
      <dgm:prSet presAssocID="{753C5346-6840-4804-B49C-4463B00490B5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38DD0486-0B2D-4472-A8A5-A503A97A9664}" type="pres">
      <dgm:prSet presAssocID="{10E2EDFA-D8A1-4AC1-B927-8541B9CFBB3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E09DB-68B9-43E4-8D75-49ADF47A0939}" type="pres">
      <dgm:prSet presAssocID="{3A4019DF-D81E-493D-9308-97F39F0AF347}" presName="parTrans" presStyleLbl="sibTrans2D1" presStyleIdx="3" presStyleCnt="8"/>
      <dgm:spPr/>
      <dgm:t>
        <a:bodyPr/>
        <a:lstStyle/>
        <a:p>
          <a:endParaRPr lang="pt-BR"/>
        </a:p>
      </dgm:t>
    </dgm:pt>
    <dgm:pt modelId="{5E7EBEDA-C9BD-43AA-8AE4-4F718D516FF9}" type="pres">
      <dgm:prSet presAssocID="{3A4019DF-D81E-493D-9308-97F39F0AF347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73C56EAD-DB77-4EE2-AAFF-45BEBAB27744}" type="pres">
      <dgm:prSet presAssocID="{557C78BA-3A9F-4A40-AE2E-A91C8D7EA14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12F877-429F-49F2-8113-BC5D5C450F43}" type="pres">
      <dgm:prSet presAssocID="{EBE6FF0E-0C1C-4BF0-89EC-BFACE72CF2D5}" presName="parTrans" presStyleLbl="sibTrans2D1" presStyleIdx="4" presStyleCnt="8"/>
      <dgm:spPr/>
      <dgm:t>
        <a:bodyPr/>
        <a:lstStyle/>
        <a:p>
          <a:endParaRPr lang="pt-BR"/>
        </a:p>
      </dgm:t>
    </dgm:pt>
    <dgm:pt modelId="{0D00B24E-6D1B-4F44-AF19-14F4D2F3108D}" type="pres">
      <dgm:prSet presAssocID="{EBE6FF0E-0C1C-4BF0-89EC-BFACE72CF2D5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6940D7C4-CE5D-45C0-B361-5BB7FA98F3A4}" type="pres">
      <dgm:prSet presAssocID="{3541EFCC-95E9-4437-A4E1-939711306E5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60ECCE-0FBD-4EDF-B49D-118CAE6E4763}" type="pres">
      <dgm:prSet presAssocID="{66AB3256-3EDA-4360-AFBF-EDECEF318650}" presName="parTrans" presStyleLbl="sibTrans2D1" presStyleIdx="5" presStyleCnt="8"/>
      <dgm:spPr/>
      <dgm:t>
        <a:bodyPr/>
        <a:lstStyle/>
        <a:p>
          <a:endParaRPr lang="pt-BR"/>
        </a:p>
      </dgm:t>
    </dgm:pt>
    <dgm:pt modelId="{BBF9C7CC-E5DF-45E7-B4FA-C281F4343D17}" type="pres">
      <dgm:prSet presAssocID="{66AB3256-3EDA-4360-AFBF-EDECEF318650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269F3DCF-67C8-4F11-8F65-493B39DDA3F0}" type="pres">
      <dgm:prSet presAssocID="{DA7D3470-D00F-4D55-8A20-10439FDB878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9FDE9-1B32-48AB-8467-CC0C7D6A9CBD}" type="pres">
      <dgm:prSet presAssocID="{7824D580-AEC4-46DF-AB3F-D3289241FE9E}" presName="parTrans" presStyleLbl="sibTrans2D1" presStyleIdx="6" presStyleCnt="8"/>
      <dgm:spPr/>
      <dgm:t>
        <a:bodyPr/>
        <a:lstStyle/>
        <a:p>
          <a:endParaRPr lang="pt-BR"/>
        </a:p>
      </dgm:t>
    </dgm:pt>
    <dgm:pt modelId="{1F9F43E2-5483-4590-AA2D-0F4680123936}" type="pres">
      <dgm:prSet presAssocID="{7824D580-AEC4-46DF-AB3F-D3289241FE9E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186B1975-3196-4A2D-9DE1-A63E3B76DA27}" type="pres">
      <dgm:prSet presAssocID="{C2CE0822-D0D6-4D04-8339-ACF14A789D3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DDC5CD-DC8A-4148-B0E1-524E4A76C518}" type="pres">
      <dgm:prSet presAssocID="{DBBB19CC-CB56-41F8-AFCC-B502DE7CA211}" presName="parTrans" presStyleLbl="sibTrans2D1" presStyleIdx="7" presStyleCnt="8"/>
      <dgm:spPr/>
      <dgm:t>
        <a:bodyPr/>
        <a:lstStyle/>
        <a:p>
          <a:endParaRPr lang="pt-BR"/>
        </a:p>
      </dgm:t>
    </dgm:pt>
    <dgm:pt modelId="{3CFF3FFE-41A0-476B-A697-5742607DB31A}" type="pres">
      <dgm:prSet presAssocID="{DBBB19CC-CB56-41F8-AFCC-B502DE7CA211}" presName="connectorText" presStyleLbl="sibTrans2D1" presStyleIdx="7" presStyleCnt="8"/>
      <dgm:spPr/>
      <dgm:t>
        <a:bodyPr/>
        <a:lstStyle/>
        <a:p>
          <a:endParaRPr lang="pt-BR"/>
        </a:p>
      </dgm:t>
    </dgm:pt>
    <dgm:pt modelId="{7C8E5D5F-5B71-4D85-AFEC-CCD9D5E2197F}" type="pres">
      <dgm:prSet presAssocID="{F3D9B6EC-5431-4752-A8D9-88BE5F7DB13D}" presName="node" presStyleLbl="node1" presStyleIdx="7" presStyleCnt="8" custRadScaleRad="94558" custRadScaleInc="-92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D3834F-8679-4257-9E52-8C8A0202EB51}" type="presOf" srcId="{DA7D3470-D00F-4D55-8A20-10439FDB8780}" destId="{269F3DCF-67C8-4F11-8F65-493B39DDA3F0}" srcOrd="0" destOrd="0" presId="urn:microsoft.com/office/officeart/2005/8/layout/radial5"/>
    <dgm:cxn modelId="{EB88218E-EBCB-4D77-B51D-12C01DFE3954}" srcId="{DE10C63E-4C6F-4508-8EF5-98E08FA2200D}" destId="{D1C10B9F-660A-4E81-AAE8-E752031BF3E0}" srcOrd="4" destOrd="0" parTransId="{7E60DF77-DFC8-447D-86D7-84A1AFB3B465}" sibTransId="{26BE2CF0-5AA7-4E73-B371-678A7B9D9899}"/>
    <dgm:cxn modelId="{856B16B6-9C6F-402E-AC26-7EB7E51FB088}" type="presOf" srcId="{7824D580-AEC4-46DF-AB3F-D3289241FE9E}" destId="{ECE9FDE9-1B32-48AB-8467-CC0C7D6A9CBD}" srcOrd="0" destOrd="0" presId="urn:microsoft.com/office/officeart/2005/8/layout/radial5"/>
    <dgm:cxn modelId="{998CA952-2476-4AB0-81C1-EA0AB8C650D9}" type="presOf" srcId="{0F6423F3-8F2F-4CFA-AC8E-DFB9B0372459}" destId="{A8777105-DFB5-4001-B525-14A1E32D97AF}" srcOrd="1" destOrd="0" presId="urn:microsoft.com/office/officeart/2005/8/layout/radial5"/>
    <dgm:cxn modelId="{9D3CE1D9-8B51-40C7-A71F-D404EEBA5ECB}" type="presOf" srcId="{C2CE0822-D0D6-4D04-8339-ACF14A789D3F}" destId="{186B1975-3196-4A2D-9DE1-A63E3B76DA27}" srcOrd="0" destOrd="0" presId="urn:microsoft.com/office/officeart/2005/8/layout/radial5"/>
    <dgm:cxn modelId="{73E6B855-C1DE-4746-B9E9-C8BA671FF652}" srcId="{C48F0BD8-D232-4863-BB2B-AAD9E09CD664}" destId="{557C78BA-3A9F-4A40-AE2E-A91C8D7EA140}" srcOrd="3" destOrd="0" parTransId="{3A4019DF-D81E-493D-9308-97F39F0AF347}" sibTransId="{0C36A006-1FB8-44D7-888A-EB48F267972E}"/>
    <dgm:cxn modelId="{40B45B3D-954A-4916-829E-80EBD1E1FB18}" type="presOf" srcId="{DE10C63E-4C6F-4508-8EF5-98E08FA2200D}" destId="{873965E9-B5C2-44CA-9F4D-54EB92560986}" srcOrd="0" destOrd="0" presId="urn:microsoft.com/office/officeart/2005/8/layout/radial5"/>
    <dgm:cxn modelId="{40F20C9D-6ECE-4CB1-A1A6-0CCD23603FE8}" srcId="{C48F0BD8-D232-4863-BB2B-AAD9E09CD664}" destId="{F3D9B6EC-5431-4752-A8D9-88BE5F7DB13D}" srcOrd="7" destOrd="0" parTransId="{DBBB19CC-CB56-41F8-AFCC-B502DE7CA211}" sibTransId="{A96BEBE7-1CA6-41EF-8E41-1076CC6BDD68}"/>
    <dgm:cxn modelId="{4A772D83-A7C0-4357-8C8B-636CA92AC38E}" type="presOf" srcId="{66AB3256-3EDA-4360-AFBF-EDECEF318650}" destId="{2260ECCE-0FBD-4EDF-B49D-118CAE6E4763}" srcOrd="0" destOrd="0" presId="urn:microsoft.com/office/officeart/2005/8/layout/radial5"/>
    <dgm:cxn modelId="{BBC971EE-333E-46FD-990C-6F8F7383B428}" type="presOf" srcId="{EBE6FF0E-0C1C-4BF0-89EC-BFACE72CF2D5}" destId="{0D00B24E-6D1B-4F44-AF19-14F4D2F3108D}" srcOrd="1" destOrd="0" presId="urn:microsoft.com/office/officeart/2005/8/layout/radial5"/>
    <dgm:cxn modelId="{97FB170C-530A-4C39-96A5-F9CAAB52BA26}" srcId="{DE10C63E-4C6F-4508-8EF5-98E08FA2200D}" destId="{C48F0BD8-D232-4863-BB2B-AAD9E09CD664}" srcOrd="0" destOrd="0" parTransId="{86A45C14-184A-4210-A9E4-89D6886F8C1C}" sibTransId="{4ACA72DD-1AA3-4320-A1A8-523CCEB9636F}"/>
    <dgm:cxn modelId="{5B4F8516-B35F-4D14-B0E4-3AEBF5990371}" type="presOf" srcId="{6D7783EF-FB44-400B-95A7-6DB897FEDD38}" destId="{0B87F7D0-7BCA-47A7-B4A9-A0B1F974FE6F}" srcOrd="1" destOrd="0" presId="urn:microsoft.com/office/officeart/2005/8/layout/radial5"/>
    <dgm:cxn modelId="{FE77A515-6644-4962-B145-B9A799054026}" type="presOf" srcId="{DBBB19CC-CB56-41F8-AFCC-B502DE7CA211}" destId="{3CFF3FFE-41A0-476B-A697-5742607DB31A}" srcOrd="1" destOrd="0" presId="urn:microsoft.com/office/officeart/2005/8/layout/radial5"/>
    <dgm:cxn modelId="{9AD668E3-DF59-46AC-80E6-98F49E466828}" type="presOf" srcId="{753C5346-6840-4804-B49C-4463B00490B5}" destId="{CCA35B06-CF12-49E2-B76B-38A3276C9C2B}" srcOrd="1" destOrd="0" presId="urn:microsoft.com/office/officeart/2005/8/layout/radial5"/>
    <dgm:cxn modelId="{CA99AF7E-B693-4A72-AAE9-739430049E26}" type="presOf" srcId="{7824D580-AEC4-46DF-AB3F-D3289241FE9E}" destId="{1F9F43E2-5483-4590-AA2D-0F4680123936}" srcOrd="1" destOrd="0" presId="urn:microsoft.com/office/officeart/2005/8/layout/radial5"/>
    <dgm:cxn modelId="{D9569052-3A5B-429D-B657-2C0F2CD6CFE6}" srcId="{DE10C63E-4C6F-4508-8EF5-98E08FA2200D}" destId="{8F4E61AE-9FED-4861-B533-FA8345E7105C}" srcOrd="3" destOrd="0" parTransId="{16AE5021-019E-41BA-ABD8-831D513A1866}" sibTransId="{5F818A4C-C439-472A-A084-4559EF317448}"/>
    <dgm:cxn modelId="{AAEC2A8C-59C1-4C7B-ABF6-DA6AD1C09F30}" type="presOf" srcId="{F3D9B6EC-5431-4752-A8D9-88BE5F7DB13D}" destId="{7C8E5D5F-5B71-4D85-AFEC-CCD9D5E2197F}" srcOrd="0" destOrd="0" presId="urn:microsoft.com/office/officeart/2005/8/layout/radial5"/>
    <dgm:cxn modelId="{CCA52772-C38E-4E06-9A55-CB762E7536A1}" type="presOf" srcId="{DBBB19CC-CB56-41F8-AFCC-B502DE7CA211}" destId="{70DDC5CD-DC8A-4148-B0E1-524E4A76C518}" srcOrd="0" destOrd="0" presId="urn:microsoft.com/office/officeart/2005/8/layout/radial5"/>
    <dgm:cxn modelId="{CC102B63-0A22-4015-AA59-4F42F4081BB9}" srcId="{C48F0BD8-D232-4863-BB2B-AAD9E09CD664}" destId="{F08D1C82-BCD4-4285-8074-5BB3E4AE82A4}" srcOrd="0" destOrd="0" parTransId="{0F6423F3-8F2F-4CFA-AC8E-DFB9B0372459}" sibTransId="{5DC77B4B-76EB-47C8-9C7C-B8CC523D06E1}"/>
    <dgm:cxn modelId="{8AB8A9D2-56E2-4525-AECF-7E5878C5F4DA}" srcId="{DE10C63E-4C6F-4508-8EF5-98E08FA2200D}" destId="{EAB4485F-1100-45BA-BF62-B15DEC9F4FD2}" srcOrd="2" destOrd="0" parTransId="{040DE741-07C2-425C-A6C9-A74269E84E2C}" sibTransId="{02601450-65F3-4D66-99E2-66066D2CCC58}"/>
    <dgm:cxn modelId="{10B41580-5177-4CD8-BD48-92DD9828A0A4}" type="presOf" srcId="{C48F0BD8-D232-4863-BB2B-AAD9E09CD664}" destId="{7C072EA5-FF67-4298-8D29-1AE550068134}" srcOrd="0" destOrd="0" presId="urn:microsoft.com/office/officeart/2005/8/layout/radial5"/>
    <dgm:cxn modelId="{6F374DCD-7E27-44C9-AAA1-BBED102EBFAC}" type="presOf" srcId="{557C78BA-3A9F-4A40-AE2E-A91C8D7EA140}" destId="{73C56EAD-DB77-4EE2-AAFF-45BEBAB27744}" srcOrd="0" destOrd="0" presId="urn:microsoft.com/office/officeart/2005/8/layout/radial5"/>
    <dgm:cxn modelId="{7E5DCAEE-4150-4341-BB2F-4DB838054157}" srcId="{DE10C63E-4C6F-4508-8EF5-98E08FA2200D}" destId="{97092904-87AB-4CDA-B832-FD7C7AA7F621}" srcOrd="5" destOrd="0" parTransId="{D3376515-8951-4E6A-BBE2-F2650C1DDA96}" sibTransId="{1FF06523-1B40-4BBF-A313-35B2274E4573}"/>
    <dgm:cxn modelId="{A803E21D-CA37-46FE-8259-E6BD9EBEEF36}" type="presOf" srcId="{6D7783EF-FB44-400B-95A7-6DB897FEDD38}" destId="{CD4933A7-BFCA-43A2-85B7-EC8BE64EEE86}" srcOrd="0" destOrd="0" presId="urn:microsoft.com/office/officeart/2005/8/layout/radial5"/>
    <dgm:cxn modelId="{6A6D1ABC-4AE6-4720-B429-830EC4864013}" srcId="{C48F0BD8-D232-4863-BB2B-AAD9E09CD664}" destId="{3E78D1EE-42F9-4BC5-B700-270BDF26B671}" srcOrd="1" destOrd="0" parTransId="{6D7783EF-FB44-400B-95A7-6DB897FEDD38}" sibTransId="{A7D48DE6-A770-453E-AA45-DF980AFC65A2}"/>
    <dgm:cxn modelId="{07E1382A-206D-483C-80B1-B21C60F79F17}" srcId="{C48F0BD8-D232-4863-BB2B-AAD9E09CD664}" destId="{C2CE0822-D0D6-4D04-8339-ACF14A789D3F}" srcOrd="6" destOrd="0" parTransId="{7824D580-AEC4-46DF-AB3F-D3289241FE9E}" sibTransId="{A7E466EC-6ACA-4F32-959B-520E1975077D}"/>
    <dgm:cxn modelId="{697130B4-B5BC-4841-89CC-2543D9EF961C}" type="presOf" srcId="{10E2EDFA-D8A1-4AC1-B927-8541B9CFBB38}" destId="{38DD0486-0B2D-4472-A8A5-A503A97A9664}" srcOrd="0" destOrd="0" presId="urn:microsoft.com/office/officeart/2005/8/layout/radial5"/>
    <dgm:cxn modelId="{960D9F83-979A-47FA-8EB2-FE658ACE4796}" type="presOf" srcId="{EBE6FF0E-0C1C-4BF0-89EC-BFACE72CF2D5}" destId="{7E12F877-429F-49F2-8113-BC5D5C450F43}" srcOrd="0" destOrd="0" presId="urn:microsoft.com/office/officeart/2005/8/layout/radial5"/>
    <dgm:cxn modelId="{DC420290-CD8A-400A-8FEE-C833DDF39195}" type="presOf" srcId="{F08D1C82-BCD4-4285-8074-5BB3E4AE82A4}" destId="{093BA091-4B60-4B78-AE57-4BCD6C049B91}" srcOrd="0" destOrd="0" presId="urn:microsoft.com/office/officeart/2005/8/layout/radial5"/>
    <dgm:cxn modelId="{90AFA4DB-8D86-4A18-92FC-D598CE861A38}" type="presOf" srcId="{3A4019DF-D81E-493D-9308-97F39F0AF347}" destId="{E00E09DB-68B9-43E4-8D75-49ADF47A0939}" srcOrd="0" destOrd="0" presId="urn:microsoft.com/office/officeart/2005/8/layout/radial5"/>
    <dgm:cxn modelId="{62633B77-755F-4A88-B930-AA6AF94DA342}" type="presOf" srcId="{0F6423F3-8F2F-4CFA-AC8E-DFB9B0372459}" destId="{C9D2951D-217C-4619-895A-E83F7B90E11C}" srcOrd="0" destOrd="0" presId="urn:microsoft.com/office/officeart/2005/8/layout/radial5"/>
    <dgm:cxn modelId="{501367E5-D5F7-461E-8199-5F78424CE314}" srcId="{C48F0BD8-D232-4863-BB2B-AAD9E09CD664}" destId="{10E2EDFA-D8A1-4AC1-B927-8541B9CFBB38}" srcOrd="2" destOrd="0" parTransId="{753C5346-6840-4804-B49C-4463B00490B5}" sibTransId="{15382871-80A5-46B3-8CA9-78800BD09281}"/>
    <dgm:cxn modelId="{C970CEBF-22F1-4413-B646-F54235C7A2D2}" type="presOf" srcId="{3E78D1EE-42F9-4BC5-B700-270BDF26B671}" destId="{0E4916F6-C0F0-44D9-9F0A-5073F07E6DA1}" srcOrd="0" destOrd="0" presId="urn:microsoft.com/office/officeart/2005/8/layout/radial5"/>
    <dgm:cxn modelId="{CA6BBD33-CCB8-431B-B4E6-408276988E80}" srcId="{DE10C63E-4C6F-4508-8EF5-98E08FA2200D}" destId="{06469950-33DD-45E2-A342-C97170C6803C}" srcOrd="1" destOrd="0" parTransId="{562F4868-2D22-47CF-B3FD-3500C72ECC5B}" sibTransId="{B95BD111-1AE6-4C39-A8D5-A0A810A72581}"/>
    <dgm:cxn modelId="{7B9E53C0-E44A-4A45-AB19-6D9631E45B46}" type="presOf" srcId="{3A4019DF-D81E-493D-9308-97F39F0AF347}" destId="{5E7EBEDA-C9BD-43AA-8AE4-4F718D516FF9}" srcOrd="1" destOrd="0" presId="urn:microsoft.com/office/officeart/2005/8/layout/radial5"/>
    <dgm:cxn modelId="{F5BC55F3-64AB-40EB-89F6-EBECAA8890B6}" type="presOf" srcId="{66AB3256-3EDA-4360-AFBF-EDECEF318650}" destId="{BBF9C7CC-E5DF-45E7-B4FA-C281F4343D17}" srcOrd="1" destOrd="0" presId="urn:microsoft.com/office/officeart/2005/8/layout/radial5"/>
    <dgm:cxn modelId="{6C89236E-8F10-4C9C-8DA6-963B34E895F7}" srcId="{C48F0BD8-D232-4863-BB2B-AAD9E09CD664}" destId="{3541EFCC-95E9-4437-A4E1-939711306E55}" srcOrd="4" destOrd="0" parTransId="{EBE6FF0E-0C1C-4BF0-89EC-BFACE72CF2D5}" sibTransId="{CFEF4D0D-6607-4F58-BBA1-66AF6BAA9B65}"/>
    <dgm:cxn modelId="{AAA0BCFA-C8D2-4826-BD0E-DFD410784E76}" type="presOf" srcId="{753C5346-6840-4804-B49C-4463B00490B5}" destId="{59233ECE-A764-48BD-8B4B-D0388C110DAE}" srcOrd="0" destOrd="0" presId="urn:microsoft.com/office/officeart/2005/8/layout/radial5"/>
    <dgm:cxn modelId="{B9106522-3729-4110-BD4E-15E1B63763E5}" type="presOf" srcId="{3541EFCC-95E9-4437-A4E1-939711306E55}" destId="{6940D7C4-CE5D-45C0-B361-5BB7FA98F3A4}" srcOrd="0" destOrd="0" presId="urn:microsoft.com/office/officeart/2005/8/layout/radial5"/>
    <dgm:cxn modelId="{2C8972A2-A5C9-4A34-99D0-CC113491AE27}" srcId="{C48F0BD8-D232-4863-BB2B-AAD9E09CD664}" destId="{DA7D3470-D00F-4D55-8A20-10439FDB8780}" srcOrd="5" destOrd="0" parTransId="{66AB3256-3EDA-4360-AFBF-EDECEF318650}" sibTransId="{015E455F-A35D-4C69-ABBD-5988E9B0DA09}"/>
    <dgm:cxn modelId="{74B02DB7-6446-4DCD-A1FE-043174F0B69A}" type="presParOf" srcId="{873965E9-B5C2-44CA-9F4D-54EB92560986}" destId="{7C072EA5-FF67-4298-8D29-1AE550068134}" srcOrd="0" destOrd="0" presId="urn:microsoft.com/office/officeart/2005/8/layout/radial5"/>
    <dgm:cxn modelId="{38BF659A-8D46-4DC4-A02A-9BD2C930B26A}" type="presParOf" srcId="{873965E9-B5C2-44CA-9F4D-54EB92560986}" destId="{C9D2951D-217C-4619-895A-E83F7B90E11C}" srcOrd="1" destOrd="0" presId="urn:microsoft.com/office/officeart/2005/8/layout/radial5"/>
    <dgm:cxn modelId="{97CD7918-CF4A-4A8A-8AB4-FCF6E41DE8CE}" type="presParOf" srcId="{C9D2951D-217C-4619-895A-E83F7B90E11C}" destId="{A8777105-DFB5-4001-B525-14A1E32D97AF}" srcOrd="0" destOrd="0" presId="urn:microsoft.com/office/officeart/2005/8/layout/radial5"/>
    <dgm:cxn modelId="{3D4DE152-146A-4035-B875-9F3BA8DDB5C4}" type="presParOf" srcId="{873965E9-B5C2-44CA-9F4D-54EB92560986}" destId="{093BA091-4B60-4B78-AE57-4BCD6C049B91}" srcOrd="2" destOrd="0" presId="urn:microsoft.com/office/officeart/2005/8/layout/radial5"/>
    <dgm:cxn modelId="{CC7DDF50-A457-44CB-B1CC-7D680E11BEBD}" type="presParOf" srcId="{873965E9-B5C2-44CA-9F4D-54EB92560986}" destId="{CD4933A7-BFCA-43A2-85B7-EC8BE64EEE86}" srcOrd="3" destOrd="0" presId="urn:microsoft.com/office/officeart/2005/8/layout/radial5"/>
    <dgm:cxn modelId="{C669AB05-FA47-4E6A-B158-E23853A10C82}" type="presParOf" srcId="{CD4933A7-BFCA-43A2-85B7-EC8BE64EEE86}" destId="{0B87F7D0-7BCA-47A7-B4A9-A0B1F974FE6F}" srcOrd="0" destOrd="0" presId="urn:microsoft.com/office/officeart/2005/8/layout/radial5"/>
    <dgm:cxn modelId="{BF2FD3B7-7CFE-45D0-8F4E-0EF73A7881A1}" type="presParOf" srcId="{873965E9-B5C2-44CA-9F4D-54EB92560986}" destId="{0E4916F6-C0F0-44D9-9F0A-5073F07E6DA1}" srcOrd="4" destOrd="0" presId="urn:microsoft.com/office/officeart/2005/8/layout/radial5"/>
    <dgm:cxn modelId="{759795C3-F8A0-41D1-8CB7-E8B1683B3453}" type="presParOf" srcId="{873965E9-B5C2-44CA-9F4D-54EB92560986}" destId="{59233ECE-A764-48BD-8B4B-D0388C110DAE}" srcOrd="5" destOrd="0" presId="urn:microsoft.com/office/officeart/2005/8/layout/radial5"/>
    <dgm:cxn modelId="{B526F773-4313-4C2F-95C0-19B45D56D8DF}" type="presParOf" srcId="{59233ECE-A764-48BD-8B4B-D0388C110DAE}" destId="{CCA35B06-CF12-49E2-B76B-38A3276C9C2B}" srcOrd="0" destOrd="0" presId="urn:microsoft.com/office/officeart/2005/8/layout/radial5"/>
    <dgm:cxn modelId="{82B465BE-6676-4ED4-A523-786AD4658B51}" type="presParOf" srcId="{873965E9-B5C2-44CA-9F4D-54EB92560986}" destId="{38DD0486-0B2D-4472-A8A5-A503A97A9664}" srcOrd="6" destOrd="0" presId="urn:microsoft.com/office/officeart/2005/8/layout/radial5"/>
    <dgm:cxn modelId="{5B1E9CCB-C1C4-4570-B2B2-AB5BF17828BD}" type="presParOf" srcId="{873965E9-B5C2-44CA-9F4D-54EB92560986}" destId="{E00E09DB-68B9-43E4-8D75-49ADF47A0939}" srcOrd="7" destOrd="0" presId="urn:microsoft.com/office/officeart/2005/8/layout/radial5"/>
    <dgm:cxn modelId="{276DF820-B152-47A5-91C9-61392B2272FB}" type="presParOf" srcId="{E00E09DB-68B9-43E4-8D75-49ADF47A0939}" destId="{5E7EBEDA-C9BD-43AA-8AE4-4F718D516FF9}" srcOrd="0" destOrd="0" presId="urn:microsoft.com/office/officeart/2005/8/layout/radial5"/>
    <dgm:cxn modelId="{534441E6-BB45-4756-BCF0-FF07BDA58978}" type="presParOf" srcId="{873965E9-B5C2-44CA-9F4D-54EB92560986}" destId="{73C56EAD-DB77-4EE2-AAFF-45BEBAB27744}" srcOrd="8" destOrd="0" presId="urn:microsoft.com/office/officeart/2005/8/layout/radial5"/>
    <dgm:cxn modelId="{D578B104-4041-4D0B-A3DE-8F86AD422433}" type="presParOf" srcId="{873965E9-B5C2-44CA-9F4D-54EB92560986}" destId="{7E12F877-429F-49F2-8113-BC5D5C450F43}" srcOrd="9" destOrd="0" presId="urn:microsoft.com/office/officeart/2005/8/layout/radial5"/>
    <dgm:cxn modelId="{F40E897D-1B34-4DE8-AC8F-13C425896A41}" type="presParOf" srcId="{7E12F877-429F-49F2-8113-BC5D5C450F43}" destId="{0D00B24E-6D1B-4F44-AF19-14F4D2F3108D}" srcOrd="0" destOrd="0" presId="urn:microsoft.com/office/officeart/2005/8/layout/radial5"/>
    <dgm:cxn modelId="{ACBCE92D-6896-4506-A53D-D47328FF6E3F}" type="presParOf" srcId="{873965E9-B5C2-44CA-9F4D-54EB92560986}" destId="{6940D7C4-CE5D-45C0-B361-5BB7FA98F3A4}" srcOrd="10" destOrd="0" presId="urn:microsoft.com/office/officeart/2005/8/layout/radial5"/>
    <dgm:cxn modelId="{638B1DCD-6525-411E-85C6-F8F707397682}" type="presParOf" srcId="{873965E9-B5C2-44CA-9F4D-54EB92560986}" destId="{2260ECCE-0FBD-4EDF-B49D-118CAE6E4763}" srcOrd="11" destOrd="0" presId="urn:microsoft.com/office/officeart/2005/8/layout/radial5"/>
    <dgm:cxn modelId="{420E26D2-6AEE-4CE9-A9F2-10206BC6FA64}" type="presParOf" srcId="{2260ECCE-0FBD-4EDF-B49D-118CAE6E4763}" destId="{BBF9C7CC-E5DF-45E7-B4FA-C281F4343D17}" srcOrd="0" destOrd="0" presId="urn:microsoft.com/office/officeart/2005/8/layout/radial5"/>
    <dgm:cxn modelId="{83B51C5E-B55D-4D5B-A5C4-F96294AE57F3}" type="presParOf" srcId="{873965E9-B5C2-44CA-9F4D-54EB92560986}" destId="{269F3DCF-67C8-4F11-8F65-493B39DDA3F0}" srcOrd="12" destOrd="0" presId="urn:microsoft.com/office/officeart/2005/8/layout/radial5"/>
    <dgm:cxn modelId="{1E1BC1EB-3681-4295-B551-305D035F136A}" type="presParOf" srcId="{873965E9-B5C2-44CA-9F4D-54EB92560986}" destId="{ECE9FDE9-1B32-48AB-8467-CC0C7D6A9CBD}" srcOrd="13" destOrd="0" presId="urn:microsoft.com/office/officeart/2005/8/layout/radial5"/>
    <dgm:cxn modelId="{080A0741-C9AC-4216-95EB-0D9A21036B60}" type="presParOf" srcId="{ECE9FDE9-1B32-48AB-8467-CC0C7D6A9CBD}" destId="{1F9F43E2-5483-4590-AA2D-0F4680123936}" srcOrd="0" destOrd="0" presId="urn:microsoft.com/office/officeart/2005/8/layout/radial5"/>
    <dgm:cxn modelId="{94B39DFA-3F51-48E4-A997-2A782789DB6F}" type="presParOf" srcId="{873965E9-B5C2-44CA-9F4D-54EB92560986}" destId="{186B1975-3196-4A2D-9DE1-A63E3B76DA27}" srcOrd="14" destOrd="0" presId="urn:microsoft.com/office/officeart/2005/8/layout/radial5"/>
    <dgm:cxn modelId="{337F0232-C0A3-40C2-8FD8-48E0F1E62607}" type="presParOf" srcId="{873965E9-B5C2-44CA-9F4D-54EB92560986}" destId="{70DDC5CD-DC8A-4148-B0E1-524E4A76C518}" srcOrd="15" destOrd="0" presId="urn:microsoft.com/office/officeart/2005/8/layout/radial5"/>
    <dgm:cxn modelId="{838CE88A-D362-49FA-8FB1-3ECA2DFDA638}" type="presParOf" srcId="{70DDC5CD-DC8A-4148-B0E1-524E4A76C518}" destId="{3CFF3FFE-41A0-476B-A697-5742607DB31A}" srcOrd="0" destOrd="0" presId="urn:microsoft.com/office/officeart/2005/8/layout/radial5"/>
    <dgm:cxn modelId="{D7C69223-D4B7-44A3-8992-34A0F6AE167B}" type="presParOf" srcId="{873965E9-B5C2-44CA-9F4D-54EB92560986}" destId="{7C8E5D5F-5B71-4D85-AFEC-CCD9D5E2197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72EA5-FF67-4298-8D29-1AE550068134}">
      <dsp:nvSpPr>
        <dsp:cNvPr id="0" name=""/>
        <dsp:cNvSpPr/>
      </dsp:nvSpPr>
      <dsp:spPr>
        <a:xfrm>
          <a:off x="3298106" y="2371293"/>
          <a:ext cx="1756715" cy="19254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CARAÚBAS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20.639 hab.</a:t>
          </a:r>
        </a:p>
      </dsp:txBody>
      <dsp:txXfrm>
        <a:off x="3555371" y="2653273"/>
        <a:ext cx="1242185" cy="1361523"/>
      </dsp:txXfrm>
    </dsp:sp>
    <dsp:sp modelId="{C9D2951D-217C-4619-895A-E83F7B90E11C}">
      <dsp:nvSpPr>
        <dsp:cNvPr id="0" name=""/>
        <dsp:cNvSpPr/>
      </dsp:nvSpPr>
      <dsp:spPr>
        <a:xfrm rot="16200000">
          <a:off x="3953316" y="1754702"/>
          <a:ext cx="446295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015773" y="1900435"/>
        <a:ext cx="321382" cy="249826"/>
      </dsp:txXfrm>
    </dsp:sp>
    <dsp:sp modelId="{093BA091-4B60-4B78-AE57-4BCD6C049B91}">
      <dsp:nvSpPr>
        <dsp:cNvPr id="0" name=""/>
        <dsp:cNvSpPr/>
      </dsp:nvSpPr>
      <dsp:spPr>
        <a:xfrm>
          <a:off x="3417758" y="11816"/>
          <a:ext cx="1517410" cy="15174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Norte: Governador Dix-Sept Rosado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12.992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41,6 Km</a:t>
          </a:r>
          <a:endParaRPr lang="pt-BR" sz="1200" kern="1200" dirty="0"/>
        </a:p>
      </dsp:txBody>
      <dsp:txXfrm>
        <a:off x="3639978" y="234036"/>
        <a:ext cx="1072970" cy="1072970"/>
      </dsp:txXfrm>
    </dsp:sp>
    <dsp:sp modelId="{CD4933A7-BFCA-43A2-85B7-EC8BE64EEE86}">
      <dsp:nvSpPr>
        <dsp:cNvPr id="0" name=""/>
        <dsp:cNvSpPr/>
      </dsp:nvSpPr>
      <dsp:spPr>
        <a:xfrm rot="18900000">
          <a:off x="4894493" y="2172720"/>
          <a:ext cx="470192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912786" y="2300159"/>
        <a:ext cx="345279" cy="249826"/>
      </dsp:txXfrm>
    </dsp:sp>
    <dsp:sp modelId="{0E4916F6-C0F0-44D9-9F0A-5073F07E6DA1}">
      <dsp:nvSpPr>
        <dsp:cNvPr id="0" name=""/>
        <dsp:cNvSpPr/>
      </dsp:nvSpPr>
      <dsp:spPr>
        <a:xfrm>
          <a:off x="5230436" y="762652"/>
          <a:ext cx="1517410" cy="15174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Nordeste: Upanema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12.992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68,3 Km</a:t>
          </a:r>
          <a:endParaRPr lang="pt-BR" sz="1200" kern="1200" dirty="0"/>
        </a:p>
      </dsp:txBody>
      <dsp:txXfrm>
        <a:off x="5452656" y="984872"/>
        <a:ext cx="1072970" cy="1072970"/>
      </dsp:txXfrm>
    </dsp:sp>
    <dsp:sp modelId="{59233ECE-A764-48BD-8B4B-D0388C110DAE}">
      <dsp:nvSpPr>
        <dsp:cNvPr id="0" name=""/>
        <dsp:cNvSpPr/>
      </dsp:nvSpPr>
      <dsp:spPr>
        <a:xfrm>
          <a:off x="5258640" y="3125846"/>
          <a:ext cx="491018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5258640" y="3209122"/>
        <a:ext cx="366105" cy="249826"/>
      </dsp:txXfrm>
    </dsp:sp>
    <dsp:sp modelId="{38DD0486-0B2D-4472-A8A5-A503A97A9664}">
      <dsp:nvSpPr>
        <dsp:cNvPr id="0" name=""/>
        <dsp:cNvSpPr/>
      </dsp:nvSpPr>
      <dsp:spPr>
        <a:xfrm>
          <a:off x="5981272" y="2575330"/>
          <a:ext cx="1517410" cy="15174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Leste: Campo Grande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9.742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39,3 Km</a:t>
          </a:r>
          <a:endParaRPr lang="pt-BR" sz="1200" kern="1200" dirty="0"/>
        </a:p>
      </dsp:txBody>
      <dsp:txXfrm>
        <a:off x="6203492" y="2797550"/>
        <a:ext cx="1072970" cy="1072970"/>
      </dsp:txXfrm>
    </dsp:sp>
    <dsp:sp modelId="{E00E09DB-68B9-43E4-8D75-49ADF47A0939}">
      <dsp:nvSpPr>
        <dsp:cNvPr id="0" name=""/>
        <dsp:cNvSpPr/>
      </dsp:nvSpPr>
      <dsp:spPr>
        <a:xfrm rot="2700000">
          <a:off x="4894493" y="4078971"/>
          <a:ext cx="470192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912786" y="4118084"/>
        <a:ext cx="345279" cy="249826"/>
      </dsp:txXfrm>
    </dsp:sp>
    <dsp:sp modelId="{73C56EAD-DB77-4EE2-AAFF-45BEBAB27744}">
      <dsp:nvSpPr>
        <dsp:cNvPr id="0" name=""/>
        <dsp:cNvSpPr/>
      </dsp:nvSpPr>
      <dsp:spPr>
        <a:xfrm>
          <a:off x="5230436" y="4388008"/>
          <a:ext cx="1517410" cy="15174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Sudeste: Janduís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5.345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71,6 Km</a:t>
          </a:r>
          <a:endParaRPr lang="pt-BR" sz="1200" kern="1200" dirty="0"/>
        </a:p>
      </dsp:txBody>
      <dsp:txXfrm>
        <a:off x="5452656" y="4610228"/>
        <a:ext cx="1072970" cy="1072970"/>
      </dsp:txXfrm>
    </dsp:sp>
    <dsp:sp modelId="{7E12F877-429F-49F2-8113-BC5D5C450F43}">
      <dsp:nvSpPr>
        <dsp:cNvPr id="0" name=""/>
        <dsp:cNvSpPr/>
      </dsp:nvSpPr>
      <dsp:spPr>
        <a:xfrm rot="5400000">
          <a:off x="3953316" y="4496989"/>
          <a:ext cx="446295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015773" y="4517809"/>
        <a:ext cx="321382" cy="249826"/>
      </dsp:txXfrm>
    </dsp:sp>
    <dsp:sp modelId="{6940D7C4-CE5D-45C0-B361-5BB7FA98F3A4}">
      <dsp:nvSpPr>
        <dsp:cNvPr id="0" name=""/>
        <dsp:cNvSpPr/>
      </dsp:nvSpPr>
      <dsp:spPr>
        <a:xfrm>
          <a:off x="3417758" y="5138843"/>
          <a:ext cx="1517410" cy="151741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Sul: Olho D’água do Borges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4.380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35 Km</a:t>
          </a:r>
          <a:endParaRPr lang="pt-BR" sz="1200" kern="1200" dirty="0"/>
        </a:p>
      </dsp:txBody>
      <dsp:txXfrm>
        <a:off x="3639978" y="5361063"/>
        <a:ext cx="1072970" cy="1072970"/>
      </dsp:txXfrm>
    </dsp:sp>
    <dsp:sp modelId="{2260ECCE-0FBD-4EDF-B49D-118CAE6E4763}">
      <dsp:nvSpPr>
        <dsp:cNvPr id="0" name=""/>
        <dsp:cNvSpPr/>
      </dsp:nvSpPr>
      <dsp:spPr>
        <a:xfrm rot="8100000">
          <a:off x="2988242" y="4078971"/>
          <a:ext cx="470192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3094862" y="4118084"/>
        <a:ext cx="345279" cy="249826"/>
      </dsp:txXfrm>
    </dsp:sp>
    <dsp:sp modelId="{269F3DCF-67C8-4F11-8F65-493B39DDA3F0}">
      <dsp:nvSpPr>
        <dsp:cNvPr id="0" name=""/>
        <dsp:cNvSpPr/>
      </dsp:nvSpPr>
      <dsp:spPr>
        <a:xfrm>
          <a:off x="1605080" y="4388008"/>
          <a:ext cx="1517410" cy="15174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Sudoeste: Umarizal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10.659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48,3 Km</a:t>
          </a:r>
          <a:endParaRPr lang="pt-BR" sz="1200" kern="1200" dirty="0"/>
        </a:p>
      </dsp:txBody>
      <dsp:txXfrm>
        <a:off x="1827300" y="4610228"/>
        <a:ext cx="1072970" cy="1072970"/>
      </dsp:txXfrm>
    </dsp:sp>
    <dsp:sp modelId="{ECE9FDE9-1B32-48AB-8467-CC0C7D6A9CBD}">
      <dsp:nvSpPr>
        <dsp:cNvPr id="0" name=""/>
        <dsp:cNvSpPr/>
      </dsp:nvSpPr>
      <dsp:spPr>
        <a:xfrm rot="10800000">
          <a:off x="2603268" y="3125846"/>
          <a:ext cx="491018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2728181" y="3209122"/>
        <a:ext cx="366105" cy="249826"/>
      </dsp:txXfrm>
    </dsp:sp>
    <dsp:sp modelId="{186B1975-3196-4A2D-9DE1-A63E3B76DA27}">
      <dsp:nvSpPr>
        <dsp:cNvPr id="0" name=""/>
        <dsp:cNvSpPr/>
      </dsp:nvSpPr>
      <dsp:spPr>
        <a:xfrm>
          <a:off x="854245" y="2575330"/>
          <a:ext cx="1517410" cy="151741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Oeste: Apodi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34.763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46,8 Km</a:t>
          </a:r>
          <a:endParaRPr lang="pt-BR" sz="1200" kern="1200" dirty="0"/>
        </a:p>
      </dsp:txBody>
      <dsp:txXfrm>
        <a:off x="1076465" y="2797550"/>
        <a:ext cx="1072970" cy="1072970"/>
      </dsp:txXfrm>
    </dsp:sp>
    <dsp:sp modelId="{70DDC5CD-DC8A-4148-B0E1-524E4A76C518}">
      <dsp:nvSpPr>
        <dsp:cNvPr id="0" name=""/>
        <dsp:cNvSpPr/>
      </dsp:nvSpPr>
      <dsp:spPr>
        <a:xfrm rot="13374882">
          <a:off x="3041054" y="2255169"/>
          <a:ext cx="397863" cy="4163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3144441" y="2379081"/>
        <a:ext cx="278504" cy="249826"/>
      </dsp:txXfrm>
    </dsp:sp>
    <dsp:sp modelId="{7C8E5D5F-5B71-4D85-AFEC-CCD9D5E2197F}">
      <dsp:nvSpPr>
        <dsp:cNvPr id="0" name=""/>
        <dsp:cNvSpPr/>
      </dsp:nvSpPr>
      <dsp:spPr>
        <a:xfrm>
          <a:off x="1642492" y="924802"/>
          <a:ext cx="1517410" cy="15174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Ao Noroeste: Felipe Guerra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/>
            <a:t>5.734 hab</a:t>
          </a:r>
          <a:r>
            <a:rPr lang="pt-PT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29,4 Km</a:t>
          </a:r>
          <a:endParaRPr lang="pt-BR" sz="1200" kern="1200" dirty="0"/>
        </a:p>
      </dsp:txBody>
      <dsp:txXfrm>
        <a:off x="1864712" y="1147022"/>
        <a:ext cx="1072970" cy="107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7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51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73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2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9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03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6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19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86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2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06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9ADB-1455-4A35-ABA4-6731DC95620D}" type="datetimeFigureOut">
              <a:rPr lang="pt-BR" smtClean="0"/>
              <a:t>06/10/2017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7424D-ECCF-4D75-B753-8B9BF6841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3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2385" y="2780928"/>
            <a:ext cx="6400800" cy="17526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RELATÓRIO DO </a:t>
            </a:r>
            <a:r>
              <a:rPr lang="pt-BR" b="1" dirty="0" smtClean="0">
                <a:solidFill>
                  <a:schemeClr val="tx1"/>
                </a:solidFill>
              </a:rPr>
              <a:t>HOSPITAL REGIONAL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DR. AGUINALDO PEREIRA DA SILVA  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73624" y="63093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Caraúbas, 06/10/17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55776" y="1826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/>
              <a:t>Prefeitura Municipal de Caraúbas</a:t>
            </a:r>
          </a:p>
          <a:p>
            <a:r>
              <a:rPr lang="pt-BR" sz="2000" dirty="0" smtClean="0"/>
              <a:t>Secretaria </a:t>
            </a:r>
            <a:r>
              <a:rPr lang="pt-BR" sz="2000" dirty="0"/>
              <a:t>Municipal de </a:t>
            </a:r>
            <a:r>
              <a:rPr lang="pt-BR" sz="2000" dirty="0" smtClean="0"/>
              <a:t>Saúde </a:t>
            </a:r>
            <a:endParaRPr lang="pt-BR" sz="2000" dirty="0"/>
          </a:p>
        </p:txBody>
      </p:sp>
      <p:pic>
        <p:nvPicPr>
          <p:cNvPr id="3074" name="Picture 2" descr="Resultado de imagem para timbre caraub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92"/>
            <a:ext cx="811948" cy="7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652889"/>
              </p:ext>
            </p:extLst>
          </p:nvPr>
        </p:nvGraphicFramePr>
        <p:xfrm>
          <a:off x="319661" y="1351412"/>
          <a:ext cx="8640959" cy="171754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58595"/>
                <a:gridCol w="654986"/>
                <a:gridCol w="620421"/>
                <a:gridCol w="620421"/>
                <a:gridCol w="620421"/>
                <a:gridCol w="642886"/>
                <a:gridCol w="634246"/>
                <a:gridCol w="634246"/>
                <a:gridCol w="634246"/>
                <a:gridCol w="634246"/>
                <a:gridCol w="634246"/>
                <a:gridCol w="85199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           Anos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Clínicas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2007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2008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2009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2010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2011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2012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2013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2014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2015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2016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Clínica Médica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567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765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1.249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1.258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1.311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1.623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1.198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907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636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694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10.208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Clínica Cirúrgica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1.047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Clínica Obstétrica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422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272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245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348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2.854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Clínica Pediátrica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273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217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293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350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369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139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117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2.131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1.262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1.283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1.976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1.842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1.968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2.398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1.888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1.477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1.065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1.081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16.240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364896"/>
            <a:ext cx="63439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QUANTITATIVOS DE INTERNAMENTOS COM DETALHAMENTO DOS DIAGNÓSTICOS: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CLÍNICOS, CIRÚRGICOS, OBSTÉTRICOS, PEDIÁTRICO - ANO: 2007 A 2017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4000" y="3140968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HRAPS, 2017.</a:t>
            </a:r>
            <a:endParaRPr lang="pt-BR" sz="1000" dirty="0"/>
          </a:p>
        </p:txBody>
      </p:sp>
      <p:sp>
        <p:nvSpPr>
          <p:cNvPr id="7" name="Retângulo 6"/>
          <p:cNvSpPr/>
          <p:nvPr/>
        </p:nvSpPr>
        <p:spPr>
          <a:xfrm>
            <a:off x="1492424" y="4128372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ATENDIMENTOS DE URGÊNCIA E EMERGÊNCIA - 2012 A 2016</a:t>
            </a:r>
            <a:endParaRPr lang="pt-BR" sz="1600" b="1" dirty="0">
              <a:latin typeface="+mj-lt"/>
            </a:endParaRPr>
          </a:p>
        </p:txBody>
      </p:sp>
      <p:graphicFrame>
        <p:nvGraphicFramePr>
          <p:cNvPr id="8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559036"/>
              </p:ext>
            </p:extLst>
          </p:nvPr>
        </p:nvGraphicFramePr>
        <p:xfrm>
          <a:off x="324000" y="4754721"/>
          <a:ext cx="8229600" cy="97853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CARAÚBAS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34.391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30.689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23.835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27.329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31.392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OUTROS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2.418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2.032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1.882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2.059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1.700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36.809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32.721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25.717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29.388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33.632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4000" y="5733256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HRAPS, 2017.</a:t>
            </a:r>
            <a:endParaRPr lang="pt-BR" sz="1000" dirty="0"/>
          </a:p>
        </p:txBody>
      </p:sp>
      <p:pic>
        <p:nvPicPr>
          <p:cNvPr id="10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98069"/>
              </p:ext>
            </p:extLst>
          </p:nvPr>
        </p:nvGraphicFramePr>
        <p:xfrm>
          <a:off x="456611" y="1013856"/>
          <a:ext cx="8352931" cy="560375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67565"/>
                <a:gridCol w="562306"/>
                <a:gridCol w="562306"/>
                <a:gridCol w="562306"/>
                <a:gridCol w="562306"/>
                <a:gridCol w="562306"/>
                <a:gridCol w="562306"/>
                <a:gridCol w="562306"/>
                <a:gridCol w="562306"/>
                <a:gridCol w="562306"/>
                <a:gridCol w="562306"/>
                <a:gridCol w="562306"/>
              </a:tblGrid>
              <a:tr h="370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                </a:t>
                      </a:r>
                      <a:r>
                        <a:rPr lang="pt-BR" sz="1300" dirty="0" smtClean="0">
                          <a:effectLst/>
                        </a:rPr>
                        <a:t>Ano</a:t>
                      </a:r>
                      <a:endParaRPr lang="pt-BR" sz="13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Municípios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2007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2008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2009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2010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2011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effectLst/>
                        </a:rPr>
                        <a:t>2012</a:t>
                      </a: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2013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effectLst/>
                        </a:rPr>
                        <a:t>2014</a:t>
                      </a: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2015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effectLst/>
                        </a:rPr>
                        <a:t>2016</a:t>
                      </a: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r>
                        <a:rPr lang="pt-BR" sz="1300" dirty="0" smtClean="0">
                          <a:effectLst/>
                        </a:rPr>
                        <a:t>Total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effectLst/>
                        </a:rPr>
                        <a:t>Caraúbas	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48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84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43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52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105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93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45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34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34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56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594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Campo Grande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16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83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254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Governador </a:t>
                      </a:r>
                      <a:r>
                        <a:rPr lang="pt-BR" sz="1300" dirty="0" err="1">
                          <a:effectLst/>
                        </a:rPr>
                        <a:t>Dix-Sept</a:t>
                      </a:r>
                      <a:r>
                        <a:rPr lang="pt-BR" sz="1300" dirty="0">
                          <a:effectLst/>
                        </a:rPr>
                        <a:t> Rosado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05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05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10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07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31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09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38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146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Olho D’água do Borges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05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Mossoró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08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Areia Branca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10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06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21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Pedra Grande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07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07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Baraúna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Rafael Godeiro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06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Paraú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03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08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Venha ver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Janduís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09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04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16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95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effectLst/>
                        </a:rPr>
                        <a:t>Itaú</a:t>
                      </a:r>
                      <a:endParaRPr lang="pt-BR" sz="1300" dirty="0">
                        <a:effectLst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03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Jucurutu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05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07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Umarizal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08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Triunfo Potiguar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08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Upanema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04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11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Felipe Guerra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Apodi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Patu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03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São Paulo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Martins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Serra do Mel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01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02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Riacho da Cruz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02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err="1">
                          <a:effectLst/>
                        </a:rPr>
                        <a:t>Tibau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02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-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02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TOTAL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99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118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72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86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124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136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69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65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80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126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975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9" marR="48389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8726" y="44624"/>
            <a:ext cx="73691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QUANTITATIVO DE PROCEDIMENTO CIRÚRGICOS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POR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MUNICÍPIOS /</a:t>
            </a:r>
            <a:r>
              <a:rPr kumimoji="0" lang="pt-BR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ANO: 2007 A 2017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6611" y="6611779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HRAPS, 2017.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852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78290"/>
              </p:ext>
            </p:extLst>
          </p:nvPr>
        </p:nvGraphicFramePr>
        <p:xfrm>
          <a:off x="395537" y="1268750"/>
          <a:ext cx="8424934" cy="451637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56183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  <a:gridCol w="615341"/>
              </a:tblGrid>
              <a:tr h="28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Municípios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2008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2009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Caraúbas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659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Campo Grande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Janduís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0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Gov.Dix.Sept Rosado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2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Olho D’água do Borges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Areia Branca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Pedra Grande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Upanema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Mossoró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Patu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Umarizal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Paraú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Apodi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13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Messias Targino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Rafael Godeiro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03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Triunfo Potiguar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Natal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9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Antônio Martins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Frutuoso Gomes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17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73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118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166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162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84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972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12203" y="272842"/>
            <a:ext cx="51961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QUANTITATIVO DE CESÁREOS POR MUNICÍPIOS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ANO:   2007  A  2017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8890" y="5661248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HRAPS, 2017.</a:t>
            </a:r>
            <a:endParaRPr lang="pt-BR" sz="1000" dirty="0"/>
          </a:p>
        </p:txBody>
      </p:sp>
      <p:pic>
        <p:nvPicPr>
          <p:cNvPr id="7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38873"/>
              </p:ext>
            </p:extLst>
          </p:nvPr>
        </p:nvGraphicFramePr>
        <p:xfrm>
          <a:off x="251522" y="1038357"/>
          <a:ext cx="8784971" cy="463257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944214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</a:tblGrid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           </a:t>
                      </a:r>
                      <a:r>
                        <a:rPr lang="pt-BR" sz="1200" dirty="0" smtClean="0">
                          <a:effectLst/>
                        </a:rPr>
                        <a:t>Municípios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2007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2008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2009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2016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TOTAL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Caraúbas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190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120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1.077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Campo Grande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09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330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Janduís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Messias </a:t>
                      </a:r>
                      <a:r>
                        <a:rPr lang="pt-BR" sz="1200" dirty="0" err="1">
                          <a:effectLst/>
                        </a:rPr>
                        <a:t>Targino</a:t>
                      </a:r>
                      <a:r>
                        <a:rPr lang="pt-BR" sz="1200" dirty="0">
                          <a:effectLst/>
                        </a:rPr>
                        <a:t>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06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Triunfo Potiguar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Olho d’água do Borges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9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Governador </a:t>
                      </a:r>
                      <a:r>
                        <a:rPr lang="pt-BR" sz="1200" dirty="0" err="1">
                          <a:effectLst/>
                        </a:rPr>
                        <a:t>Dix-Sept</a:t>
                      </a:r>
                      <a:r>
                        <a:rPr lang="pt-BR" sz="1200" dirty="0">
                          <a:effectLst/>
                        </a:rPr>
                        <a:t> Rosado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Upanema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Mossoró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Felipe Guerra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Patu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18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Umarizal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05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Almino Afonso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Limoeiro do Norte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Paraú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Rafael Godeiro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Itaú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Serra do Mel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Tenente Ananias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Apodi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-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0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296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229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245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183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177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147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160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147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135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1.783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26951" y="200834"/>
            <a:ext cx="40900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PARTOS NORMAIS POR MUNICÍPIOS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ANO: 2007 A 2017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5661248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HRAPS, 2017.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2782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b="1" dirty="0" smtClean="0"/>
              <a:t>COMPARATIVO DOS HOSPITAIS REGIONAIS - OBJETO TAC</a:t>
            </a:r>
            <a:endParaRPr lang="pt-BR" sz="2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892033"/>
              </p:ext>
            </p:extLst>
          </p:nvPr>
        </p:nvGraphicFramePr>
        <p:xfrm>
          <a:off x="125760" y="1412776"/>
          <a:ext cx="8820471" cy="472364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853475"/>
                <a:gridCol w="852428"/>
                <a:gridCol w="852428"/>
                <a:gridCol w="852428"/>
                <a:gridCol w="852428"/>
                <a:gridCol w="852428"/>
                <a:gridCol w="852428"/>
                <a:gridCol w="85242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Canguaretama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Caraúbas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Apodí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João Câmara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Acarí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São Paulo do Potengí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Angicos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Taxa de ocupação Cirúrgico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6,5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10,8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4,5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12,8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Taxa de ocupação Obstétrica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9,0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4,3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0,7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Taxa de ocupação Clínica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23,2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38,5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37,6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76,9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50,5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20,0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Taxa de ocupação Pediátrica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14,5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9,9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17,5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7,5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0,1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3,8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7,4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Taxa média de permanência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4,1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2,7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5,3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5,2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2,1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4,5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4,6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Atende da demanda de internações do Município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23%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61%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59%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55%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29%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33%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Encaminha 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77%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39%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41%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70%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45%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71%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67%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Internações 2016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501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942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756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740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728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243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Internações 2016 própria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72%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88%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97%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65%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?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36%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85%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Internações 2016 região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14%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12%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2%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26%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?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54%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16%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Abrangência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Local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Local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Local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Local  e Regional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Local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Local  e Regional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Local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-29910" y="6232625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+mj-lt"/>
              </a:rPr>
              <a:t>Fonte: </a:t>
            </a:r>
            <a:r>
              <a:rPr lang="pt-BR" sz="1000" b="1" cap="all" spc="100" dirty="0">
                <a:latin typeface="+mj-lt"/>
              </a:rPr>
              <a:t>SÍNTESE DO DIAGNÓSTICO E PROPOSTAS PARA AS UNIDADES HOSPITALARES OBJETO DO TAC </a:t>
            </a:r>
            <a:r>
              <a:rPr lang="pt-BR" sz="1000" b="1" cap="all" spc="100" dirty="0" smtClean="0">
                <a:latin typeface="+mj-lt"/>
              </a:rPr>
              <a:t>138/2017. </a:t>
            </a:r>
          </a:p>
          <a:p>
            <a:r>
              <a:rPr lang="pt-BR" sz="1000" b="1" cap="all" spc="100" dirty="0" smtClean="0">
                <a:latin typeface="+mj-lt"/>
              </a:rPr>
              <a:t>         Natal, 2017.</a:t>
            </a:r>
            <a:endParaRPr lang="pt-BR" sz="1000" b="1" cap="all" spc="100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69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PONTOS A DISCUTIR: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35893"/>
            <a:ext cx="8892480" cy="521744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Redesenhar </a:t>
            </a:r>
            <a:r>
              <a:rPr lang="pt-BR" sz="2200" dirty="0"/>
              <a:t>modelo </a:t>
            </a:r>
            <a:r>
              <a:rPr lang="pt-BR" sz="2200" dirty="0" smtClean="0"/>
              <a:t>organizativo;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Reestruturar</a:t>
            </a:r>
            <a:r>
              <a:rPr lang="pt-BR" sz="2200" dirty="0"/>
              <a:t>, qualificar e humanizar a </a:t>
            </a:r>
            <a:r>
              <a:rPr lang="pt-BR" sz="2200" dirty="0" smtClean="0"/>
              <a:t>assistência;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Ajustar </a:t>
            </a:r>
            <a:r>
              <a:rPr lang="pt-BR" sz="2200" dirty="0"/>
              <a:t>leitos e reforma na infraestrutura para novas </a:t>
            </a:r>
            <a:r>
              <a:rPr lang="pt-BR" sz="2200" dirty="0" smtClean="0"/>
              <a:t>adequações;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Relatório detalhado ( série histórica) dos custo de manutenção do HRAPS;</a:t>
            </a:r>
            <a:endParaRPr lang="pt-BR" sz="22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Revisão </a:t>
            </a:r>
            <a:r>
              <a:rPr lang="pt-BR" sz="2200" dirty="0"/>
              <a:t>dos mecanismos de </a:t>
            </a:r>
            <a:r>
              <a:rPr lang="pt-BR" sz="2200" dirty="0" smtClean="0"/>
              <a:t>financiamento;</a:t>
            </a:r>
            <a:endParaRPr lang="pt-BR" sz="2200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Estabelecer </a:t>
            </a:r>
            <a:r>
              <a:rPr lang="pt-BR" sz="2200" dirty="0"/>
              <a:t>consórcio </a:t>
            </a:r>
            <a:r>
              <a:rPr lang="pt-BR" sz="2200" dirty="0" smtClean="0"/>
              <a:t>(corresponsabilidade SESAP/RN);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Necessidade de  prazo </a:t>
            </a:r>
            <a:r>
              <a:rPr lang="pt-BR" sz="2200" dirty="0"/>
              <a:t>e apoio técnico por parte do </a:t>
            </a:r>
            <a:r>
              <a:rPr lang="pt-BR" sz="2200" dirty="0" smtClean="0"/>
              <a:t>Estado;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/>
              <a:t>Serviços </a:t>
            </a:r>
            <a:r>
              <a:rPr lang="pt-BR" sz="2200" dirty="0"/>
              <a:t>na </a:t>
            </a:r>
            <a:r>
              <a:rPr lang="pt-BR" sz="2200" dirty="0" smtClean="0"/>
              <a:t>área: cirurgia eletiva/ortopedia.</a:t>
            </a:r>
          </a:p>
        </p:txBody>
      </p:sp>
      <p:pic>
        <p:nvPicPr>
          <p:cNvPr id="4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5489796"/>
              </p:ext>
            </p:extLst>
          </p:nvPr>
        </p:nvGraphicFramePr>
        <p:xfrm>
          <a:off x="467544" y="145305"/>
          <a:ext cx="8352928" cy="666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Resultado de imagem para símbolo s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" y="116632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ESTABELECIMENTOS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88632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Hospital Regional e Caraúbas;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Centro De Saúde de Caraúbas,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Centro De Saúde do Bairro Leandro Bezerra,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do Bairro São Severino,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do Bairro Sebastião </a:t>
            </a:r>
            <a:r>
              <a:rPr lang="pt-BR" sz="6200" dirty="0" err="1"/>
              <a:t>Maltez</a:t>
            </a:r>
            <a:r>
              <a:rPr lang="pt-BR" sz="6200" dirty="0"/>
              <a:t>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do Santo Antônio;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Apanha Peixe,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</a:t>
            </a:r>
            <a:r>
              <a:rPr lang="pt-BR" sz="6200" dirty="0" smtClean="0"/>
              <a:t>Mariana, com gabinete odontológico;</a:t>
            </a:r>
            <a:endParaRPr lang="pt-BR" sz="6200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São Geraldo;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Marrecas;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</a:t>
            </a:r>
            <a:r>
              <a:rPr lang="pt-BR" sz="6200" dirty="0" err="1"/>
              <a:t>Mirandas</a:t>
            </a:r>
            <a:r>
              <a:rPr lang="pt-BR" sz="6200" dirty="0"/>
              <a:t>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1º de Maio,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</a:t>
            </a:r>
            <a:r>
              <a:rPr lang="pt-BR" sz="6200" dirty="0" err="1"/>
              <a:t>Abderramant</a:t>
            </a:r>
            <a:r>
              <a:rPr lang="pt-BR" sz="6200" dirty="0"/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Posto De Saúde da Comunidade De Cachoeira, com gabinete odontológico;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Clínica de fisioterapia;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Centro de Especialidade Odontológica, com 04 gabinetes odontológicos;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NASF - Núcleo de Apoio a Saúde da Família;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6200" dirty="0"/>
              <a:t>Centro de Atenção Psicossocial - CAPS.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AutoShape 2" descr="Resultado de imagem para símbol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símbolo s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símbolo s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Resultado de imagem para símbolo s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202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7937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7937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A imagem pode conter: céu, nuvem, casa e atividades ao ar livr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19245" r="4845" b="9187"/>
          <a:stretch/>
        </p:blipFill>
        <p:spPr bwMode="auto">
          <a:xfrm>
            <a:off x="232079" y="3085729"/>
            <a:ext cx="2695988" cy="1461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Resultado de imagem para UNIDADE BÁSICA DE SAÚDE EDVALDO GURGEL DE MEL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9050" b="20698"/>
          <a:stretch/>
        </p:blipFill>
        <p:spPr bwMode="auto">
          <a:xfrm>
            <a:off x="6318806" y="4957937"/>
            <a:ext cx="2736303" cy="1783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 descr="https://3.bp.blogspot.com/-7heGtRa-y_s/VzYVEOcg3-I/AAAAAAAAUxM/Chv4GLYJ_S4ZsmPhIyzGHRpAEW_jsA_NwCLcB/s1600/13235340_1075597279163792_4932276867907497076_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22201" r="2791" b="19692"/>
          <a:stretch/>
        </p:blipFill>
        <p:spPr bwMode="auto">
          <a:xfrm>
            <a:off x="6392420" y="3064577"/>
            <a:ext cx="2716084" cy="1618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 descr="F:\IMG-20170914-WA00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0958" b="10958"/>
          <a:stretch/>
        </p:blipFill>
        <p:spPr bwMode="auto">
          <a:xfrm>
            <a:off x="3168352" y="946106"/>
            <a:ext cx="2860162" cy="1760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UNIDADES DE SAÚDE</a:t>
            </a:r>
            <a:endParaRPr lang="pt-B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9" y="4813921"/>
            <a:ext cx="2728766" cy="186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19332" r="12509" b="19332"/>
          <a:stretch/>
        </p:blipFill>
        <p:spPr bwMode="auto">
          <a:xfrm>
            <a:off x="6383977" y="938514"/>
            <a:ext cx="2692123" cy="186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0"/>
          <a:stretch/>
        </p:blipFill>
        <p:spPr bwMode="auto">
          <a:xfrm>
            <a:off x="3168352" y="3064577"/>
            <a:ext cx="2880320" cy="16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18330" b="13677"/>
          <a:stretch/>
        </p:blipFill>
        <p:spPr bwMode="auto">
          <a:xfrm>
            <a:off x="80525" y="948711"/>
            <a:ext cx="2880320" cy="184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blob:https://web.whatsapp.com/d0f6656a-1fd7-4fed-946b-f8a4fbc17b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685" r="-454" b="8038"/>
          <a:stretch/>
        </p:blipFill>
        <p:spPr bwMode="auto">
          <a:xfrm>
            <a:off x="3192197" y="4937061"/>
            <a:ext cx="2878295" cy="173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764704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ATIVIDADES DESENVOLVIDAS NAS UBS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532440" cy="53285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Acompanhamento da criança;</a:t>
            </a:r>
            <a:endParaRPr lang="pt-BR" sz="2000" b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Acompanhamento dos hipertensos e diabéticos;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Acompanhamento ambulatorial de pacientes com transtorno mental;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Pré-natal;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Imunização;</a:t>
            </a:r>
            <a:endParaRPr lang="pt-BR" sz="2000" b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Planejamento familiar;</a:t>
            </a:r>
            <a:endParaRPr lang="pt-BR" sz="2000" b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Prevenção do câncer de colo de útero e das mamas;</a:t>
            </a:r>
            <a:endParaRPr lang="pt-BR" sz="2000" b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Consultas médicas;</a:t>
            </a:r>
            <a:endParaRPr lang="pt-BR" sz="2000" b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Consultas de enfermagem;</a:t>
            </a:r>
            <a:endParaRPr lang="pt-BR" sz="2000" b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/>
              <a:t>Consultas odontológicas</a:t>
            </a:r>
            <a:r>
              <a:rPr lang="pt-BR" sz="2000" dirty="0" smtClean="0"/>
              <a:t>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Atendimentos individuais e coletivos de odontologia;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Controle ambulatorial da tuberculose e hanseníase;</a:t>
            </a:r>
            <a:endParaRPr lang="pt-BR" sz="2000" b="1" dirty="0" smtClean="0"/>
          </a:p>
          <a:p>
            <a:pPr lvl="0">
              <a:buFont typeface="Wingdings" pitchFamily="2" charset="2"/>
              <a:buChar char="ü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024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ATIVIDADES DESENVOLVIDAS NAS UBS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328592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Ações básicas como: curativo, injeção, nebulização, retirada de ponto,  </a:t>
            </a:r>
            <a:r>
              <a:rPr lang="pt-BR" sz="2000" dirty="0" err="1" smtClean="0"/>
              <a:t>etc</a:t>
            </a:r>
            <a:endParaRPr lang="pt-BR" sz="2000" dirty="0" smtClean="0"/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Grupos de gestante, hipertensos e diabéticos, adolescentes;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Grupo de tabagistas;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Acompanhamento e distribuição de preservativos do programa DST/AIDS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Atividades de educação em saúde; 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Ações do programa saúde na escola;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Notificação e investigação de doenças </a:t>
            </a:r>
            <a:r>
              <a:rPr lang="pt-BR" sz="2000" dirty="0" err="1" smtClean="0"/>
              <a:t>infecto-contagiosas</a:t>
            </a:r>
            <a:r>
              <a:rPr lang="pt-BR" sz="2000" dirty="0" smtClean="0"/>
              <a:t> e adoção de medidas preliminares de controle;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Acompanhamento aos portadores de transtornos mentais e seus familiares;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000" dirty="0" smtClean="0"/>
              <a:t>Atendimento especializado em cardiologia, obstetrícia, ortopedia e dermatologia.</a:t>
            </a: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Hospital Regional Dr. Aguinaldo Pereira da Silva</a:t>
            </a:r>
            <a:endParaRPr lang="pt-BR" dirty="0"/>
          </a:p>
        </p:txBody>
      </p:sp>
      <p:pic>
        <p:nvPicPr>
          <p:cNvPr id="4" name="Espaço Reservado para Conteúdo 3" descr="D:\Documentos\Desktop\FOTOS DO HOSPITAL\20170919_12244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5" r="3811" b="14256"/>
          <a:stretch/>
        </p:blipFill>
        <p:spPr bwMode="auto">
          <a:xfrm>
            <a:off x="1619672" y="1916832"/>
            <a:ext cx="5878194" cy="3314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pt-BR" sz="2000" dirty="0"/>
              <a:t>De caráter </a:t>
            </a:r>
            <a:r>
              <a:rPr lang="pt-BR" sz="2000" dirty="0" smtClean="0"/>
              <a:t>público;</a:t>
            </a:r>
            <a:endParaRPr lang="pt-BR" sz="2000" dirty="0"/>
          </a:p>
          <a:p>
            <a:pPr lvl="0">
              <a:buFont typeface="Wingdings" pitchFamily="2" charset="2"/>
              <a:buChar char="ü"/>
            </a:pPr>
            <a:r>
              <a:rPr lang="pt-BR" sz="2000" dirty="0"/>
              <a:t>Possui 30 </a:t>
            </a:r>
            <a:r>
              <a:rPr lang="pt-BR" sz="2000" dirty="0" smtClean="0"/>
              <a:t>leitos;</a:t>
            </a:r>
            <a:endParaRPr lang="pt-BR" sz="2000" dirty="0"/>
          </a:p>
          <a:p>
            <a:pPr lvl="0">
              <a:buFont typeface="Wingdings" pitchFamily="2" charset="2"/>
              <a:buChar char="ü"/>
            </a:pPr>
            <a:r>
              <a:rPr lang="pt-BR" sz="2000" dirty="0"/>
              <a:t>100% dos leitos </a:t>
            </a:r>
            <a:r>
              <a:rPr lang="pt-BR" sz="2000" dirty="0" smtClean="0"/>
              <a:t>– SUS;</a:t>
            </a:r>
            <a:endParaRPr lang="pt-BR" sz="2000" dirty="0"/>
          </a:p>
          <a:p>
            <a:pPr lvl="0">
              <a:buFont typeface="Wingdings" pitchFamily="2" charset="2"/>
              <a:buChar char="ü"/>
            </a:pPr>
            <a:r>
              <a:rPr lang="pt-BR" sz="2000" dirty="0"/>
              <a:t>Representa a única opção </a:t>
            </a:r>
            <a:r>
              <a:rPr lang="pt-BR" sz="2000" dirty="0" smtClean="0"/>
              <a:t>para internação e parto </a:t>
            </a:r>
            <a:r>
              <a:rPr lang="pt-BR" sz="2000" dirty="0"/>
              <a:t>no </a:t>
            </a:r>
            <a:r>
              <a:rPr lang="pt-BR" sz="2000" dirty="0" smtClean="0"/>
              <a:t>município;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Possui sala de cirurgia, laboratório, sala de </a:t>
            </a:r>
            <a:r>
              <a:rPr lang="pt-BR" sz="2000" dirty="0" err="1" smtClean="0"/>
              <a:t>raio-x</a:t>
            </a:r>
            <a:r>
              <a:rPr lang="pt-BR" sz="2000" dirty="0" smtClean="0"/>
              <a:t>, serviço de </a:t>
            </a:r>
            <a:r>
              <a:rPr lang="pt-BR" sz="2000" dirty="0" err="1" smtClean="0"/>
              <a:t>ultra-sonografia</a:t>
            </a:r>
            <a:r>
              <a:rPr lang="pt-BR" sz="2000" dirty="0" smtClean="0"/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pt-BR" sz="2000" dirty="0" smtClean="0"/>
              <a:t>UFERSA - </a:t>
            </a:r>
            <a:r>
              <a:rPr lang="pt-BR" sz="2000" dirty="0"/>
              <a:t>1.400 </a:t>
            </a:r>
            <a:r>
              <a:rPr lang="pt-BR" sz="2000" dirty="0" smtClean="0"/>
              <a:t>alunos; </a:t>
            </a:r>
            <a:endParaRPr lang="pt-BR" sz="2000" dirty="0"/>
          </a:p>
          <a:p>
            <a:pPr lvl="0">
              <a:buFont typeface="Wingdings" pitchFamily="2" charset="2"/>
              <a:buChar char="ü"/>
            </a:pPr>
            <a:r>
              <a:rPr lang="pt-BR" sz="2000" dirty="0"/>
              <a:t>P</a:t>
            </a:r>
            <a:r>
              <a:rPr lang="pt-BR" sz="2000" dirty="0" smtClean="0"/>
              <a:t>enitenciária  - 190 apenados;</a:t>
            </a:r>
            <a:endParaRPr lang="pt-BR" sz="2000" dirty="0"/>
          </a:p>
          <a:p>
            <a:pPr lvl="0">
              <a:buFont typeface="Wingdings" pitchFamily="2" charset="2"/>
              <a:buChar char="ü"/>
            </a:pPr>
            <a:r>
              <a:rPr lang="pt-BR" sz="2000" dirty="0" smtClean="0"/>
              <a:t>Capacidade para dar suporte </a:t>
            </a:r>
            <a:r>
              <a:rPr lang="pt-BR" sz="2000" dirty="0"/>
              <a:t>a 08 município </a:t>
            </a:r>
            <a:r>
              <a:rPr lang="pt-BR" sz="2000" dirty="0" smtClean="0"/>
              <a:t>circunvizinhos, totalizando 117.246 habitantes.</a:t>
            </a:r>
            <a:r>
              <a:rPr lang="pt-BR" sz="2000" dirty="0"/>
              <a:t> </a:t>
            </a:r>
          </a:p>
          <a:p>
            <a:endParaRPr lang="pt-BR" dirty="0"/>
          </a:p>
        </p:txBody>
      </p:sp>
      <p:pic>
        <p:nvPicPr>
          <p:cNvPr id="4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Resultado de imagem para símbolo 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" y="81969"/>
            <a:ext cx="1268016" cy="9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906847"/>
              </p:ext>
            </p:extLst>
          </p:nvPr>
        </p:nvGraphicFramePr>
        <p:xfrm>
          <a:off x="1378726" y="332656"/>
          <a:ext cx="7512124" cy="1219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512124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Procedimentos hospitalares do SUS - por local de internação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Internações por Procedimento e Ano processamento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Município: Caraúbas/RN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Período:1992-2017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16100" y="3443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47169943"/>
              </p:ext>
            </p:extLst>
          </p:nvPr>
        </p:nvGraphicFramePr>
        <p:xfrm>
          <a:off x="683568" y="1727672"/>
          <a:ext cx="7488832" cy="393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584" y="61653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DATASUS/MS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1869</Words>
  <Application>Microsoft Office PowerPoint</Application>
  <PresentationFormat>Apresentação na tela (4:3)</PresentationFormat>
  <Paragraphs>1153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ESTABELECIMENTOS DE SAÚDE</vt:lpstr>
      <vt:lpstr>UNIDADES DE SAÚDE</vt:lpstr>
      <vt:lpstr>ATIVIDADES DESENVOLVIDAS NAS UBS</vt:lpstr>
      <vt:lpstr>ATIVIDADES DESENVOLVIDAS NAS UBS</vt:lpstr>
      <vt:lpstr>Hospital Regional Dr. Aguinaldo Pereira da Silva</vt:lpstr>
      <vt:lpstr>Caracterização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COMPARATIVO DOS HOSPITAIS REGIONAIS - OBJETO TAC</vt:lpstr>
      <vt:lpstr>PONTOS A DISCUTIR:</vt:lpstr>
    </vt:vector>
  </TitlesOfParts>
  <Company>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 DO ESTADO DO RIO GRANDE DO NORTE SECRETARIA DE ESTADO DA SAÚDE PÚCLICA HOSPITAL REGIONAL Dr. AGUINALDO PEREIRA DA SILVA HOSPITAL AMIGO DA CRIANÇA</dc:title>
  <dc:creator>Usuário do Windows</dc:creator>
  <cp:lastModifiedBy>SIMONE</cp:lastModifiedBy>
  <cp:revision>40</cp:revision>
  <dcterms:created xsi:type="dcterms:W3CDTF">2017-10-05T13:08:07Z</dcterms:created>
  <dcterms:modified xsi:type="dcterms:W3CDTF">2017-10-06T08:21:19Z</dcterms:modified>
</cp:coreProperties>
</file>