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/>
          <a:lstStyle/>
          <a:p>
            <a:pPr>
              <a:defRPr lang="en-US"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defRPr>
            </a:pPr>
            <a:r>
              <a:rPr sz="18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PUBLICOS RN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PUBLICOS RN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dLblPos val="inEnd"/>
            <c:showVal val="1"/>
          </c:dLbls>
          <c:cat>
            <c:strRef>
              <c:f>categories</c:f>
              <c:strCache>
                <c:ptCount val="4"/>
                <c:pt idx="0">
                  <c:v>TOTAL</c:v>
                </c:pt>
                <c:pt idx="1">
                  <c:v>REGULARES</c:v>
                </c:pt>
                <c:pt idx="2">
                  <c:v>IRREGULARES</c:v>
                </c:pt>
                <c:pt idx="3">
                  <c:v>ILEGAIS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167</c:v>
                </c:pt>
                <c:pt idx="1">
                  <c:v>97</c:v>
                </c:pt>
                <c:pt idx="2">
                  <c:v>57</c:v>
                </c:pt>
                <c:pt idx="3">
                  <c:v>13</c:v>
                </c:pt>
              </c:numCache>
            </c:numRef>
          </c:val>
        </c:ser>
        <c:gapWidth val="41"/>
        <c:axId val="66569344"/>
        <c:axId val="66570880"/>
      </c:barChart>
      <c:catAx>
        <c:axId val="66569344"/>
        <c:scaling>
          <c:orientation val="minMax"/>
        </c:scaling>
        <c:axPos val="b"/>
        <c:numFmt formatCode="dd/mm/yyyy" sourceLinked="1"/>
        <c:maj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lang="en-US" sz="1197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defRPr>
            </a:pPr>
            <a:endParaRPr lang="pt-BR"/>
          </a:p>
        </c:txPr>
        <c:crossAx val="66570880"/>
        <c:crosses val="autoZero"/>
        <c:auto val="1"/>
        <c:lblAlgn val="ctr"/>
        <c:lblOffset val="100"/>
      </c:catAx>
      <c:valAx>
        <c:axId val="66570880"/>
        <c:scaling>
          <c:orientation val="minMax"/>
        </c:scaling>
        <c:delete val="1"/>
        <c:axPos val="l"/>
        <c:numFmt formatCode="General" sourceLinked="0"/>
        <c:majorTickMark val="none"/>
        <c:tickLblPos val="nextTo"/>
        <c:crossAx val="66569344"/>
        <c:crosses val="autoZero"/>
        <c:crossBetween val="midCat"/>
      </c:valAx>
      <c:spPr>
        <a:noFill/>
        <a:ln>
          <a:noFill/>
        </a:ln>
      </c:spPr>
    </c:plotArea>
    <c:legend>
      <c:legendPos val="t"/>
      <c:layout/>
      <c:spPr>
        <a:noFill/>
        <a:ln>
          <a:noFill/>
        </a:ln>
      </c:spPr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/>
          <a:lstStyle/>
          <a:p>
            <a:pPr>
              <a:defRPr lang="en-US" sz="1862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defRPr>
            </a:pPr>
            <a:r>
              <a:rPr sz="1862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INSCRIÇÕES DE MUNICIPIOS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rgbClr val="A53010"/>
            </a:solidFill>
            <a:ln>
              <a:noFill/>
            </a:ln>
          </c:spPr>
          <c:cat>
            <c:strRef>
              <c:f>categories</c:f>
              <c:strCache>
                <c:ptCount val="3"/>
                <c:pt idx="0">
                  <c:v>2012-2013</c:v>
                </c:pt>
                <c:pt idx="1">
                  <c:v>2014-2015</c:v>
                </c:pt>
                <c:pt idx="2">
                  <c:v>2016-2017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E7E18"/>
            </a:solidFill>
            <a:ln>
              <a:noFill/>
            </a:ln>
          </c:spPr>
          <c:cat>
            <c:strRef>
              <c:f>categories</c:f>
              <c:strCache>
                <c:ptCount val="3"/>
                <c:pt idx="0">
                  <c:v>2012-2013</c:v>
                </c:pt>
                <c:pt idx="1">
                  <c:v>2014-2015</c:v>
                </c:pt>
                <c:pt idx="2">
                  <c:v>2016-2017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9F8351"/>
            </a:solidFill>
            <a:ln>
              <a:noFill/>
            </a:ln>
          </c:spPr>
          <c:cat>
            <c:strRef>
              <c:f>categories</c:f>
              <c:strCache>
                <c:ptCount val="3"/>
                <c:pt idx="0">
                  <c:v>2012-2013</c:v>
                </c:pt>
                <c:pt idx="1">
                  <c:v>2014-2015</c:v>
                </c:pt>
                <c:pt idx="2">
                  <c:v>2016-2017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70653824"/>
        <c:axId val="70655360"/>
      </c:barChart>
      <c:catAx>
        <c:axId val="70653824"/>
        <c:scaling>
          <c:orientation val="minMax"/>
        </c:scaling>
        <c:axPos val="b"/>
        <c:numFmt formatCode="dd/mm/yyyy" sourceLinked="1"/>
        <c:maj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n-US" sz="1197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defRPr>
            </a:pPr>
            <a:endParaRPr lang="pt-BR"/>
          </a:p>
        </c:txPr>
        <c:crossAx val="70655360"/>
        <c:crosses val="autoZero"/>
        <c:auto val="1"/>
        <c:lblAlgn val="ctr"/>
        <c:lblOffset val="100"/>
      </c:catAx>
      <c:valAx>
        <c:axId val="70655360"/>
        <c:scaling>
          <c:orientation val="minMax"/>
        </c:scaling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lang="en-US" sz="1197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defRPr>
            </a:pPr>
            <a:endParaRPr lang="pt-BR"/>
          </a:p>
        </c:txPr>
        <c:crossAx val="70653824"/>
        <c:crosses val="autoZero"/>
        <c:crossBetween val="midCat"/>
      </c:valAx>
      <c:spPr>
        <a:noFill/>
        <a:ln>
          <a:noFill/>
        </a:ln>
      </c:spPr>
    </c:plotArea>
    <c:legend>
      <c:legendPos val="b"/>
      <c:layout/>
      <c:spPr>
        <a:noFill/>
        <a:ln>
          <a:noFill/>
        </a:ln>
      </c:spPr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Imagem 59"/>
          <p:cNvPicPr/>
          <p:nvPr/>
        </p:nvPicPr>
        <p:blipFill>
          <a:blip r:embed="rId2"/>
          <a:stretch/>
        </p:blipFill>
        <p:spPr>
          <a:xfrm>
            <a:off x="2589120" y="3182400"/>
            <a:ext cx="2104560" cy="1679040"/>
          </a:xfrm>
          <a:prstGeom prst="rect">
            <a:avLst/>
          </a:prstGeom>
          <a:ln>
            <a:noFill/>
          </a:ln>
        </p:spPr>
      </p:pic>
      <p:pic>
        <p:nvPicPr>
          <p:cNvPr id="61" name="Imagem 60"/>
          <p:cNvPicPr/>
          <p:nvPr/>
        </p:nvPicPr>
        <p:blipFill>
          <a:blip r:embed="rId2"/>
          <a:stretch/>
        </p:blipFill>
        <p:spPr>
          <a:xfrm>
            <a:off x="2589120" y="3182400"/>
            <a:ext cx="2104560" cy="167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Imagem 121"/>
          <p:cNvPicPr/>
          <p:nvPr/>
        </p:nvPicPr>
        <p:blipFill>
          <a:blip r:embed="rId2"/>
          <a:stretch/>
        </p:blipFill>
        <p:spPr>
          <a:xfrm>
            <a:off x="2589120" y="3182400"/>
            <a:ext cx="2104560" cy="1679040"/>
          </a:xfrm>
          <a:prstGeom prst="rect">
            <a:avLst/>
          </a:prstGeom>
          <a:ln>
            <a:noFill/>
          </a:ln>
        </p:spPr>
      </p:pic>
      <p:pic>
        <p:nvPicPr>
          <p:cNvPr id="123" name="Imagem 122"/>
          <p:cNvPicPr/>
          <p:nvPr/>
        </p:nvPicPr>
        <p:blipFill>
          <a:blip r:embed="rId2"/>
          <a:stretch/>
        </p:blipFill>
        <p:spPr>
          <a:xfrm>
            <a:off x="2589120" y="3182400"/>
            <a:ext cx="2104560" cy="167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Imagem 184"/>
          <p:cNvPicPr/>
          <p:nvPr/>
        </p:nvPicPr>
        <p:blipFill>
          <a:blip r:embed="rId2"/>
          <a:stretch/>
        </p:blipFill>
        <p:spPr>
          <a:xfrm>
            <a:off x="2589120" y="3182400"/>
            <a:ext cx="2104560" cy="1679040"/>
          </a:xfrm>
          <a:prstGeom prst="rect">
            <a:avLst/>
          </a:prstGeom>
          <a:ln>
            <a:noFill/>
          </a:ln>
        </p:spPr>
      </p:pic>
      <p:pic>
        <p:nvPicPr>
          <p:cNvPr id="186" name="Imagem 185"/>
          <p:cNvPicPr/>
          <p:nvPr/>
        </p:nvPicPr>
        <p:blipFill>
          <a:blip r:embed="rId2"/>
          <a:stretch/>
        </p:blipFill>
        <p:spPr>
          <a:xfrm>
            <a:off x="2589120" y="3182400"/>
            <a:ext cx="2104560" cy="167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-720"/>
            <a:ext cx="493560" cy="440028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0" y="4323960"/>
            <a:ext cx="1743840" cy="77796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3"/>
          <p:cNvSpPr/>
          <p:nvPr/>
        </p:nvSpPr>
        <p:spPr>
          <a:xfrm>
            <a:off x="27360" y="-720"/>
            <a:ext cx="493560" cy="440028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" name="CustomShape 26"/>
          <p:cNvSpPr/>
          <p:nvPr/>
        </p:nvSpPr>
        <p:spPr>
          <a:xfrm flipV="1">
            <a:off x="-4320" y="713520"/>
            <a:ext cx="158796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89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13"/>
          <p:cNvSpPr/>
          <p:nvPr/>
        </p:nvSpPr>
        <p:spPr>
          <a:xfrm>
            <a:off x="27360" y="-720"/>
            <a:ext cx="493560" cy="440028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9" name="CustomShape 26"/>
          <p:cNvSpPr/>
          <p:nvPr/>
        </p:nvSpPr>
        <p:spPr>
          <a:xfrm flipV="1">
            <a:off x="-4320" y="713520"/>
            <a:ext cx="158796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PlaceHolder 27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8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  <p:sp>
        <p:nvSpPr>
          <p:cNvPr id="152" name="PlaceHolder 29"/>
          <p:cNvSpPr>
            <a:spLocks noGrp="1"/>
          </p:cNvSpPr>
          <p:nvPr>
            <p:ph type="body"/>
          </p:nvPr>
        </p:nvSpPr>
        <p:spPr>
          <a:xfrm>
            <a:off x="4799520" y="2133720"/>
            <a:ext cx="2104560" cy="37767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sbrasil.com.br/topicos/27567832/art-8-1-da-lei-13021-14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305880" y="2067120"/>
            <a:ext cx="6863040" cy="186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t-BR" sz="4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CONSELHO REGIONAL DE FARMÁCIA DO RN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280240" y="4249440"/>
            <a:ext cx="8914680" cy="136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SETOR DE FISCALIZAÇÃO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DRA. HELOISA HELENA LIMA BARROCA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FARMACÊUTICA-FISCAL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CHEFE DO SETOR DE FISCALIZAÇÃO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Imagem 5"/>
          <p:cNvPicPr/>
          <p:nvPr/>
        </p:nvPicPr>
        <p:blipFill>
          <a:blip r:embed="rId2"/>
          <a:stretch/>
        </p:blipFill>
        <p:spPr>
          <a:xfrm>
            <a:off x="648000" y="361440"/>
            <a:ext cx="1866600" cy="167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LEGISLAÇÃO CONTINUAÇÃO I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pt-BR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Portaria 4.283/2010</a:t>
            </a:r>
            <a:r>
              <a:rPr lang="pt-BR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Aprova as diretrizes e estratégias para organização, fortalecimento e aprimoramento das ações e serviços de farmácia no âmbito dos hospitais. Tomando como base os princípios e diretrizes do Sistema Único de Saúde (SUS) e a Política Nacional de Assistência Farmacêutica, foram concebidas diretrizes e relacionadas estratégias, objetivando organizar, fortalecer e aprimorar as ações da assistência farmacêutica em hospitais, tendo como eixos estruturantes, a segurança e a promoção do uso racional de medicamentos e de outras tecnologias em saúde.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pt-BR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RDC/ANVISA Nº 44/2009</a:t>
            </a:r>
            <a:r>
              <a:rPr lang="pt-BR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que define os critérios e condições mínimas para o cumprimento das Boas Práticas Farmacêuticas para o controle sanitário do funcionamento, da dispensação e da comercialização de produtos e da prestação de serviços farmacêuticos em farmácias e drogarias, sendo aplicada, no que couber às farmácias públicas, aos postos de medicamentos e ás unidades volantes.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LEGISLAÇÃO EXERCÍCIO PROFISSIONAL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pt-BR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LEI 3820/60: </a:t>
            </a:r>
            <a:r>
              <a:rPr lang="pt-BR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Art. 24 - As empresas e estabelecimentos que exploram serviços para os quais são necessárias atividades de profissional farmacêutico deverão provar, perante os Conselhos Federal e Regionais que essas atividades são exercidas por profissionais habilitados e registrados.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pt-BR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Resolução 578/2013 - CFF</a:t>
            </a:r>
            <a:r>
              <a:rPr lang="pt-BR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Regulamenta as atribuições técnico-gerenciais do farmacêutico na gestão da assistência farmacêutica no âmbito do Sistema Único de Saúde (SUS)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403640" y="2009160"/>
            <a:ext cx="9774360" cy="230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pt-BR" sz="5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SITUAÇÕES ENCONTRADAS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5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DURANTE AS INSPEÇÕES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901440" y="378000"/>
            <a:ext cx="11113920" cy="11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Medicamentos armazenados com outros produtos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3" name="Espaço Reservado para Conteúdo 4"/>
          <p:cNvPicPr/>
          <p:nvPr/>
        </p:nvPicPr>
        <p:blipFill>
          <a:blip r:embed="rId2"/>
          <a:stretch/>
        </p:blipFill>
        <p:spPr>
          <a:xfrm>
            <a:off x="5755680" y="3916800"/>
            <a:ext cx="4001400" cy="24415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4" name="Espaço Reservado para Conteúdo 4"/>
          <p:cNvPicPr/>
          <p:nvPr/>
        </p:nvPicPr>
        <p:blipFill>
          <a:blip r:embed="rId3"/>
          <a:stretch/>
        </p:blipFill>
        <p:spPr>
          <a:xfrm>
            <a:off x="5668200" y="1252080"/>
            <a:ext cx="4176360" cy="23475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" name="Espaço Reservado para Conteúdo 5"/>
          <p:cNvPicPr/>
          <p:nvPr/>
        </p:nvPicPr>
        <p:blipFill>
          <a:blip r:embed="rId4"/>
          <a:stretch/>
        </p:blipFill>
        <p:spPr>
          <a:xfrm>
            <a:off x="2421360" y="1546200"/>
            <a:ext cx="2728080" cy="43282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838080" y="849960"/>
            <a:ext cx="5330160" cy="51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Medicamentos controlados armazenados de forma inadequada e em contato com outros produtos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Espaço Reservado para Conteúdo 5"/>
          <p:cNvPicPr/>
          <p:nvPr/>
        </p:nvPicPr>
        <p:blipFill>
          <a:blip r:embed="rId2"/>
          <a:stretch/>
        </p:blipFill>
        <p:spPr>
          <a:xfrm>
            <a:off x="6890040" y="566640"/>
            <a:ext cx="4558320" cy="5936400"/>
          </a:xfrm>
          <a:prstGeom prst="rect">
            <a:avLst/>
          </a:prstGeom>
          <a:ln>
            <a:noFill/>
          </a:ln>
        </p:spPr>
      </p:pic>
      <p:sp>
        <p:nvSpPr>
          <p:cNvPr id="218" name="CustomShape 2"/>
          <p:cNvSpPr/>
          <p:nvPr/>
        </p:nvSpPr>
        <p:spPr>
          <a:xfrm flipH="1">
            <a:off x="7237080" y="1043280"/>
            <a:ext cx="3605400" cy="231732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CAF sem critérios de armazenamento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Espaço Reservado para Conteúdo 4"/>
          <p:cNvPicPr/>
          <p:nvPr/>
        </p:nvPicPr>
        <p:blipFill>
          <a:blip r:embed="rId2"/>
          <a:stretch/>
        </p:blipFill>
        <p:spPr>
          <a:xfrm>
            <a:off x="3646800" y="2138040"/>
            <a:ext cx="4176360" cy="363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Presença de cupins em unidade hospitalar, com extensão para a farmácia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Espaço Reservado para Conteúdo 9"/>
          <p:cNvPicPr/>
          <p:nvPr/>
        </p:nvPicPr>
        <p:blipFill>
          <a:blip r:embed="rId2"/>
          <a:stretch/>
        </p:blipFill>
        <p:spPr>
          <a:xfrm>
            <a:off x="4923360" y="1905120"/>
            <a:ext cx="2171880" cy="40460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3" name="Espaço Reservado para Conteúdo 3"/>
          <p:cNvPicPr/>
          <p:nvPr/>
        </p:nvPicPr>
        <p:blipFill>
          <a:blip r:embed="rId3"/>
          <a:stretch/>
        </p:blipFill>
        <p:spPr>
          <a:xfrm>
            <a:off x="846360" y="2514240"/>
            <a:ext cx="3872520" cy="3096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4" name="Espaço Reservado para Conteúdo 3"/>
          <p:cNvPicPr/>
          <p:nvPr/>
        </p:nvPicPr>
        <p:blipFill>
          <a:blip r:embed="rId4"/>
          <a:stretch/>
        </p:blipFill>
        <p:spPr>
          <a:xfrm>
            <a:off x="7366320" y="2514240"/>
            <a:ext cx="4236840" cy="2896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571400" y="365040"/>
            <a:ext cx="9781920" cy="17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Farmácia Hospitalar sem condições adequadas para armazenamento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Espaço Reservado para Conteúdo 3"/>
          <p:cNvPicPr/>
          <p:nvPr/>
        </p:nvPicPr>
        <p:blipFill>
          <a:blip r:embed="rId2" cstate="print"/>
          <a:stretch/>
        </p:blipFill>
        <p:spPr>
          <a:xfrm>
            <a:off x="2589120" y="2809800"/>
            <a:ext cx="4312440" cy="2425320"/>
          </a:xfrm>
          <a:prstGeom prst="rect">
            <a:avLst/>
          </a:prstGeom>
          <a:ln>
            <a:noFill/>
          </a:ln>
        </p:spPr>
      </p:pic>
      <p:pic>
        <p:nvPicPr>
          <p:cNvPr id="227" name="Espaço Reservado para Conteúdo 3"/>
          <p:cNvPicPr/>
          <p:nvPr/>
        </p:nvPicPr>
        <p:blipFill>
          <a:blip r:embed="rId3" cstate="print"/>
          <a:stretch/>
        </p:blipFill>
        <p:spPr>
          <a:xfrm>
            <a:off x="7191360" y="2801520"/>
            <a:ext cx="4312440" cy="24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Medicamentos controlados em CAPS sendo dispensados e fracionados por enfermeiros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Espaço Reservado para Conteúdo 3"/>
          <p:cNvPicPr/>
          <p:nvPr/>
        </p:nvPicPr>
        <p:blipFill>
          <a:blip r:embed="rId2"/>
          <a:stretch/>
        </p:blipFill>
        <p:spPr>
          <a:xfrm>
            <a:off x="2801520" y="2301120"/>
            <a:ext cx="6716160" cy="377748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6722640" y="5164920"/>
            <a:ext cx="913680" cy="91368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494000" y="718200"/>
            <a:ext cx="4017600" cy="53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Medicamentos controlados armazenados em desacordo com a legislação sem qualquer controle e segurança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Espaço Reservado para Conteúdo 3"/>
          <p:cNvPicPr/>
          <p:nvPr/>
        </p:nvPicPr>
        <p:blipFill>
          <a:blip r:embed="rId2"/>
          <a:stretch/>
        </p:blipFill>
        <p:spPr>
          <a:xfrm rot="16200000">
            <a:off x="5515560" y="1395360"/>
            <a:ext cx="5672160" cy="400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FISCALIZAÇÃO NO SETOR PÚBLICO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589120" y="1905120"/>
            <a:ext cx="8914680" cy="41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pt-BR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PLANO ANUAL DE FISCALIZAÇÃO 2017 – RESOLUÇÃO 600/2014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pt-BR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fiscalização do Setor Público é realizada objetivando valorizar a atuação do profissional farmacêutico através da pesquisa de dados que influenciam a eficácia do exercício farmacêutico (desabastecimento de produtos, estrutura física e recursos humanos deficientes etc.) e da avaliação do perfil da assistência farmacêutica, além de coibir a ilegalidade e a irregularidade dos estabelecimentos. Da mesma forma, também objetivamos realizar ações conjuntas com o Ministério Público, Controle Social e Vigilância Sanitária com a mesma finalidade</a:t>
            </a:r>
            <a:r>
              <a:rPr lang="pt-BR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Injetáveis armazenados em temperatura elevada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Espaço Reservado para Conteúdo 3"/>
          <p:cNvPicPr/>
          <p:nvPr/>
        </p:nvPicPr>
        <p:blipFill>
          <a:blip r:embed="rId2"/>
          <a:stretch/>
        </p:blipFill>
        <p:spPr>
          <a:xfrm>
            <a:off x="5984280" y="2133720"/>
            <a:ext cx="2124720" cy="377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081800" y="579600"/>
            <a:ext cx="5022000" cy="57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Controle de Estoque de medicamento controlado pela Portaria 344/98, sendo realizado por enfermeiro em unidade de Saúde de Pronto Atendimento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Espaço Reservado para Conteúdo 3"/>
          <p:cNvPicPr/>
          <p:nvPr/>
        </p:nvPicPr>
        <p:blipFill>
          <a:blip r:embed="rId2"/>
          <a:srcRect l="18427" t="23079" r="3457"/>
          <a:stretch/>
        </p:blipFill>
        <p:spPr>
          <a:xfrm rot="5400000">
            <a:off x="6712920" y="1535040"/>
            <a:ext cx="5421240" cy="4076640"/>
          </a:xfrm>
          <a:prstGeom prst="rect">
            <a:avLst/>
          </a:prstGeom>
          <a:ln>
            <a:noFill/>
          </a:ln>
        </p:spPr>
      </p:pic>
      <p:sp>
        <p:nvSpPr>
          <p:cNvPr id="237" name="CustomShape 2"/>
          <p:cNvSpPr/>
          <p:nvPr/>
        </p:nvSpPr>
        <p:spPr>
          <a:xfrm>
            <a:off x="8577360" y="862920"/>
            <a:ext cx="2652480" cy="68184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3"/>
          <p:cNvSpPr/>
          <p:nvPr/>
        </p:nvSpPr>
        <p:spPr>
          <a:xfrm>
            <a:off x="10934280" y="1893240"/>
            <a:ext cx="295560" cy="2832480"/>
          </a:xfrm>
          <a:prstGeom prst="lef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Banheiro pertencente à Unidade Pública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Espaço Reservado para Conteúdo 12"/>
          <p:cNvPicPr/>
          <p:nvPr/>
        </p:nvPicPr>
        <p:blipFill>
          <a:blip r:embed="rId2"/>
          <a:stretch/>
        </p:blipFill>
        <p:spPr>
          <a:xfrm>
            <a:off x="4923360" y="2238120"/>
            <a:ext cx="2124720" cy="3777480"/>
          </a:xfrm>
          <a:prstGeom prst="rect">
            <a:avLst/>
          </a:prstGeom>
          <a:ln>
            <a:noFill/>
          </a:ln>
        </p:spPr>
      </p:pic>
      <p:pic>
        <p:nvPicPr>
          <p:cNvPr id="241" name="Espaço Reservado para Conteúdo 10"/>
          <p:cNvPicPr/>
          <p:nvPr/>
        </p:nvPicPr>
        <p:blipFill>
          <a:blip r:embed="rId3" cstate="print"/>
          <a:stretch/>
        </p:blipFill>
        <p:spPr>
          <a:xfrm>
            <a:off x="7191360" y="2801520"/>
            <a:ext cx="4312440" cy="2425320"/>
          </a:xfrm>
          <a:prstGeom prst="rect">
            <a:avLst/>
          </a:prstGeom>
          <a:ln>
            <a:noFill/>
          </a:ln>
        </p:spPr>
      </p:pic>
      <p:pic>
        <p:nvPicPr>
          <p:cNvPr id="242" name="Imagem 13"/>
          <p:cNvPicPr/>
          <p:nvPr/>
        </p:nvPicPr>
        <p:blipFill>
          <a:blip r:embed="rId4"/>
          <a:stretch/>
        </p:blipFill>
        <p:spPr>
          <a:xfrm>
            <a:off x="2073600" y="1905120"/>
            <a:ext cx="2536560" cy="448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Farmácia Pública e seu Almoxarifado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4" name="Espaço Reservado para Conteúdo 4"/>
          <p:cNvPicPr/>
          <p:nvPr/>
        </p:nvPicPr>
        <p:blipFill>
          <a:blip r:embed="rId2"/>
          <a:stretch/>
        </p:blipFill>
        <p:spPr>
          <a:xfrm>
            <a:off x="2180880" y="2397240"/>
            <a:ext cx="4312440" cy="3234240"/>
          </a:xfrm>
          <a:prstGeom prst="rect">
            <a:avLst/>
          </a:prstGeom>
          <a:ln>
            <a:noFill/>
          </a:ln>
        </p:spPr>
      </p:pic>
      <p:pic>
        <p:nvPicPr>
          <p:cNvPr id="245" name="Espaço Reservado para Conteúdo 5"/>
          <p:cNvPicPr/>
          <p:nvPr/>
        </p:nvPicPr>
        <p:blipFill>
          <a:blip r:embed="rId3"/>
          <a:stretch/>
        </p:blipFill>
        <p:spPr>
          <a:xfrm>
            <a:off x="7191360" y="2397240"/>
            <a:ext cx="4312440" cy="323424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7191360" y="4048200"/>
            <a:ext cx="807480" cy="158328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3"/>
          <p:cNvSpPr/>
          <p:nvPr/>
        </p:nvSpPr>
        <p:spPr>
          <a:xfrm>
            <a:off x="7225200" y="2583720"/>
            <a:ext cx="483840" cy="462960"/>
          </a:xfrm>
          <a:prstGeom prst="downArrow">
            <a:avLst>
              <a:gd name="adj1" fmla="val 50000"/>
              <a:gd name="adj2" fmla="val 50000"/>
            </a:avLst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4"/>
          <p:cNvSpPr/>
          <p:nvPr/>
        </p:nvSpPr>
        <p:spPr>
          <a:xfrm>
            <a:off x="10109880" y="2562840"/>
            <a:ext cx="668880" cy="48384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751400" y="321840"/>
            <a:ext cx="975240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Medicamentos Vencidos armazenados junto com medicamentos controlados.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Estoque separado da farmácia pública.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Espaço Reservado para Conteúdo 4"/>
          <p:cNvPicPr/>
          <p:nvPr/>
        </p:nvPicPr>
        <p:blipFill>
          <a:blip r:embed="rId2"/>
          <a:stretch/>
        </p:blipFill>
        <p:spPr>
          <a:xfrm>
            <a:off x="2820240" y="2193480"/>
            <a:ext cx="2124720" cy="3777480"/>
          </a:xfrm>
          <a:prstGeom prst="rect">
            <a:avLst/>
          </a:prstGeom>
          <a:ln>
            <a:noFill/>
          </a:ln>
        </p:spPr>
      </p:pic>
      <p:pic>
        <p:nvPicPr>
          <p:cNvPr id="251" name="Espaço Reservado para Conteúdo 5"/>
          <p:cNvPicPr/>
          <p:nvPr/>
        </p:nvPicPr>
        <p:blipFill>
          <a:blip r:embed="rId3"/>
          <a:stretch/>
        </p:blipFill>
        <p:spPr>
          <a:xfrm>
            <a:off x="5834160" y="2193480"/>
            <a:ext cx="3018600" cy="4350600"/>
          </a:xfrm>
          <a:prstGeom prst="rect">
            <a:avLst/>
          </a:prstGeom>
          <a:ln>
            <a:noFill/>
          </a:ln>
        </p:spPr>
      </p:pic>
      <p:sp>
        <p:nvSpPr>
          <p:cNvPr id="252" name="CustomShape 2"/>
          <p:cNvSpPr/>
          <p:nvPr/>
        </p:nvSpPr>
        <p:spPr>
          <a:xfrm>
            <a:off x="7096320" y="3634920"/>
            <a:ext cx="1756440" cy="146736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1656000" y="648000"/>
            <a:ext cx="9485640" cy="49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 as diretrizes da 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Política Nacional de Medicamentos 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da 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Política Nacional de Assistência Farmacêutica 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está a reorientação da assistência farmacêutica, definida como: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</a:t>
            </a:r>
            <a:r>
              <a:rPr lang="pt-BR" sz="22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lang="pt-BR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 grupo de atividades relacionadas ao medicamento,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destinadas a apoiar as ações de saúde demandadas por uma comunidade. Envolve o abastecimento de medicamentos em todas e em cada uma de suas etapas constitutivas, a conservação e controle de qualidade, a segurança e a eficácia terapêutica dos medicamentos, o acompanhamento e a avaliação da utilização, a obtenção e a difusão de informação sobre medicamentos e a educação permanente dos profissionais de saúde, do paciente e da comunidade para assegurar o uso racional de medicamentos.”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em todo esse processo de aplicabilidade prática das “normas” que regem a assistência farmacêutica no SUS está sempre presente, O FARMACÊUTICO!!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ABRANGÊNCIA DA FISCALIZAÇÃO NO SETOR PÚBLICO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2538720" y="2160360"/>
            <a:ext cx="7768440" cy="352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CENTRAL DE ABASTECIMENTO FARMACÊUTICO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FARMÁCIA PÚBLICA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FARMÁCIA HOSPITALAR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CENTRO DE ATENÇÃO PSICOSSOCIAL (CAPS)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LABORATÓRIO DE ANÁLISES CLÍNICAS(*)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POLÍTICA DE ASSISTÊNCIA FARMACÊUTICA MUNICIPAL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ASPECTOS DA FISCALIZAÇÃO</a:t>
            </a:r>
          </a:p>
        </p:txBody>
      </p:sp>
      <p:sp>
        <p:nvSpPr>
          <p:cNvPr id="197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1440000" y="1631880"/>
            <a:ext cx="10142280" cy="389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FIRMAS REGULARES: 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ESTABELECIMENTOS REGISTRADOS NO CRF-RN COM CERTIDÃO DE REGULARIDADE ATUALIZADA E RESPONSABILIDADE TÉCNICA HOMOLOGADA PELO CONSELHO.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FIRMAS IRREGULARES: 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ESTABELECIMENTOS REGISTRADOS NO CRF-RN SEM FARMACÊUTICO RESPONSÁVEL TÉCNICO HÁ MAIS DE 30 DIAS</a:t>
            </a:r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FIRMAS ILEGAIS: </a:t>
            </a:r>
            <a:r>
              <a:rPr lang="pt-B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ESTABELECIMENTOS SEM REGISTRO JUNTO O CRF-RN (CLANDESTINOS)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SITUAÇÃO ATUAL 2017 DOS MUNICÍPIOS DO RN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0" name="Espaço Reservado para Conteúdo 12"/>
          <p:cNvGraphicFramePr/>
          <p:nvPr/>
        </p:nvGraphicFramePr>
        <p:xfrm>
          <a:off x="2589120" y="2133720"/>
          <a:ext cx="8914680" cy="37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INSCRIÇÕES DE FIRMAS SETOR PÚBLICO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 CRF/RN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2" name="Espaço Reservado para Conteúdo 7"/>
          <p:cNvGraphicFramePr/>
          <p:nvPr/>
        </p:nvGraphicFramePr>
        <p:xfrm>
          <a:off x="2589120" y="2133720"/>
          <a:ext cx="8914680" cy="37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AUTOS LAVRADOS NO SETOR PUBLICO PERÍODO 2016/2017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4" name="Table 2"/>
          <p:cNvGraphicFramePr/>
          <p:nvPr/>
        </p:nvGraphicFramePr>
        <p:xfrm>
          <a:off x="2228040" y="2133720"/>
          <a:ext cx="9276480" cy="3087720"/>
        </p:xfrm>
        <a:graphic>
          <a:graphicData uri="http://schemas.openxmlformats.org/drawingml/2006/table">
            <a:tbl>
              <a:tblPr/>
              <a:tblGrid>
                <a:gridCol w="2319120"/>
                <a:gridCol w="2319120"/>
                <a:gridCol w="2319120"/>
                <a:gridCol w="2319120"/>
              </a:tblGrid>
              <a:tr h="618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TIPO DE ESTAB.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SEM RESP. TECNICO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SEM INSCRIÇÃO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TOTAL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6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FARMACIA PUBLICA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39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74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113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86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FARMÁCIA HOSPITALAR PUBLICA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28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31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59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86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LABORATORIO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ANALISES CLINICAS PUBLICO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37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43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80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LEGISLAÇÃO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pt-BR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Lei 13.021/2014</a:t>
            </a:r>
            <a:r>
              <a:rPr lang="pt-BR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Dispõe sobre o exercício e a fiscalização das atividades farmacêuticas.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pt-BR" sz="1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Artigo 8º</a:t>
            </a:r>
            <a:r>
              <a:rPr lang="pt-BR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farmácia privativa de unidade hospitalar ou similar destina-se exclusivamente ao atendimento de seus usuários.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pt-BR" sz="18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entury Gothic"/>
                <a:hlinkClick r:id="rId2"/>
              </a:rPr>
              <a:t>Parágrafo único</a:t>
            </a:r>
            <a:r>
              <a:rPr lang="pt-BR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Aplicam-se às farmácias a que se refere o caput as mesmas exigências legais previstas para as farmácias não privativas no que concerne a instalações, equipamentos, direção e desempenho técnico de farmacêuticos, assim como ao registro em Conselho Regional de Farmácia.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655</TotalTime>
  <Words>824</Words>
  <Application>LibreOffice/5.1.4.2$Windows_x86 LibreOffice_project/f99d75f39f1c57ebdd7ffc5f42867c12031db97a</Application>
  <PresentationFormat>Personalizar</PresentationFormat>
  <Paragraphs>81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SITUAÇÕES ENCONTRADAS</dc:title>
  <dc:creator>Usuário do Windows</dc:creator>
  <cp:lastModifiedBy>Usuario</cp:lastModifiedBy>
  <cp:revision>35</cp:revision>
  <cp:lastPrinted>2017-10-17T19:16:19Z</cp:lastPrinted>
  <dcterms:created xsi:type="dcterms:W3CDTF">2017-10-16T18:10:20Z</dcterms:created>
  <dcterms:modified xsi:type="dcterms:W3CDTF">2017-10-18T12:41:26Z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