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9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525"/>
    <p:restoredTop sz="94712"/>
  </p:normalViewPr>
  <p:slideViewPr>
    <p:cSldViewPr snapToGrid="0" snapToObjects="1">
      <p:cViewPr varScale="1">
        <p:scale>
          <a:sx n="68" d="100"/>
          <a:sy n="68" d="100"/>
        </p:scale>
        <p:origin x="-67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DB53-75CC-3842-8E58-168BADE71274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9BD42-04C2-CD4F-8EA8-B9523CF2E7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32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DB53-75CC-3842-8E58-168BADE71274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9BD42-04C2-CD4F-8EA8-B9523CF2E7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772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DB53-75CC-3842-8E58-168BADE71274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9BD42-04C2-CD4F-8EA8-B9523CF2E7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97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DB53-75CC-3842-8E58-168BADE71274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9BD42-04C2-CD4F-8EA8-B9523CF2E7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8896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DB53-75CC-3842-8E58-168BADE71274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9BD42-04C2-CD4F-8EA8-B9523CF2E7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2889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DB53-75CC-3842-8E58-168BADE71274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9BD42-04C2-CD4F-8EA8-B9523CF2E7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502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DB53-75CC-3842-8E58-168BADE71274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9BD42-04C2-CD4F-8EA8-B9523CF2E7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02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DB53-75CC-3842-8E58-168BADE71274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9BD42-04C2-CD4F-8EA8-B9523CF2E7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189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DB53-75CC-3842-8E58-168BADE71274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9BD42-04C2-CD4F-8EA8-B9523CF2E7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4402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DB53-75CC-3842-8E58-168BADE71274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9BD42-04C2-CD4F-8EA8-B9523CF2E7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964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DB53-75CC-3842-8E58-168BADE71274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9BD42-04C2-CD4F-8EA8-B9523CF2E7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906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0DB53-75CC-3842-8E58-168BADE71274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9BD42-04C2-CD4F-8EA8-B9523CF2E7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458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Canal </a:t>
            </a:r>
            <a:r>
              <a:rPr lang="en-US" dirty="0" err="1" smtClean="0"/>
              <a:t>Saúde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Oficinas</a:t>
            </a:r>
            <a:r>
              <a:rPr lang="en-US" dirty="0"/>
              <a:t> </a:t>
            </a:r>
            <a:r>
              <a:rPr lang="en-US" dirty="0" smtClean="0"/>
              <a:t>– Rio Grande do Norte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2676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Propostas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Fórum</a:t>
            </a:r>
            <a:r>
              <a:rPr lang="en-US" dirty="0" smtClean="0"/>
              <a:t> </a:t>
            </a:r>
            <a:r>
              <a:rPr lang="en-US" dirty="0" err="1" smtClean="0"/>
              <a:t>presencial</a:t>
            </a:r>
            <a:r>
              <a:rPr lang="en-US" dirty="0" smtClean="0"/>
              <a:t> em </a:t>
            </a:r>
            <a:r>
              <a:rPr lang="en-US" dirty="0" err="1" smtClean="0"/>
              <a:t>fevereiro</a:t>
            </a:r>
            <a:r>
              <a:rPr lang="en-US" dirty="0" smtClean="0"/>
              <a:t>, em Natal, com </a:t>
            </a:r>
            <a:r>
              <a:rPr lang="en-US" dirty="0" err="1" smtClean="0"/>
              <a:t>participantes</a:t>
            </a:r>
            <a:r>
              <a:rPr lang="en-US" dirty="0" smtClean="0"/>
              <a:t> e </a:t>
            </a:r>
            <a:r>
              <a:rPr lang="en-US" dirty="0" err="1" smtClean="0"/>
              <a:t>gestores</a:t>
            </a:r>
            <a:endParaRPr lang="en-US" dirty="0" smtClean="0"/>
          </a:p>
          <a:p>
            <a:r>
              <a:rPr lang="en-US" dirty="0" err="1" smtClean="0"/>
              <a:t>Área</a:t>
            </a:r>
            <a:r>
              <a:rPr lang="en-US" dirty="0" smtClean="0"/>
              <a:t> para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interprogramas</a:t>
            </a:r>
            <a:r>
              <a:rPr lang="en-US" dirty="0" smtClean="0"/>
              <a:t> O Meu SUS </a:t>
            </a:r>
            <a:r>
              <a:rPr lang="en-US" dirty="0" err="1" smtClean="0"/>
              <a:t>é</a:t>
            </a:r>
            <a:r>
              <a:rPr lang="en-US" dirty="0" smtClean="0"/>
              <a:t> Assim no </a:t>
            </a:r>
            <a:r>
              <a:rPr lang="en-US" dirty="0" err="1" smtClean="0"/>
              <a:t>aplicativo</a:t>
            </a:r>
            <a:r>
              <a:rPr lang="en-US" dirty="0" smtClean="0"/>
              <a:t> do Canal </a:t>
            </a:r>
            <a:r>
              <a:rPr lang="en-US" dirty="0" err="1" smtClean="0"/>
              <a:t>Saúde</a:t>
            </a:r>
            <a:r>
              <a:rPr lang="en-US" dirty="0" smtClean="0"/>
              <a:t> para </a:t>
            </a:r>
            <a:r>
              <a:rPr lang="en-US" dirty="0" err="1" smtClean="0"/>
              <a:t>celular</a:t>
            </a:r>
            <a:r>
              <a:rPr lang="en-US" dirty="0" smtClean="0"/>
              <a:t> e no site do Canal</a:t>
            </a:r>
          </a:p>
          <a:p>
            <a:r>
              <a:rPr lang="en-US" dirty="0" err="1" smtClean="0"/>
              <a:t>Pactuação</a:t>
            </a:r>
            <a:r>
              <a:rPr lang="en-US" dirty="0" smtClean="0"/>
              <a:t> de agenda =&gt; de </a:t>
            </a:r>
            <a:r>
              <a:rPr lang="en-US" dirty="0" err="1" smtClean="0"/>
              <a:t>produção</a:t>
            </a:r>
            <a:r>
              <a:rPr lang="en-US" dirty="0" smtClean="0"/>
              <a:t> e </a:t>
            </a:r>
            <a:r>
              <a:rPr lang="en-US" dirty="0" err="1" smtClean="0"/>
              <a:t>envio</a:t>
            </a:r>
            <a:r>
              <a:rPr lang="en-US" dirty="0" smtClean="0"/>
              <a:t> de </a:t>
            </a:r>
            <a:r>
              <a:rPr lang="en-US" dirty="0" err="1" smtClean="0"/>
              <a:t>conteúdo</a:t>
            </a:r>
            <a:r>
              <a:rPr lang="en-US" dirty="0" smtClean="0"/>
              <a:t> para o Canal; de </a:t>
            </a:r>
            <a:r>
              <a:rPr lang="en-US" dirty="0" err="1" smtClean="0"/>
              <a:t>compra</a:t>
            </a:r>
            <a:r>
              <a:rPr lang="en-US" dirty="0" smtClean="0"/>
              <a:t> e </a:t>
            </a:r>
            <a:r>
              <a:rPr lang="en-US" dirty="0" err="1" smtClean="0"/>
              <a:t>instalação</a:t>
            </a:r>
            <a:r>
              <a:rPr lang="en-US" dirty="0" smtClean="0"/>
              <a:t> de </a:t>
            </a:r>
            <a:r>
              <a:rPr lang="en-US" dirty="0" err="1" smtClean="0"/>
              <a:t>antenas</a:t>
            </a:r>
            <a:r>
              <a:rPr lang="en-US" dirty="0" smtClean="0"/>
              <a:t> e TVs pelos </a:t>
            </a:r>
            <a:r>
              <a:rPr lang="en-US" dirty="0" err="1" smtClean="0"/>
              <a:t>gestores</a:t>
            </a:r>
            <a:r>
              <a:rPr lang="en-US" dirty="0" smtClean="0"/>
              <a:t> para as UBSs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4983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avalia o conteúdo abordado na oficina?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321968" cy="4315293"/>
          </a:xfrm>
        </p:spPr>
        <p:txBody>
          <a:bodyPr>
            <a:normAutofit/>
          </a:bodyPr>
          <a:lstStyle/>
          <a:p>
            <a:r>
              <a:rPr lang="pt-BR" b="1" u="sng" dirty="0"/>
              <a:t>1ª Região</a:t>
            </a:r>
            <a:endParaRPr lang="en-US" dirty="0"/>
          </a:p>
          <a:p>
            <a:endParaRPr lang="pt-BR" dirty="0" smtClean="0"/>
          </a:p>
          <a:p>
            <a:r>
              <a:rPr lang="pt-BR" dirty="0" smtClean="0"/>
              <a:t>Total: </a:t>
            </a:r>
            <a:r>
              <a:rPr lang="pt-BR" dirty="0"/>
              <a:t>9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8</a:t>
            </a:r>
            <a:endParaRPr lang="en-US" dirty="0"/>
          </a:p>
          <a:p>
            <a:r>
              <a:rPr lang="pt-BR" dirty="0"/>
              <a:t>Não </a:t>
            </a:r>
            <a:r>
              <a:rPr lang="pt-BR" dirty="0" smtClean="0"/>
              <a:t>respondeu: </a:t>
            </a:r>
            <a:r>
              <a:rPr lang="pt-BR" dirty="0"/>
              <a:t>1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14761" y="1690687"/>
            <a:ext cx="2729296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06037499"/>
              </p:ext>
            </p:extLst>
          </p:nvPr>
        </p:nvGraphicFramePr>
        <p:xfrm>
          <a:off x="5014762" y="1546312"/>
          <a:ext cx="6140918" cy="4093945"/>
        </p:xfrm>
        <a:graphic>
          <a:graphicData uri="http://schemas.openxmlformats.org/presentationml/2006/ole">
            <p:oleObj spid="_x0000_s5163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86454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avalia a forma como os conteúdos foram apresentados?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302718" cy="4161289"/>
          </a:xfrm>
        </p:spPr>
        <p:txBody>
          <a:bodyPr/>
          <a:lstStyle/>
          <a:p>
            <a:r>
              <a:rPr lang="pt-BR" b="1" u="sng" dirty="0" smtClean="0"/>
              <a:t>1ª Região</a:t>
            </a:r>
            <a:endParaRPr lang="en-US" dirty="0" smtClean="0"/>
          </a:p>
          <a:p>
            <a:endParaRPr lang="pt-BR" dirty="0"/>
          </a:p>
          <a:p>
            <a:r>
              <a:rPr lang="pt-BR" dirty="0" smtClean="0"/>
              <a:t>Total: </a:t>
            </a:r>
            <a:r>
              <a:rPr lang="pt-BR" dirty="0"/>
              <a:t>9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8</a:t>
            </a:r>
            <a:endParaRPr lang="en-US" dirty="0"/>
          </a:p>
          <a:p>
            <a:r>
              <a:rPr lang="pt-BR" dirty="0"/>
              <a:t>Não </a:t>
            </a:r>
            <a:r>
              <a:rPr lang="pt-BR" dirty="0" smtClean="0"/>
              <a:t>respondeu: </a:t>
            </a:r>
            <a:r>
              <a:rPr lang="pt-BR" dirty="0"/>
              <a:t>1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32396" y="1690687"/>
            <a:ext cx="2676179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90765586"/>
              </p:ext>
            </p:extLst>
          </p:nvPr>
        </p:nvGraphicFramePr>
        <p:xfrm>
          <a:off x="5332396" y="1690687"/>
          <a:ext cx="6021404" cy="4014269"/>
        </p:xfrm>
        <a:graphic>
          <a:graphicData uri="http://schemas.openxmlformats.org/presentationml/2006/ole">
            <p:oleObj spid="_x0000_s6185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028915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avalia o desempenho da facilitadora que ministrou a oficina?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73842" cy="4373044"/>
          </a:xfrm>
        </p:spPr>
        <p:txBody>
          <a:bodyPr/>
          <a:lstStyle/>
          <a:p>
            <a:r>
              <a:rPr lang="pt-BR" b="1" u="sng" dirty="0" smtClean="0"/>
              <a:t>1ª Região</a:t>
            </a:r>
            <a:endParaRPr lang="en-US" dirty="0" smtClean="0"/>
          </a:p>
          <a:p>
            <a:endParaRPr lang="pt-BR" dirty="0"/>
          </a:p>
          <a:p>
            <a:r>
              <a:rPr lang="pt-BR" dirty="0" smtClean="0"/>
              <a:t>Total: </a:t>
            </a:r>
            <a:r>
              <a:rPr lang="pt-BR" dirty="0"/>
              <a:t>9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8</a:t>
            </a:r>
            <a:endParaRPr lang="en-US" dirty="0"/>
          </a:p>
          <a:p>
            <a:r>
              <a:rPr lang="pt-BR" dirty="0"/>
              <a:t>Não </a:t>
            </a:r>
            <a:r>
              <a:rPr lang="pt-BR" dirty="0" smtClean="0"/>
              <a:t>respondeu: </a:t>
            </a:r>
            <a:r>
              <a:rPr lang="pt-BR" dirty="0"/>
              <a:t>1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419023" y="1690687"/>
            <a:ext cx="2703628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83151660"/>
              </p:ext>
            </p:extLst>
          </p:nvPr>
        </p:nvGraphicFramePr>
        <p:xfrm>
          <a:off x="5419023" y="1690687"/>
          <a:ext cx="6083165" cy="4055443"/>
        </p:xfrm>
        <a:graphic>
          <a:graphicData uri="http://schemas.openxmlformats.org/presentationml/2006/ole">
            <p:oleObj spid="_x0000_s7207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458624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De uma forma geral, as atividades atenderam às suas expectativas?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859956" cy="4351338"/>
          </a:xfrm>
        </p:spPr>
        <p:txBody>
          <a:bodyPr/>
          <a:lstStyle/>
          <a:p>
            <a:r>
              <a:rPr lang="pt-BR" b="1" u="sng" dirty="0" smtClean="0"/>
              <a:t>1ª Região</a:t>
            </a:r>
            <a:endParaRPr lang="en-US" dirty="0" smtClean="0"/>
          </a:p>
          <a:p>
            <a:endParaRPr lang="pt-BR" dirty="0"/>
          </a:p>
          <a:p>
            <a:r>
              <a:rPr lang="pt-BR" dirty="0" smtClean="0"/>
              <a:t>Total: </a:t>
            </a:r>
            <a:r>
              <a:rPr lang="pt-BR" dirty="0"/>
              <a:t>9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7</a:t>
            </a:r>
            <a:endParaRPr lang="en-US" dirty="0"/>
          </a:p>
          <a:p>
            <a:r>
              <a:rPr lang="pt-BR" dirty="0" smtClean="0"/>
              <a:t>Bom: </a:t>
            </a:r>
            <a:r>
              <a:rPr lang="pt-BR" dirty="0"/>
              <a:t>1</a:t>
            </a:r>
            <a:endParaRPr lang="en-US" dirty="0"/>
          </a:p>
          <a:p>
            <a:r>
              <a:rPr lang="pt-BR" dirty="0" smtClean="0"/>
              <a:t>Regular: </a:t>
            </a:r>
            <a:r>
              <a:rPr lang="pt-BR" dirty="0"/>
              <a:t>1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698156" y="1690687"/>
            <a:ext cx="2513619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05965877"/>
              </p:ext>
            </p:extLst>
          </p:nvPr>
        </p:nvGraphicFramePr>
        <p:xfrm>
          <a:off x="5698155" y="1690688"/>
          <a:ext cx="6083391" cy="4055594"/>
        </p:xfrm>
        <a:graphic>
          <a:graphicData uri="http://schemas.openxmlformats.org/presentationml/2006/ole">
            <p:oleObj spid="_x0000_s8229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601757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avalia o conteúdo abordado na oficina?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83467" cy="4351338"/>
          </a:xfrm>
        </p:spPr>
        <p:txBody>
          <a:bodyPr/>
          <a:lstStyle/>
          <a:p>
            <a:r>
              <a:rPr lang="pt-BR" b="1" u="sng" dirty="0"/>
              <a:t>2ª e 8ª </a:t>
            </a:r>
            <a:r>
              <a:rPr lang="pt-BR" b="1" u="sng" dirty="0" smtClean="0"/>
              <a:t>regiões</a:t>
            </a:r>
            <a:r>
              <a:rPr lang="pt-BR" b="1" dirty="0"/>
              <a:t> </a:t>
            </a:r>
            <a:endParaRPr lang="en-US" dirty="0"/>
          </a:p>
          <a:p>
            <a:endParaRPr lang="pt-BR" dirty="0" smtClean="0"/>
          </a:p>
          <a:p>
            <a:r>
              <a:rPr lang="pt-BR" dirty="0" smtClean="0"/>
              <a:t>Total: </a:t>
            </a:r>
            <a:r>
              <a:rPr lang="pt-BR" dirty="0"/>
              <a:t>13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12</a:t>
            </a:r>
            <a:endParaRPr lang="en-US" dirty="0"/>
          </a:p>
          <a:p>
            <a:r>
              <a:rPr lang="pt-BR" dirty="0" smtClean="0"/>
              <a:t>Bom: </a:t>
            </a:r>
            <a:r>
              <a:rPr lang="pt-BR" dirty="0"/>
              <a:t>1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21667" y="1690687"/>
            <a:ext cx="238278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58091335"/>
              </p:ext>
            </p:extLst>
          </p:nvPr>
        </p:nvGraphicFramePr>
        <p:xfrm>
          <a:off x="6121666" y="1690687"/>
          <a:ext cx="5823509" cy="3882339"/>
        </p:xfrm>
        <a:graphic>
          <a:graphicData uri="http://schemas.openxmlformats.org/presentationml/2006/ole">
            <p:oleObj spid="_x0000_s9252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183793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avalia a forma como os conteúdos foram apresentados?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77589" cy="4351338"/>
          </a:xfrm>
        </p:spPr>
        <p:txBody>
          <a:bodyPr/>
          <a:lstStyle/>
          <a:p>
            <a:r>
              <a:rPr lang="pt-BR" b="1" u="sng" dirty="0" smtClean="0"/>
              <a:t>2ª e 8ª regiões</a:t>
            </a:r>
            <a:r>
              <a:rPr lang="pt-BR" b="1" dirty="0" smtClean="0"/>
              <a:t> </a:t>
            </a:r>
            <a:endParaRPr lang="en-US" dirty="0" smtClean="0"/>
          </a:p>
          <a:p>
            <a:endParaRPr lang="pt-BR" dirty="0" smtClean="0"/>
          </a:p>
          <a:p>
            <a:r>
              <a:rPr lang="pt-BR" dirty="0" smtClean="0"/>
              <a:t>Total: </a:t>
            </a:r>
            <a:r>
              <a:rPr lang="pt-BR" dirty="0"/>
              <a:t>13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10</a:t>
            </a:r>
            <a:endParaRPr lang="en-US" dirty="0"/>
          </a:p>
          <a:p>
            <a:r>
              <a:rPr lang="pt-BR" dirty="0" smtClean="0"/>
              <a:t>Bom: </a:t>
            </a:r>
            <a:r>
              <a:rPr lang="pt-BR" dirty="0"/>
              <a:t>3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15789" y="1825624"/>
            <a:ext cx="2044833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23133457"/>
              </p:ext>
            </p:extLst>
          </p:nvPr>
        </p:nvGraphicFramePr>
        <p:xfrm>
          <a:off x="6015788" y="1825625"/>
          <a:ext cx="5982051" cy="3988034"/>
        </p:xfrm>
        <a:graphic>
          <a:graphicData uri="http://schemas.openxmlformats.org/presentationml/2006/ole">
            <p:oleObj spid="_x0000_s10274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5403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avalia o desempenho da facilitadora que ministrou a oficina?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54592" cy="4351338"/>
          </a:xfrm>
        </p:spPr>
        <p:txBody>
          <a:bodyPr/>
          <a:lstStyle/>
          <a:p>
            <a:r>
              <a:rPr lang="pt-BR" b="1" u="sng" dirty="0" smtClean="0"/>
              <a:t>2ª e 8ª regiões</a:t>
            </a:r>
          </a:p>
          <a:p>
            <a:endParaRPr lang="pt-BR" dirty="0" smtClean="0"/>
          </a:p>
          <a:p>
            <a:r>
              <a:rPr lang="pt-BR" dirty="0" smtClean="0"/>
              <a:t>Total: </a:t>
            </a:r>
            <a:r>
              <a:rPr lang="pt-BR" dirty="0"/>
              <a:t>13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12</a:t>
            </a:r>
            <a:endParaRPr lang="en-US" dirty="0"/>
          </a:p>
          <a:p>
            <a:r>
              <a:rPr lang="pt-BR" dirty="0" smtClean="0"/>
              <a:t>Bom: </a:t>
            </a:r>
            <a:r>
              <a:rPr lang="pt-BR" dirty="0"/>
              <a:t>1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92792" y="1690687"/>
            <a:ext cx="2258728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19652322"/>
              </p:ext>
            </p:extLst>
          </p:nvPr>
        </p:nvGraphicFramePr>
        <p:xfrm>
          <a:off x="6092791" y="1690688"/>
          <a:ext cx="6040077" cy="4026718"/>
        </p:xfrm>
        <a:graphic>
          <a:graphicData uri="http://schemas.openxmlformats.org/presentationml/2006/ole">
            <p:oleObj spid="_x0000_s11297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909640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De uma forma geral, as atividades atenderam às suas expectativas?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484571" cy="4351338"/>
          </a:xfrm>
        </p:spPr>
        <p:txBody>
          <a:bodyPr/>
          <a:lstStyle/>
          <a:p>
            <a:r>
              <a:rPr lang="pt-BR" b="1" u="sng" dirty="0" smtClean="0"/>
              <a:t>2ª e 8ª regiões</a:t>
            </a:r>
          </a:p>
          <a:p>
            <a:endParaRPr lang="pt-BR" dirty="0"/>
          </a:p>
          <a:p>
            <a:r>
              <a:rPr lang="pt-BR" dirty="0" smtClean="0"/>
              <a:t>Total: </a:t>
            </a:r>
            <a:r>
              <a:rPr lang="pt-BR" dirty="0"/>
              <a:t>13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12</a:t>
            </a:r>
            <a:endParaRPr lang="en-US" dirty="0"/>
          </a:p>
          <a:p>
            <a:r>
              <a:rPr lang="pt-BR" dirty="0" smtClean="0"/>
              <a:t>Bom: </a:t>
            </a:r>
            <a:r>
              <a:rPr lang="pt-BR" dirty="0"/>
              <a:t>1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50542" y="1690687"/>
            <a:ext cx="2312558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39465303"/>
              </p:ext>
            </p:extLst>
          </p:nvPr>
        </p:nvGraphicFramePr>
        <p:xfrm>
          <a:off x="6150543" y="1690687"/>
          <a:ext cx="5939012" cy="3959341"/>
        </p:xfrm>
        <a:graphic>
          <a:graphicData uri="http://schemas.openxmlformats.org/presentationml/2006/ole">
            <p:oleObj spid="_x0000_s12320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035710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avalia o conteúdo abordado na oficina?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96840" cy="4351338"/>
          </a:xfrm>
        </p:spPr>
        <p:txBody>
          <a:bodyPr/>
          <a:lstStyle/>
          <a:p>
            <a:r>
              <a:rPr lang="pt-BR" b="1" u="sng" dirty="0"/>
              <a:t>3ª </a:t>
            </a:r>
            <a:r>
              <a:rPr lang="pt-BR" b="1" u="sng" dirty="0" smtClean="0"/>
              <a:t>Região</a:t>
            </a:r>
          </a:p>
          <a:p>
            <a:endParaRPr lang="en-US" dirty="0"/>
          </a:p>
          <a:p>
            <a:r>
              <a:rPr lang="pt-BR" b="1" dirty="0"/>
              <a:t> </a:t>
            </a:r>
            <a:r>
              <a:rPr lang="pt-BR" dirty="0" smtClean="0"/>
              <a:t>Total: </a:t>
            </a:r>
            <a:r>
              <a:rPr lang="pt-BR" dirty="0"/>
              <a:t>17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15</a:t>
            </a:r>
            <a:endParaRPr lang="en-US" dirty="0"/>
          </a:p>
          <a:p>
            <a:r>
              <a:rPr lang="pt-BR" dirty="0" smtClean="0"/>
              <a:t>Bom: </a:t>
            </a:r>
            <a:r>
              <a:rPr lang="pt-BR" dirty="0"/>
              <a:t>2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35039" y="1690687"/>
            <a:ext cx="2327174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5545832"/>
              </p:ext>
            </p:extLst>
          </p:nvPr>
        </p:nvGraphicFramePr>
        <p:xfrm>
          <a:off x="6035040" y="1690688"/>
          <a:ext cx="6054516" cy="4036344"/>
        </p:xfrm>
        <a:graphic>
          <a:graphicData uri="http://schemas.openxmlformats.org/presentationml/2006/ole">
            <p:oleObj spid="_x0000_s13342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938062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avalia o conteúdo abordado na </a:t>
            </a:r>
            <a:r>
              <a:rPr lang="pt-BR" b="1" dirty="0" smtClean="0"/>
              <a:t>oficina?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673" y="3091007"/>
            <a:ext cx="20429298" cy="7867570"/>
          </a:xfrm>
        </p:spPr>
        <p:txBody>
          <a:bodyPr/>
          <a:lstStyle/>
          <a:p>
            <a:r>
              <a:rPr lang="en-US" dirty="0" smtClean="0"/>
              <a:t>Total de </a:t>
            </a:r>
            <a:r>
              <a:rPr lang="en-US" dirty="0" err="1" smtClean="0"/>
              <a:t>respostas</a:t>
            </a:r>
            <a:r>
              <a:rPr lang="en-US" dirty="0" smtClean="0"/>
              <a:t>: 96</a:t>
            </a:r>
          </a:p>
          <a:p>
            <a:r>
              <a:rPr lang="en-US" dirty="0" err="1" smtClean="0"/>
              <a:t>Ótimo</a:t>
            </a:r>
            <a:r>
              <a:rPr lang="en-US" dirty="0" smtClean="0"/>
              <a:t>: 85</a:t>
            </a:r>
          </a:p>
          <a:p>
            <a:r>
              <a:rPr lang="en-US" dirty="0" err="1" smtClean="0"/>
              <a:t>Bom</a:t>
            </a:r>
            <a:r>
              <a:rPr lang="en-US" dirty="0" smtClean="0"/>
              <a:t>: 9</a:t>
            </a:r>
          </a:p>
          <a:p>
            <a:r>
              <a:rPr lang="en-US" dirty="0" smtClean="0"/>
              <a:t>Não </a:t>
            </a:r>
            <a:r>
              <a:rPr lang="en-US" dirty="0" err="1" smtClean="0"/>
              <a:t>respondeu</a:t>
            </a:r>
            <a:r>
              <a:rPr lang="en-US" dirty="0" smtClean="0"/>
              <a:t>: 1                            </a:t>
            </a:r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26473" y="1265381"/>
            <a:ext cx="2368614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58606792"/>
              </p:ext>
            </p:extLst>
          </p:nvPr>
        </p:nvGraphicFramePr>
        <p:xfrm>
          <a:off x="4828965" y="1578543"/>
          <a:ext cx="6118412" cy="4078941"/>
        </p:xfrm>
        <a:graphic>
          <a:graphicData uri="http://schemas.openxmlformats.org/presentationml/2006/ole">
            <p:oleObj spid="_x0000_s1075" r:id="rId3" imgW="2743200" imgH="1828800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078507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avalia a forma como os conteúdos foram apresentados?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128436" cy="4351338"/>
          </a:xfrm>
        </p:spPr>
        <p:txBody>
          <a:bodyPr/>
          <a:lstStyle/>
          <a:p>
            <a:r>
              <a:rPr lang="pt-BR" b="1" u="sng" dirty="0" smtClean="0"/>
              <a:t>3ª Região</a:t>
            </a:r>
          </a:p>
          <a:p>
            <a:endParaRPr lang="pt-BR" dirty="0"/>
          </a:p>
          <a:p>
            <a:r>
              <a:rPr lang="pt-BR" dirty="0" smtClean="0"/>
              <a:t>Total: </a:t>
            </a:r>
            <a:r>
              <a:rPr lang="pt-BR" dirty="0"/>
              <a:t>17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13</a:t>
            </a:r>
            <a:endParaRPr lang="en-US" dirty="0"/>
          </a:p>
          <a:p>
            <a:r>
              <a:rPr lang="pt-BR" dirty="0" smtClean="0"/>
              <a:t>Bom: </a:t>
            </a:r>
            <a:r>
              <a:rPr lang="pt-BR" dirty="0"/>
              <a:t>4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601902" y="1501540"/>
            <a:ext cx="1899385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49723804"/>
              </p:ext>
            </p:extLst>
          </p:nvPr>
        </p:nvGraphicFramePr>
        <p:xfrm>
          <a:off x="5601903" y="1501540"/>
          <a:ext cx="6453740" cy="4302493"/>
        </p:xfrm>
        <a:graphic>
          <a:graphicData uri="http://schemas.openxmlformats.org/presentationml/2006/ole">
            <p:oleObj spid="_x0000_s14365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3172487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avalia o desempenho da facilitadora que ministrou a oficina?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302718" cy="4351338"/>
          </a:xfrm>
        </p:spPr>
        <p:txBody>
          <a:bodyPr/>
          <a:lstStyle/>
          <a:p>
            <a:r>
              <a:rPr lang="pt-BR" b="1" u="sng" dirty="0" smtClean="0"/>
              <a:t>3ª Região</a:t>
            </a:r>
          </a:p>
          <a:p>
            <a:endParaRPr lang="pt-BR" dirty="0"/>
          </a:p>
          <a:p>
            <a:r>
              <a:rPr lang="pt-BR" dirty="0" smtClean="0"/>
              <a:t>Total: </a:t>
            </a:r>
            <a:r>
              <a:rPr lang="pt-BR" dirty="0"/>
              <a:t>17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15</a:t>
            </a:r>
            <a:endParaRPr lang="en-US" dirty="0"/>
          </a:p>
          <a:p>
            <a:r>
              <a:rPr lang="pt-BR" dirty="0" smtClean="0"/>
              <a:t>Bom: </a:t>
            </a:r>
            <a:r>
              <a:rPr lang="pt-BR" dirty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544150" y="1530415"/>
            <a:ext cx="2305785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68099543"/>
              </p:ext>
            </p:extLst>
          </p:nvPr>
        </p:nvGraphicFramePr>
        <p:xfrm>
          <a:off x="5544150" y="1530416"/>
          <a:ext cx="6323799" cy="4215866"/>
        </p:xfrm>
        <a:graphic>
          <a:graphicData uri="http://schemas.openxmlformats.org/presentationml/2006/ole">
            <p:oleObj spid="_x0000_s15388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9738641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De uma forma geral, as atividades atenderam às suas expectativas?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907055" cy="4351338"/>
          </a:xfrm>
        </p:spPr>
        <p:txBody>
          <a:bodyPr/>
          <a:lstStyle/>
          <a:p>
            <a:r>
              <a:rPr lang="pt-BR" b="1" u="sng" smtClean="0"/>
              <a:t>3ª Região</a:t>
            </a:r>
          </a:p>
          <a:p>
            <a:endParaRPr lang="pt-BR" dirty="0"/>
          </a:p>
          <a:p>
            <a:r>
              <a:rPr lang="pt-BR" dirty="0" smtClean="0"/>
              <a:t>Total: </a:t>
            </a:r>
            <a:r>
              <a:rPr lang="pt-BR" dirty="0"/>
              <a:t>17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11</a:t>
            </a:r>
            <a:endParaRPr lang="en-US" dirty="0"/>
          </a:p>
          <a:p>
            <a:r>
              <a:rPr lang="pt-BR" dirty="0" smtClean="0"/>
              <a:t>Bom: </a:t>
            </a:r>
            <a:r>
              <a:rPr lang="pt-BR" dirty="0"/>
              <a:t>6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909912" y="16906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23165463"/>
              </p:ext>
            </p:extLst>
          </p:nvPr>
        </p:nvGraphicFramePr>
        <p:xfrm>
          <a:off x="5909911" y="1690687"/>
          <a:ext cx="5910137" cy="3940091"/>
        </p:xfrm>
        <a:graphic>
          <a:graphicData uri="http://schemas.openxmlformats.org/presentationml/2006/ole">
            <p:oleObj spid="_x0000_s16410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6202929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avalia o conteúdo abordado na oficina?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54592" cy="4351338"/>
          </a:xfrm>
        </p:spPr>
        <p:txBody>
          <a:bodyPr/>
          <a:lstStyle/>
          <a:p>
            <a:r>
              <a:rPr lang="pt-BR" b="1" u="sng" dirty="0"/>
              <a:t>4ª Região</a:t>
            </a:r>
            <a:endParaRPr lang="en-US" dirty="0"/>
          </a:p>
          <a:p>
            <a:endParaRPr lang="pt-BR" dirty="0"/>
          </a:p>
          <a:p>
            <a:r>
              <a:rPr lang="pt-BR" dirty="0" smtClean="0"/>
              <a:t>Total: </a:t>
            </a:r>
            <a:r>
              <a:rPr lang="pt-BR" dirty="0"/>
              <a:t>12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12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505651" y="1588168"/>
            <a:ext cx="235284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31543512"/>
              </p:ext>
            </p:extLst>
          </p:nvPr>
        </p:nvGraphicFramePr>
        <p:xfrm>
          <a:off x="5505650" y="1588168"/>
          <a:ext cx="6164981" cy="4109987"/>
        </p:xfrm>
        <a:graphic>
          <a:graphicData uri="http://schemas.openxmlformats.org/presentationml/2006/ole">
            <p:oleObj spid="_x0000_s17433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3050579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avalia a forma como os conteúdos foram apresentados?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54592" cy="4351338"/>
          </a:xfrm>
        </p:spPr>
        <p:txBody>
          <a:bodyPr/>
          <a:lstStyle/>
          <a:p>
            <a:r>
              <a:rPr lang="pt-BR" b="1" u="sng" dirty="0"/>
              <a:t>4ª Região</a:t>
            </a:r>
            <a:endParaRPr lang="en-US" dirty="0"/>
          </a:p>
          <a:p>
            <a:endParaRPr lang="pt-BR" dirty="0"/>
          </a:p>
          <a:p>
            <a:r>
              <a:rPr lang="pt-BR" dirty="0" smtClean="0"/>
              <a:t>Total: </a:t>
            </a:r>
            <a:r>
              <a:rPr lang="pt-BR" dirty="0"/>
              <a:t>12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12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505651" y="1588168"/>
            <a:ext cx="235284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505650" y="1588168"/>
          <a:ext cx="6164981" cy="4109987"/>
        </p:xfrm>
        <a:graphic>
          <a:graphicData uri="http://schemas.openxmlformats.org/presentationml/2006/ole">
            <p:oleObj spid="_x0000_s18455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022896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avalia o desempenho da facilitadora que ministrou a oficina?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54592" cy="4351338"/>
          </a:xfrm>
        </p:spPr>
        <p:txBody>
          <a:bodyPr/>
          <a:lstStyle/>
          <a:p>
            <a:r>
              <a:rPr lang="pt-BR" b="1" u="sng" dirty="0"/>
              <a:t>4ª Região</a:t>
            </a:r>
            <a:endParaRPr lang="en-US" dirty="0"/>
          </a:p>
          <a:p>
            <a:endParaRPr lang="pt-BR" dirty="0"/>
          </a:p>
          <a:p>
            <a:r>
              <a:rPr lang="pt-BR" dirty="0" smtClean="0"/>
              <a:t>Total: </a:t>
            </a:r>
            <a:r>
              <a:rPr lang="pt-BR" dirty="0"/>
              <a:t>12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12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505651" y="1588168"/>
            <a:ext cx="235284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505650" y="1588168"/>
          <a:ext cx="6164981" cy="4109987"/>
        </p:xfrm>
        <a:graphic>
          <a:graphicData uri="http://schemas.openxmlformats.org/presentationml/2006/ole">
            <p:oleObj spid="_x0000_s19479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1130505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De uma forma geral, as atividades atenderam às suas expectativas?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25716" cy="4351338"/>
          </a:xfrm>
        </p:spPr>
        <p:txBody>
          <a:bodyPr/>
          <a:lstStyle/>
          <a:p>
            <a:r>
              <a:rPr lang="pt-BR" b="1" u="sng" dirty="0" smtClean="0"/>
              <a:t>4ª Região</a:t>
            </a:r>
            <a:endParaRPr lang="en-US" dirty="0" smtClean="0"/>
          </a:p>
          <a:p>
            <a:endParaRPr lang="pt-BR" dirty="0" smtClean="0"/>
          </a:p>
          <a:p>
            <a:r>
              <a:rPr lang="pt-BR" dirty="0" smtClean="0"/>
              <a:t>Total: </a:t>
            </a:r>
            <a:r>
              <a:rPr lang="pt-BR" dirty="0"/>
              <a:t>12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11</a:t>
            </a:r>
            <a:endParaRPr lang="en-US" dirty="0"/>
          </a:p>
          <a:p>
            <a:r>
              <a:rPr lang="pt-BR" dirty="0" smtClean="0"/>
              <a:t>Bom: </a:t>
            </a:r>
            <a:r>
              <a:rPr lang="pt-BR" dirty="0"/>
              <a:t>1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496026" y="16906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69566309"/>
              </p:ext>
            </p:extLst>
          </p:nvPr>
        </p:nvGraphicFramePr>
        <p:xfrm>
          <a:off x="5496025" y="1690688"/>
          <a:ext cx="6588717" cy="4392478"/>
        </p:xfrm>
        <a:graphic>
          <a:graphicData uri="http://schemas.openxmlformats.org/presentationml/2006/ole">
            <p:oleObj spid="_x0000_s21528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92364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avalia o conteúdo abordado na oficina?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43349" cy="4351338"/>
          </a:xfrm>
        </p:spPr>
        <p:txBody>
          <a:bodyPr/>
          <a:lstStyle/>
          <a:p>
            <a:r>
              <a:rPr lang="pt-BR" b="1" u="sng" dirty="0"/>
              <a:t>5ª </a:t>
            </a:r>
            <a:r>
              <a:rPr lang="pt-BR" b="1" u="sng" dirty="0" smtClean="0"/>
              <a:t>Região</a:t>
            </a:r>
          </a:p>
          <a:p>
            <a:endParaRPr lang="en-US" dirty="0"/>
          </a:p>
          <a:p>
            <a:r>
              <a:rPr lang="pt-BR" b="1" dirty="0"/>
              <a:t> </a:t>
            </a:r>
            <a:r>
              <a:rPr lang="pt-BR" dirty="0" smtClean="0"/>
              <a:t>Total: </a:t>
            </a:r>
            <a:r>
              <a:rPr lang="pt-BR" dirty="0"/>
              <a:t>16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12</a:t>
            </a:r>
            <a:endParaRPr lang="en-US" dirty="0"/>
          </a:p>
          <a:p>
            <a:r>
              <a:rPr lang="pt-BR" dirty="0" smtClean="0"/>
              <a:t>Bom: </a:t>
            </a:r>
            <a:r>
              <a:rPr lang="pt-BR" dirty="0"/>
              <a:t>4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381548" y="1690687"/>
            <a:ext cx="1522930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91825514"/>
              </p:ext>
            </p:extLst>
          </p:nvPr>
        </p:nvGraphicFramePr>
        <p:xfrm>
          <a:off x="6381549" y="1690687"/>
          <a:ext cx="5708006" cy="3805337"/>
        </p:xfrm>
        <a:graphic>
          <a:graphicData uri="http://schemas.openxmlformats.org/presentationml/2006/ole">
            <p:oleObj spid="_x0000_s22549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0452386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avalia a forma como os conteúdos foram apresentados?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73842" cy="4351338"/>
          </a:xfrm>
        </p:spPr>
        <p:txBody>
          <a:bodyPr/>
          <a:lstStyle/>
          <a:p>
            <a:r>
              <a:rPr lang="pt-BR" b="1" u="sng" dirty="0" smtClean="0"/>
              <a:t>5ª Região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Total: </a:t>
            </a:r>
            <a:r>
              <a:rPr lang="pt-BR" dirty="0"/>
              <a:t>16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9</a:t>
            </a:r>
            <a:endParaRPr lang="en-US" dirty="0"/>
          </a:p>
          <a:p>
            <a:r>
              <a:rPr lang="pt-BR" dirty="0" smtClean="0"/>
              <a:t>Bom: </a:t>
            </a:r>
            <a:r>
              <a:rPr lang="pt-BR" dirty="0"/>
              <a:t>7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12041" y="1690687"/>
            <a:ext cx="2066223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98731467"/>
              </p:ext>
            </p:extLst>
          </p:nvPr>
        </p:nvGraphicFramePr>
        <p:xfrm>
          <a:off x="6112042" y="1690688"/>
          <a:ext cx="5967888" cy="3978592"/>
        </p:xfrm>
        <a:graphic>
          <a:graphicData uri="http://schemas.openxmlformats.org/presentationml/2006/ole">
            <p:oleObj spid="_x0000_s23572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4267206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avalia o desempenho da facilitadora que ministrou a oficina?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87215" cy="4351338"/>
          </a:xfrm>
        </p:spPr>
        <p:txBody>
          <a:bodyPr/>
          <a:lstStyle/>
          <a:p>
            <a:r>
              <a:rPr lang="pt-BR" b="1" u="sng" dirty="0" smtClean="0"/>
              <a:t>5ª Região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Total: </a:t>
            </a:r>
            <a:r>
              <a:rPr lang="pt-BR" dirty="0"/>
              <a:t>16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15</a:t>
            </a:r>
            <a:endParaRPr lang="en-US" dirty="0"/>
          </a:p>
          <a:p>
            <a:r>
              <a:rPr lang="pt-BR" dirty="0" smtClean="0"/>
              <a:t>Bom: </a:t>
            </a:r>
            <a:r>
              <a:rPr lang="pt-BR" dirty="0"/>
              <a:t>1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25415" y="1690687"/>
            <a:ext cx="194644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96132071"/>
              </p:ext>
            </p:extLst>
          </p:nvPr>
        </p:nvGraphicFramePr>
        <p:xfrm>
          <a:off x="6025415" y="1690687"/>
          <a:ext cx="6068954" cy="4045969"/>
        </p:xfrm>
        <a:graphic>
          <a:graphicData uri="http://schemas.openxmlformats.org/presentationml/2006/ole">
            <p:oleObj spid="_x0000_s24595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00022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avalia a forma como os conteúdos foram apresentados?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137034" cy="4351338"/>
          </a:xfrm>
        </p:spPr>
        <p:txBody>
          <a:bodyPr/>
          <a:lstStyle/>
          <a:p>
            <a:r>
              <a:rPr lang="pt-BR" dirty="0" smtClean="0"/>
              <a:t>Ótimo: </a:t>
            </a:r>
            <a:r>
              <a:rPr lang="pt-BR" dirty="0"/>
              <a:t>77</a:t>
            </a:r>
            <a:endParaRPr lang="en-US" dirty="0"/>
          </a:p>
          <a:p>
            <a:r>
              <a:rPr lang="pt-BR" dirty="0" smtClean="0"/>
              <a:t>Bom: </a:t>
            </a:r>
            <a:r>
              <a:rPr lang="pt-BR" dirty="0"/>
              <a:t>17</a:t>
            </a:r>
            <a:endParaRPr lang="en-US" dirty="0"/>
          </a:p>
          <a:p>
            <a:r>
              <a:rPr lang="pt-BR" dirty="0"/>
              <a:t>Não </a:t>
            </a:r>
            <a:r>
              <a:rPr lang="pt-BR" dirty="0" smtClean="0"/>
              <a:t>respondeu: 2                            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274644" y="1588168"/>
            <a:ext cx="2267284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68398181"/>
              </p:ext>
            </p:extLst>
          </p:nvPr>
        </p:nvGraphicFramePr>
        <p:xfrm>
          <a:off x="5274643" y="1588169"/>
          <a:ext cx="6107229" cy="4071486"/>
        </p:xfrm>
        <a:graphic>
          <a:graphicData uri="http://schemas.openxmlformats.org/presentationml/2006/ole">
            <p:oleObj spid="_x0000_s2099" r:id="rId3" imgW="2743200" imgH="1828800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9666830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De uma forma geral, as atividades atenderam às suas expectativas?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64217" cy="4351338"/>
          </a:xfrm>
        </p:spPr>
        <p:txBody>
          <a:bodyPr/>
          <a:lstStyle/>
          <a:p>
            <a:r>
              <a:rPr lang="pt-BR" b="1" u="sng" dirty="0" smtClean="0"/>
              <a:t>5ª Região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Total: </a:t>
            </a:r>
            <a:r>
              <a:rPr lang="pt-BR" dirty="0"/>
              <a:t>16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8</a:t>
            </a:r>
            <a:endParaRPr lang="en-US" dirty="0"/>
          </a:p>
          <a:p>
            <a:r>
              <a:rPr lang="pt-BR" dirty="0" smtClean="0"/>
              <a:t>Bom: </a:t>
            </a:r>
            <a:r>
              <a:rPr lang="pt-BR" dirty="0"/>
              <a:t>7</a:t>
            </a:r>
            <a:endParaRPr lang="en-US" dirty="0"/>
          </a:p>
          <a:p>
            <a:r>
              <a:rPr lang="pt-BR" dirty="0"/>
              <a:t>Não </a:t>
            </a:r>
            <a:r>
              <a:rPr lang="pt-BR" dirty="0" smtClean="0"/>
              <a:t>respondeu: </a:t>
            </a:r>
            <a:r>
              <a:rPr lang="pt-BR" dirty="0"/>
              <a:t>1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352673" y="1690687"/>
            <a:ext cx="1903663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45499494"/>
              </p:ext>
            </p:extLst>
          </p:nvPr>
        </p:nvGraphicFramePr>
        <p:xfrm>
          <a:off x="6352673" y="1690687"/>
          <a:ext cx="5679131" cy="3786087"/>
        </p:xfrm>
        <a:graphic>
          <a:graphicData uri="http://schemas.openxmlformats.org/presentationml/2006/ole">
            <p:oleObj spid="_x0000_s25617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87144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avalia o conteúdo abordado na oficina?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369067" cy="4351338"/>
          </a:xfrm>
        </p:spPr>
        <p:txBody>
          <a:bodyPr>
            <a:normAutofit/>
          </a:bodyPr>
          <a:lstStyle/>
          <a:p>
            <a:r>
              <a:rPr lang="pt-BR" b="1" u="sng" dirty="0"/>
              <a:t>6ª </a:t>
            </a:r>
            <a:r>
              <a:rPr lang="pt-BR" b="1" u="sng" dirty="0" smtClean="0"/>
              <a:t>Região</a:t>
            </a:r>
          </a:p>
          <a:p>
            <a:endParaRPr lang="en-US" dirty="0"/>
          </a:p>
          <a:p>
            <a:r>
              <a:rPr lang="pt-BR" b="1" dirty="0"/>
              <a:t> </a:t>
            </a:r>
            <a:r>
              <a:rPr lang="pt-BR" dirty="0" smtClean="0"/>
              <a:t>Total: </a:t>
            </a:r>
            <a:r>
              <a:rPr lang="pt-BR" dirty="0"/>
              <a:t>18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15</a:t>
            </a:r>
            <a:endParaRPr lang="en-US" dirty="0"/>
          </a:p>
          <a:p>
            <a:r>
              <a:rPr lang="pt-BR" dirty="0" smtClean="0"/>
              <a:t>Bom: </a:t>
            </a:r>
            <a:r>
              <a:rPr lang="pt-BR" dirty="0"/>
              <a:t>2</a:t>
            </a:r>
            <a:endParaRPr lang="en-US" dirty="0"/>
          </a:p>
          <a:p>
            <a:r>
              <a:rPr lang="pt-BR" dirty="0" smtClean="0"/>
              <a:t>Regular: </a:t>
            </a:r>
            <a:r>
              <a:rPr lang="pt-BR" dirty="0"/>
              <a:t>1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842535" y="1690687"/>
            <a:ext cx="251968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9748098"/>
              </p:ext>
            </p:extLst>
          </p:nvPr>
        </p:nvGraphicFramePr>
        <p:xfrm>
          <a:off x="5842534" y="1690688"/>
          <a:ext cx="6083391" cy="4055594"/>
        </p:xfrm>
        <a:graphic>
          <a:graphicData uri="http://schemas.openxmlformats.org/presentationml/2006/ole">
            <p:oleObj spid="_x0000_s26640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8343175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avalia a forma como os conteúdos foram apresentados?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531669" cy="4351338"/>
          </a:xfrm>
        </p:spPr>
        <p:txBody>
          <a:bodyPr/>
          <a:lstStyle/>
          <a:p>
            <a:r>
              <a:rPr lang="pt-BR" b="1" u="sng" dirty="0" smtClean="0"/>
              <a:t>6ª Região</a:t>
            </a:r>
          </a:p>
          <a:p>
            <a:endParaRPr lang="pt-BR" dirty="0"/>
          </a:p>
          <a:p>
            <a:r>
              <a:rPr lang="pt-BR" dirty="0" smtClean="0"/>
              <a:t>Total: </a:t>
            </a:r>
            <a:r>
              <a:rPr lang="pt-BR" dirty="0"/>
              <a:t>18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14</a:t>
            </a:r>
            <a:endParaRPr lang="en-US" dirty="0"/>
          </a:p>
          <a:p>
            <a:r>
              <a:rPr lang="pt-BR" dirty="0" smtClean="0"/>
              <a:t>Bom: </a:t>
            </a:r>
            <a:r>
              <a:rPr lang="pt-BR" dirty="0"/>
              <a:t>4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842535" y="1617044"/>
            <a:ext cx="192505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80945564"/>
              </p:ext>
            </p:extLst>
          </p:nvPr>
        </p:nvGraphicFramePr>
        <p:xfrm>
          <a:off x="5842535" y="1617044"/>
          <a:ext cx="6150542" cy="4100361"/>
        </p:xfrm>
        <a:graphic>
          <a:graphicData uri="http://schemas.openxmlformats.org/presentationml/2006/ole">
            <p:oleObj spid="_x0000_s27662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2660835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avalia o desempenho da facilitadora que ministrou a oficina?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242912" cy="4351338"/>
          </a:xfrm>
        </p:spPr>
        <p:txBody>
          <a:bodyPr/>
          <a:lstStyle/>
          <a:p>
            <a:r>
              <a:rPr lang="pt-BR" b="1" u="sng" dirty="0" smtClean="0"/>
              <a:t>6ª Região</a:t>
            </a:r>
          </a:p>
          <a:p>
            <a:endParaRPr lang="pt-BR" dirty="0"/>
          </a:p>
          <a:p>
            <a:r>
              <a:rPr lang="pt-BR" dirty="0" smtClean="0"/>
              <a:t>Total: </a:t>
            </a:r>
            <a:r>
              <a:rPr lang="pt-BR" dirty="0"/>
              <a:t>18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15</a:t>
            </a:r>
            <a:endParaRPr lang="en-US" dirty="0"/>
          </a:p>
          <a:p>
            <a:r>
              <a:rPr lang="pt-BR" dirty="0" smtClean="0"/>
              <a:t>Bom: </a:t>
            </a:r>
            <a:r>
              <a:rPr lang="pt-BR" dirty="0"/>
              <a:t>2</a:t>
            </a:r>
            <a:endParaRPr lang="en-US" dirty="0"/>
          </a:p>
          <a:p>
            <a:r>
              <a:rPr lang="pt-BR" dirty="0"/>
              <a:t>Não </a:t>
            </a:r>
            <a:r>
              <a:rPr lang="pt-BR" dirty="0" smtClean="0"/>
              <a:t>respondeu: </a:t>
            </a:r>
            <a:r>
              <a:rPr lang="pt-BR" dirty="0"/>
              <a:t>1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630778" y="1690687"/>
            <a:ext cx="2164614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40907089"/>
              </p:ext>
            </p:extLst>
          </p:nvPr>
        </p:nvGraphicFramePr>
        <p:xfrm>
          <a:off x="5630778" y="1690687"/>
          <a:ext cx="6141143" cy="4094095"/>
        </p:xfrm>
        <a:graphic>
          <a:graphicData uri="http://schemas.openxmlformats.org/presentationml/2006/ole">
            <p:oleObj spid="_x0000_s28685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8719727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De uma forma geral, as atividades atenderam às suas expectativas?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062086" cy="4351338"/>
          </a:xfrm>
        </p:spPr>
        <p:txBody>
          <a:bodyPr/>
          <a:lstStyle/>
          <a:p>
            <a:r>
              <a:rPr lang="pt-BR" b="1" u="sng" dirty="0" smtClean="0"/>
              <a:t>6ª Região</a:t>
            </a:r>
          </a:p>
          <a:p>
            <a:endParaRPr lang="pt-BR" dirty="0"/>
          </a:p>
          <a:p>
            <a:r>
              <a:rPr lang="pt-BR" dirty="0" smtClean="0"/>
              <a:t>Total: </a:t>
            </a:r>
            <a:r>
              <a:rPr lang="pt-BR" dirty="0"/>
              <a:t>18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7</a:t>
            </a:r>
            <a:endParaRPr lang="en-US" dirty="0"/>
          </a:p>
          <a:p>
            <a:r>
              <a:rPr lang="pt-BR" dirty="0" smtClean="0"/>
              <a:t>Bom: </a:t>
            </a:r>
            <a:r>
              <a:rPr lang="pt-BR" dirty="0"/>
              <a:t>10</a:t>
            </a:r>
            <a:endParaRPr lang="en-US" dirty="0"/>
          </a:p>
          <a:p>
            <a:r>
              <a:rPr lang="pt-BR" dirty="0" smtClean="0"/>
              <a:t>Regular: </a:t>
            </a:r>
            <a:r>
              <a:rPr lang="pt-BR" dirty="0"/>
              <a:t>1</a:t>
            </a:r>
            <a:endParaRPr lang="en-US" dirty="0"/>
          </a:p>
          <a:p>
            <a:endParaRPr lang="en-US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900286" y="1690687"/>
            <a:ext cx="2177448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70318688"/>
              </p:ext>
            </p:extLst>
          </p:nvPr>
        </p:nvGraphicFramePr>
        <p:xfrm>
          <a:off x="5900286" y="1690687"/>
          <a:ext cx="6112268" cy="4074845"/>
        </p:xfrm>
        <a:graphic>
          <a:graphicData uri="http://schemas.openxmlformats.org/presentationml/2006/ole">
            <p:oleObj spid="_x0000_s29707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749911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avalia o conteúdo abordado na oficina?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83467" cy="4351338"/>
          </a:xfrm>
        </p:spPr>
        <p:txBody>
          <a:bodyPr/>
          <a:lstStyle/>
          <a:p>
            <a:r>
              <a:rPr lang="pt-BR" b="1" dirty="0"/>
              <a:t> </a:t>
            </a:r>
            <a:r>
              <a:rPr lang="pt-BR" b="1" u="sng" dirty="0"/>
              <a:t>7ª Região</a:t>
            </a:r>
            <a:endParaRPr lang="en-US" dirty="0"/>
          </a:p>
          <a:p>
            <a:endParaRPr lang="en-US" dirty="0"/>
          </a:p>
          <a:p>
            <a:r>
              <a:rPr lang="pt-BR" dirty="0" smtClean="0"/>
              <a:t>Total: </a:t>
            </a:r>
            <a:r>
              <a:rPr lang="pt-BR" dirty="0"/>
              <a:t>11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11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996539" y="1690687"/>
            <a:ext cx="219028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0796241"/>
              </p:ext>
            </p:extLst>
          </p:nvPr>
        </p:nvGraphicFramePr>
        <p:xfrm>
          <a:off x="5996538" y="1690687"/>
          <a:ext cx="6097829" cy="4065219"/>
        </p:xfrm>
        <a:graphic>
          <a:graphicData uri="http://schemas.openxmlformats.org/presentationml/2006/ole">
            <p:oleObj spid="_x0000_s30731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277409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Como você avalia a forma como os conteúdos foram apresentados?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83467" cy="4351338"/>
          </a:xfrm>
        </p:spPr>
        <p:txBody>
          <a:bodyPr/>
          <a:lstStyle/>
          <a:p>
            <a:r>
              <a:rPr lang="pt-BR" b="1" dirty="0"/>
              <a:t> </a:t>
            </a:r>
            <a:r>
              <a:rPr lang="pt-BR" b="1" u="sng" dirty="0"/>
              <a:t>7ª Região</a:t>
            </a:r>
            <a:endParaRPr lang="en-US" dirty="0"/>
          </a:p>
          <a:p>
            <a:endParaRPr lang="en-US" dirty="0"/>
          </a:p>
          <a:p>
            <a:r>
              <a:rPr lang="pt-BR" dirty="0" smtClean="0"/>
              <a:t>Total: </a:t>
            </a:r>
            <a:r>
              <a:rPr lang="pt-BR" dirty="0"/>
              <a:t>11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11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996539" y="1690687"/>
            <a:ext cx="219028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996538" y="1690687"/>
          <a:ext cx="6097829" cy="4065219"/>
        </p:xfrm>
        <a:graphic>
          <a:graphicData uri="http://schemas.openxmlformats.org/presentationml/2006/ole">
            <p:oleObj spid="_x0000_s31752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906399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avalia o desempenho da facilitadora que ministrou a oficina?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83467" cy="4351338"/>
          </a:xfrm>
        </p:spPr>
        <p:txBody>
          <a:bodyPr/>
          <a:lstStyle/>
          <a:p>
            <a:r>
              <a:rPr lang="pt-BR" b="1" dirty="0"/>
              <a:t> </a:t>
            </a:r>
            <a:r>
              <a:rPr lang="pt-BR" b="1" u="sng" dirty="0"/>
              <a:t>7ª Região</a:t>
            </a:r>
            <a:endParaRPr lang="en-US" dirty="0"/>
          </a:p>
          <a:p>
            <a:endParaRPr lang="en-US" dirty="0"/>
          </a:p>
          <a:p>
            <a:r>
              <a:rPr lang="pt-BR" dirty="0" smtClean="0"/>
              <a:t>Total: </a:t>
            </a:r>
            <a:r>
              <a:rPr lang="pt-BR" dirty="0"/>
              <a:t>11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11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996539" y="1690687"/>
            <a:ext cx="219028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996538" y="1690687"/>
          <a:ext cx="6097829" cy="4065219"/>
        </p:xfrm>
        <a:graphic>
          <a:graphicData uri="http://schemas.openxmlformats.org/presentationml/2006/ole">
            <p:oleObj spid="_x0000_s32776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5519504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De uma forma geral, as atividades atenderam às suas expectativas?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83467" cy="4351338"/>
          </a:xfrm>
        </p:spPr>
        <p:txBody>
          <a:bodyPr/>
          <a:lstStyle/>
          <a:p>
            <a:r>
              <a:rPr lang="pt-BR" b="1" dirty="0"/>
              <a:t> </a:t>
            </a:r>
            <a:r>
              <a:rPr lang="pt-BR" b="1" u="sng" dirty="0"/>
              <a:t>7ª Região</a:t>
            </a:r>
            <a:endParaRPr lang="en-US" dirty="0"/>
          </a:p>
          <a:p>
            <a:endParaRPr lang="en-US" dirty="0"/>
          </a:p>
          <a:p>
            <a:r>
              <a:rPr lang="pt-BR" dirty="0" smtClean="0"/>
              <a:t>Total: </a:t>
            </a:r>
            <a:r>
              <a:rPr lang="pt-BR" dirty="0"/>
              <a:t>11</a:t>
            </a:r>
            <a:endParaRPr lang="en-US" dirty="0"/>
          </a:p>
          <a:p>
            <a:r>
              <a:rPr lang="pt-BR" dirty="0" smtClean="0"/>
              <a:t>Ótimo: </a:t>
            </a:r>
            <a:r>
              <a:rPr lang="pt-BR" dirty="0"/>
              <a:t>11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996539" y="1690687"/>
            <a:ext cx="2190282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996538" y="1690687"/>
          <a:ext cx="6097829" cy="4065219"/>
        </p:xfrm>
        <a:graphic>
          <a:graphicData uri="http://schemas.openxmlformats.org/presentationml/2006/ole">
            <p:oleObj spid="_x0000_s33800" r:id="rId3" imgW="2743200" imgH="1828981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248957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Como você avalia o desempenho da facilitadora que ministrou a oficina?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447097" cy="4411546"/>
          </a:xfrm>
        </p:spPr>
        <p:txBody>
          <a:bodyPr/>
          <a:lstStyle/>
          <a:p>
            <a:r>
              <a:rPr lang="pt-BR" dirty="0" smtClean="0"/>
              <a:t>Ótimo: </a:t>
            </a:r>
            <a:r>
              <a:rPr lang="pt-BR" dirty="0"/>
              <a:t>88</a:t>
            </a:r>
            <a:endParaRPr lang="en-US" dirty="0"/>
          </a:p>
          <a:p>
            <a:r>
              <a:rPr lang="pt-BR" dirty="0" smtClean="0"/>
              <a:t>Bom: </a:t>
            </a:r>
            <a:r>
              <a:rPr lang="pt-BR" dirty="0"/>
              <a:t>6</a:t>
            </a:r>
            <a:endParaRPr lang="en-US" dirty="0"/>
          </a:p>
          <a:p>
            <a:r>
              <a:rPr lang="pt-BR" dirty="0"/>
              <a:t>Não </a:t>
            </a:r>
            <a:r>
              <a:rPr lang="pt-BR" dirty="0" smtClean="0"/>
              <a:t>respondeu: </a:t>
            </a:r>
            <a:r>
              <a:rPr lang="pt-BR" dirty="0"/>
              <a:t>2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34013" y="1690687"/>
            <a:ext cx="2365675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96337556"/>
              </p:ext>
            </p:extLst>
          </p:nvPr>
        </p:nvGraphicFramePr>
        <p:xfrm>
          <a:off x="5034013" y="1517435"/>
          <a:ext cx="6068954" cy="4045969"/>
        </p:xfrm>
        <a:graphic>
          <a:graphicData uri="http://schemas.openxmlformats.org/presentationml/2006/ole">
            <p:oleObj spid="_x0000_s3121" r:id="rId3" imgW="2743200" imgH="1828800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0117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De uma forma geral, as atividades atenderam às suas expectativas?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331594" cy="4351338"/>
          </a:xfrm>
        </p:spPr>
        <p:txBody>
          <a:bodyPr/>
          <a:lstStyle/>
          <a:p>
            <a:r>
              <a:rPr lang="pt-BR" dirty="0" smtClean="0"/>
              <a:t>Ótimo: </a:t>
            </a:r>
            <a:r>
              <a:rPr lang="pt-BR" dirty="0"/>
              <a:t>67</a:t>
            </a:r>
            <a:endParaRPr lang="en-US" dirty="0"/>
          </a:p>
          <a:p>
            <a:r>
              <a:rPr lang="pt-BR" dirty="0" smtClean="0"/>
              <a:t>Bom: </a:t>
            </a:r>
            <a:r>
              <a:rPr lang="pt-BR" dirty="0"/>
              <a:t>26</a:t>
            </a:r>
            <a:endParaRPr lang="en-US" dirty="0"/>
          </a:p>
          <a:p>
            <a:r>
              <a:rPr lang="pt-BR" dirty="0" smtClean="0"/>
              <a:t>Regular: </a:t>
            </a:r>
            <a:r>
              <a:rPr lang="pt-BR" dirty="0"/>
              <a:t>2</a:t>
            </a:r>
            <a:endParaRPr lang="en-US" dirty="0"/>
          </a:p>
          <a:p>
            <a:r>
              <a:rPr lang="pt-BR" dirty="0"/>
              <a:t>Não </a:t>
            </a:r>
            <a:r>
              <a:rPr lang="pt-BR" dirty="0" smtClean="0"/>
              <a:t>respondeu: </a:t>
            </a:r>
            <a:r>
              <a:rPr lang="pt-BR" dirty="0"/>
              <a:t>1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798193" y="1690687"/>
            <a:ext cx="2500429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39404243"/>
              </p:ext>
            </p:extLst>
          </p:nvPr>
        </p:nvGraphicFramePr>
        <p:xfrm>
          <a:off x="4798193" y="1690688"/>
          <a:ext cx="6083391" cy="4055594"/>
        </p:xfrm>
        <a:graphic>
          <a:graphicData uri="http://schemas.openxmlformats.org/presentationml/2006/ole">
            <p:oleObj spid="_x0000_s4144" r:id="rId3" imgW="2743200" imgH="1828800" progId="MSGraph.Char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571044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Como você pretende aplicar as competências que desenvolveu nesta oficina?</a:t>
            </a: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0810"/>
            <a:ext cx="10515600" cy="4351338"/>
          </a:xfrm>
        </p:spPr>
        <p:txBody>
          <a:bodyPr>
            <a:noAutofit/>
          </a:bodyPr>
          <a:lstStyle/>
          <a:p>
            <a:r>
              <a:rPr lang="pt-BR" sz="2500" i="1" dirty="0"/>
              <a:t>Ampliação do acesso ao Canal Saúde</a:t>
            </a:r>
            <a:endParaRPr lang="en-US" sz="2500" dirty="0"/>
          </a:p>
          <a:p>
            <a:r>
              <a:rPr lang="pt-BR" sz="2500" dirty="0" smtClean="0"/>
              <a:t>Adquirir </a:t>
            </a:r>
            <a:r>
              <a:rPr lang="pt-BR" sz="2500" dirty="0"/>
              <a:t>antenas parabólicas e instalá-las em todas as </a:t>
            </a:r>
            <a:r>
              <a:rPr lang="pt-BR" sz="2500" dirty="0" err="1"/>
              <a:t>UBSs</a:t>
            </a:r>
            <a:r>
              <a:rPr lang="pt-BR" sz="2500" dirty="0"/>
              <a:t> </a:t>
            </a:r>
            <a:r>
              <a:rPr lang="pt-BR" sz="2500" dirty="0" smtClean="0"/>
              <a:t>(regiões 1ª</a:t>
            </a:r>
            <a:r>
              <a:rPr lang="pt-BR" sz="2500" dirty="0"/>
              <a:t>, 2ª e 8ª, 3ª e 5ª)</a:t>
            </a:r>
            <a:endParaRPr lang="en-US" sz="2500" dirty="0"/>
          </a:p>
          <a:p>
            <a:r>
              <a:rPr lang="pt-BR" sz="2500" dirty="0" smtClean="0"/>
              <a:t>Disponibilizar </a:t>
            </a:r>
            <a:r>
              <a:rPr lang="pt-BR" sz="2500" dirty="0"/>
              <a:t>no </a:t>
            </a:r>
            <a:r>
              <a:rPr lang="pt-BR" sz="2500" dirty="0" err="1"/>
              <a:t>YouTube</a:t>
            </a:r>
            <a:r>
              <a:rPr lang="pt-BR" sz="2500" dirty="0"/>
              <a:t> os vídeos produzidos sobre as ações dos municípios (</a:t>
            </a:r>
            <a:r>
              <a:rPr lang="pt-BR" sz="2500" dirty="0" smtClean="0"/>
              <a:t>3ª região)</a:t>
            </a:r>
            <a:r>
              <a:rPr lang="pt-BR" sz="2500" dirty="0"/>
              <a:t> </a:t>
            </a:r>
            <a:endParaRPr lang="en-US" sz="2500" dirty="0"/>
          </a:p>
          <a:p>
            <a:r>
              <a:rPr lang="pt-BR" sz="2500" i="1" dirty="0"/>
              <a:t>Ações de capacitação e mobilização</a:t>
            </a:r>
            <a:endParaRPr lang="en-US" sz="2500" dirty="0"/>
          </a:p>
          <a:p>
            <a:r>
              <a:rPr lang="pt-BR" sz="2500" dirty="0" smtClean="0"/>
              <a:t>Replicar </a:t>
            </a:r>
            <a:r>
              <a:rPr lang="pt-BR" sz="2500" dirty="0"/>
              <a:t>os conhecimentos adquiridos na oficina para outros funcionários </a:t>
            </a:r>
            <a:r>
              <a:rPr lang="pt-BR" sz="2500" dirty="0" smtClean="0"/>
              <a:t>(regiões 1ª</a:t>
            </a:r>
            <a:r>
              <a:rPr lang="pt-BR" sz="2500" dirty="0"/>
              <a:t>, 3ª, 5ª e 7ª</a:t>
            </a:r>
            <a:r>
              <a:rPr lang="pt-BR" sz="2500" dirty="0" smtClean="0"/>
              <a:t>)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xmlns="" val="1588011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Como você pretende aplicar as competências que desenvolveu nesta oficina?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Produzir material audiovisual para provocar debates e para as redes sociais (regiões 2ª e 8ª, 3ª e 7ª), inclusive usando linguagem de cordel </a:t>
            </a:r>
            <a:r>
              <a:rPr lang="pt-BR" dirty="0"/>
              <a:t>(regiões 2ª e 8ª)</a:t>
            </a:r>
            <a:endParaRPr lang="en-US" dirty="0"/>
          </a:p>
          <a:p>
            <a:r>
              <a:rPr lang="pt-BR" dirty="0" smtClean="0"/>
              <a:t>Produzir conteúdo para o projeto “O meu SUS é assim” (4ª região)</a:t>
            </a:r>
            <a:endParaRPr lang="en-US" dirty="0" smtClean="0"/>
          </a:p>
          <a:p>
            <a:r>
              <a:rPr lang="pt-BR" dirty="0" smtClean="0"/>
              <a:t>Produzir material institucional em vídeo (na área de saúde e nas demais áreas da administração municipal) (7ª região)</a:t>
            </a:r>
            <a:endParaRPr lang="en-US" dirty="0" smtClean="0"/>
          </a:p>
          <a:p>
            <a:r>
              <a:rPr lang="pt-BR" dirty="0" smtClean="0"/>
              <a:t>Divulgar ações desenvolvidas no município através do Canal Saúde e outras mídias (todas as regiões) 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125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O que mais poderia ser feito para divulgar o Canal Saúde na sua região?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Ser </a:t>
            </a:r>
            <a:r>
              <a:rPr lang="pt-BR" dirty="0"/>
              <a:t>um canal em TV aberta para todo o Brasil </a:t>
            </a:r>
            <a:r>
              <a:rPr lang="pt-BR" dirty="0" smtClean="0"/>
              <a:t> (regiões 1ª, 4ª, 7ª)</a:t>
            </a:r>
            <a:endParaRPr lang="en-US" dirty="0"/>
          </a:p>
          <a:p>
            <a:r>
              <a:rPr lang="pt-BR" dirty="0"/>
              <a:t> </a:t>
            </a:r>
            <a:r>
              <a:rPr lang="pt-BR" dirty="0" smtClean="0"/>
              <a:t>Ampliar </a:t>
            </a:r>
            <a:r>
              <a:rPr lang="pt-BR" dirty="0"/>
              <a:t>o sinal pela TV fechada, tendo em vista que é crescente a presença de canais fechados no interior do </a:t>
            </a:r>
            <a:r>
              <a:rPr lang="pt-BR" dirty="0" smtClean="0"/>
              <a:t>estado (regiões 1ª, 3ª, 4ª, 5ª)</a:t>
            </a:r>
            <a:endParaRPr lang="en-US" dirty="0"/>
          </a:p>
          <a:p>
            <a:r>
              <a:rPr lang="pt-BR" dirty="0" smtClean="0"/>
              <a:t>Inserção </a:t>
            </a:r>
            <a:r>
              <a:rPr lang="pt-BR" dirty="0"/>
              <a:t>da divulgação do Canal no plano de trabalho dos gestores municipais. </a:t>
            </a:r>
            <a:endParaRPr lang="pt-BR" dirty="0" smtClean="0"/>
          </a:p>
          <a:p>
            <a:r>
              <a:rPr lang="pt-BR" dirty="0" smtClean="0"/>
              <a:t>Aquisição </a:t>
            </a:r>
            <a:r>
              <a:rPr lang="pt-BR" dirty="0"/>
              <a:t>de antenas </a:t>
            </a:r>
            <a:r>
              <a:rPr lang="pt-BR" dirty="0" smtClean="0"/>
              <a:t>parabólicas para as </a:t>
            </a:r>
            <a:r>
              <a:rPr lang="pt-BR" dirty="0" err="1" smtClean="0"/>
              <a:t>UBSs</a:t>
            </a:r>
            <a:r>
              <a:rPr lang="pt-BR" dirty="0" smtClean="0"/>
              <a:t> (regiões 1ª, 2ª, 3ª, 4ª, 5ª e 8ª)</a:t>
            </a:r>
            <a:endParaRPr lang="en-US" dirty="0"/>
          </a:p>
          <a:p>
            <a:r>
              <a:rPr lang="pt-BR" dirty="0" smtClean="0"/>
              <a:t>Liberação </a:t>
            </a:r>
            <a:r>
              <a:rPr lang="pt-BR" dirty="0"/>
              <a:t>de emendas do governo federal para esses </a:t>
            </a:r>
            <a:r>
              <a:rPr lang="pt-BR" dirty="0" smtClean="0"/>
              <a:t>investimentos (5ª região)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2208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 que mais poderia ser feito para divulgar o Canal Saúde na sua região?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Maior </a:t>
            </a:r>
            <a:r>
              <a:rPr lang="pt-BR" dirty="0"/>
              <a:t>divulgação do Canal Saúde nos municípios por múltiplas </a:t>
            </a:r>
            <a:r>
              <a:rPr lang="pt-BR" dirty="0" smtClean="0"/>
              <a:t>estratégias (1ª, 2ª, 3ª, 4ª, 5ª e 8ª regiões)</a:t>
            </a:r>
          </a:p>
          <a:p>
            <a:r>
              <a:rPr lang="pt-BR" dirty="0" smtClean="0"/>
              <a:t>Divulgação </a:t>
            </a:r>
            <a:r>
              <a:rPr lang="pt-BR" dirty="0"/>
              <a:t>específica para </a:t>
            </a:r>
            <a:r>
              <a:rPr lang="pt-BR" dirty="0" smtClean="0"/>
              <a:t>gestores (7ª região) </a:t>
            </a:r>
            <a:r>
              <a:rPr lang="pt-BR" dirty="0"/>
              <a:t> </a:t>
            </a:r>
            <a:endParaRPr lang="en-US" dirty="0"/>
          </a:p>
          <a:p>
            <a:r>
              <a:rPr lang="pt-BR" dirty="0" smtClean="0"/>
              <a:t>Palestras </a:t>
            </a:r>
            <a:r>
              <a:rPr lang="pt-BR" dirty="0"/>
              <a:t>em unidades básicas de saúde para melhor conhecimento do Canal Saúde em várias regiões e </a:t>
            </a:r>
            <a:r>
              <a:rPr lang="pt-BR" dirty="0" smtClean="0"/>
              <a:t>cidades (3ª e 7ª regiões)</a:t>
            </a:r>
            <a:endParaRPr lang="en-US" dirty="0"/>
          </a:p>
          <a:p>
            <a:r>
              <a:rPr lang="pt-BR" i="1" dirty="0" smtClean="0"/>
              <a:t>Recomendações ao Canal Saúde:</a:t>
            </a:r>
          </a:p>
          <a:p>
            <a:r>
              <a:rPr lang="pt-BR" dirty="0" smtClean="0"/>
              <a:t>Abrir </a:t>
            </a:r>
            <a:r>
              <a:rPr lang="pt-BR" dirty="0"/>
              <a:t>espaços para as produções dos </a:t>
            </a:r>
            <a:r>
              <a:rPr lang="pt-BR" dirty="0" smtClean="0"/>
              <a:t>vídeos (1ª região)</a:t>
            </a:r>
            <a:endParaRPr lang="en-US" dirty="0"/>
          </a:p>
          <a:p>
            <a:r>
              <a:rPr lang="pt-BR" dirty="0" smtClean="0"/>
              <a:t>Fazer </a:t>
            </a:r>
            <a:r>
              <a:rPr lang="pt-BR" dirty="0"/>
              <a:t>um canal no </a:t>
            </a:r>
            <a:r>
              <a:rPr lang="pt-BR" dirty="0" err="1"/>
              <a:t>YouTube</a:t>
            </a:r>
            <a:r>
              <a:rPr lang="pt-BR" dirty="0"/>
              <a:t> com os vídeos produzidos, colocando os </a:t>
            </a:r>
            <a:r>
              <a:rPr lang="pt-BR" dirty="0" smtClean="0"/>
              <a:t>logotipos (4ª região)</a:t>
            </a:r>
            <a:endParaRPr lang="en-US" dirty="0"/>
          </a:p>
          <a:p>
            <a:r>
              <a:rPr lang="pt-BR" dirty="0" smtClean="0"/>
              <a:t>Disseminar </a:t>
            </a:r>
            <a:r>
              <a:rPr lang="pt-BR" dirty="0"/>
              <a:t>os programas em formato de </a:t>
            </a:r>
            <a:r>
              <a:rPr lang="pt-BR" dirty="0" smtClean="0"/>
              <a:t>rádio (1ª, 4ª e 7ª região)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9501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935</Words>
  <Application>Microsoft Office PowerPoint</Application>
  <PresentationFormat>Personalizar</PresentationFormat>
  <Paragraphs>215</Paragraphs>
  <Slides>38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38</vt:i4>
      </vt:variant>
    </vt:vector>
  </HeadingPairs>
  <TitlesOfParts>
    <vt:vector size="40" baseType="lpstr">
      <vt:lpstr>Office Theme</vt:lpstr>
      <vt:lpstr>Gráfico do Microsoft Graph</vt:lpstr>
      <vt:lpstr>Canal Saúde</vt:lpstr>
      <vt:lpstr>Como você avalia o conteúdo abordado na oficina? </vt:lpstr>
      <vt:lpstr>Como você avalia a forma como os conteúdos foram apresentados? </vt:lpstr>
      <vt:lpstr>Como você avalia o desempenho da facilitadora que ministrou a oficina? </vt:lpstr>
      <vt:lpstr>De uma forma geral, as atividades atenderam às suas expectativas? </vt:lpstr>
      <vt:lpstr>Como você pretende aplicar as competências que desenvolveu nesta oficina? </vt:lpstr>
      <vt:lpstr>Como você pretende aplicar as competências que desenvolveu nesta oficina?</vt:lpstr>
      <vt:lpstr>O que mais poderia ser feito para divulgar o Canal Saúde na sua região?  </vt:lpstr>
      <vt:lpstr>O que mais poderia ser feito para divulgar o Canal Saúde na sua região?</vt:lpstr>
      <vt:lpstr>Propostas</vt:lpstr>
      <vt:lpstr>Como você avalia o conteúdo abordado na oficina? </vt:lpstr>
      <vt:lpstr>Como você avalia a forma como os conteúdos foram apresentados? </vt:lpstr>
      <vt:lpstr>Como você avalia o desempenho da facilitadora que ministrou a oficina? </vt:lpstr>
      <vt:lpstr>De uma forma geral, as atividades atenderam às suas expectativas? </vt:lpstr>
      <vt:lpstr>Como você avalia o conteúdo abordado na oficina? </vt:lpstr>
      <vt:lpstr>Como você avalia a forma como os conteúdos foram apresentados? </vt:lpstr>
      <vt:lpstr>Como você avalia o desempenho da facilitadora que ministrou a oficina? </vt:lpstr>
      <vt:lpstr>De uma forma geral, as atividades atenderam às suas expectativas? </vt:lpstr>
      <vt:lpstr>Como você avalia o conteúdo abordado na oficina? </vt:lpstr>
      <vt:lpstr>Como você avalia a forma como os conteúdos foram apresentados? </vt:lpstr>
      <vt:lpstr>Como você avalia o desempenho da facilitadora que ministrou a oficina? </vt:lpstr>
      <vt:lpstr>De uma forma geral, as atividades atenderam às suas expectativas? </vt:lpstr>
      <vt:lpstr>Como você avalia o conteúdo abordado na oficina? </vt:lpstr>
      <vt:lpstr>Como você avalia a forma como os conteúdos foram apresentados?  </vt:lpstr>
      <vt:lpstr>Como você avalia o desempenho da facilitadora que ministrou a oficina?  </vt:lpstr>
      <vt:lpstr>De uma forma geral, as atividades atenderam às suas expectativas? </vt:lpstr>
      <vt:lpstr>Como você avalia o conteúdo abordado na oficina? </vt:lpstr>
      <vt:lpstr>Como você avalia a forma como os conteúdos foram apresentados? </vt:lpstr>
      <vt:lpstr>Como você avalia o desempenho da facilitadora que ministrou a oficina? </vt:lpstr>
      <vt:lpstr>De uma forma geral, as atividades atenderam às suas expectativas? </vt:lpstr>
      <vt:lpstr>Como você avalia o conteúdo abordado na oficina? </vt:lpstr>
      <vt:lpstr>Como você avalia a forma como os conteúdos foram apresentados? </vt:lpstr>
      <vt:lpstr>Como você avalia o desempenho da facilitadora que ministrou a oficina? </vt:lpstr>
      <vt:lpstr>De uma forma geral, as atividades atenderam às suas expectativas? </vt:lpstr>
      <vt:lpstr>Como você avalia o conteúdo abordado na oficina? </vt:lpstr>
      <vt:lpstr>Como você avalia a forma como os conteúdos foram apresentados?</vt:lpstr>
      <vt:lpstr>Como você avalia o desempenho da facilitadora que ministrou a oficina?  </vt:lpstr>
      <vt:lpstr>De uma forma geral, as atividades atenderam às suas expectativas?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Canal Saúde</dc:title>
  <dc:creator>Microsoft Office User</dc:creator>
  <cp:lastModifiedBy>Usuario</cp:lastModifiedBy>
  <cp:revision>43</cp:revision>
  <dcterms:created xsi:type="dcterms:W3CDTF">2017-12-04T17:21:39Z</dcterms:created>
  <dcterms:modified xsi:type="dcterms:W3CDTF">2017-12-13T18:23:29Z</dcterms:modified>
</cp:coreProperties>
</file>