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75" r:id="rId3"/>
    <p:sldId id="264" r:id="rId4"/>
    <p:sldId id="276" r:id="rId5"/>
    <p:sldId id="274" r:id="rId6"/>
    <p:sldId id="266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18394FD4-CD6F-4444-A1AB-19A10CDBBFE3}">
  <a:tblStyle styleId="{18394FD4-CD6F-4444-A1AB-19A10CDBBFE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392" autoAdjust="0"/>
    <p:restoredTop sz="94660"/>
  </p:normalViewPr>
  <p:slideViewPr>
    <p:cSldViewPr>
      <p:cViewPr varScale="1">
        <p:scale>
          <a:sx n="115" d="100"/>
          <a:sy n="115" d="100"/>
        </p:scale>
        <p:origin x="-582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4288500"/>
            <a:ext cx="9144000" cy="2475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0" y="0"/>
            <a:ext cx="9144000" cy="530699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0" y="500625"/>
            <a:ext cx="9144000" cy="38241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0" y="4493604"/>
            <a:ext cx="9144000" cy="118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>
            <a:off x="0" y="4584075"/>
            <a:ext cx="9144000" cy="559499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685800" y="2601425"/>
            <a:ext cx="5810400" cy="11597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6000"/>
            </a:lvl2pPr>
            <a:lvl3pPr lvl="2" algn="ctr">
              <a:spcBef>
                <a:spcPts val="0"/>
              </a:spcBef>
              <a:buSzPct val="100000"/>
              <a:defRPr sz="6000"/>
            </a:lvl3pPr>
            <a:lvl4pPr lvl="3" algn="ctr">
              <a:spcBef>
                <a:spcPts val="0"/>
              </a:spcBef>
              <a:buSzPct val="100000"/>
              <a:defRPr sz="6000"/>
            </a:lvl4pPr>
            <a:lvl5pPr lvl="4" algn="ctr">
              <a:spcBef>
                <a:spcPts val="0"/>
              </a:spcBef>
              <a:buSzPct val="100000"/>
              <a:defRPr sz="6000"/>
            </a:lvl5pPr>
            <a:lvl6pPr lvl="5" algn="ctr">
              <a:spcBef>
                <a:spcPts val="0"/>
              </a:spcBef>
              <a:buSzPct val="100000"/>
              <a:defRPr sz="6000"/>
            </a:lvl6pPr>
            <a:lvl7pPr lvl="6" algn="ctr">
              <a:spcBef>
                <a:spcPts val="0"/>
              </a:spcBef>
              <a:buSzPct val="100000"/>
              <a:defRPr sz="6000"/>
            </a:lvl7pPr>
            <a:lvl8pPr lvl="7" algn="ctr">
              <a:spcBef>
                <a:spcPts val="0"/>
              </a:spcBef>
              <a:buSzPct val="100000"/>
              <a:defRPr sz="6000"/>
            </a:lvl8pPr>
            <a:lvl9pPr lvl="8" algn="ctr">
              <a:spcBef>
                <a:spcPts val="0"/>
              </a:spcBef>
              <a:buSzPct val="100000"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0"/>
            <a:ext cx="247200" cy="530699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33" name="Shape 33"/>
          <p:cNvSpPr/>
          <p:nvPr/>
        </p:nvSpPr>
        <p:spPr>
          <a:xfrm>
            <a:off x="0" y="500625"/>
            <a:ext cx="4572000" cy="1058699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0" y="1553405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/>
          <p:nvPr/>
        </p:nvSpPr>
        <p:spPr>
          <a:xfrm>
            <a:off x="0" y="3691500"/>
            <a:ext cx="247200" cy="1451999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7" name="Shape 37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rgbClr val="18637B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799" cy="10287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7540800" cy="3158699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800"/>
            </a:lvl1pPr>
            <a:lvl2pPr lvl="1">
              <a:spcBef>
                <a:spcPts val="0"/>
              </a:spcBef>
              <a:buSzPct val="100000"/>
              <a:defRPr sz="2800"/>
            </a:lvl2pPr>
            <a:lvl3pPr lvl="2">
              <a:spcBef>
                <a:spcPts val="0"/>
              </a:spcBef>
              <a:buSzPct val="100000"/>
              <a:defRPr sz="2800"/>
            </a:lvl3pPr>
            <a:lvl4pPr lvl="3">
              <a:spcBef>
                <a:spcPts val="0"/>
              </a:spcBef>
              <a:buSzPct val="100000"/>
              <a:defRPr sz="2800"/>
            </a:lvl4pPr>
            <a:lvl5pPr lvl="4">
              <a:spcBef>
                <a:spcPts val="0"/>
              </a:spcBef>
              <a:buSzPct val="100000"/>
              <a:defRPr sz="2800"/>
            </a:lvl5pPr>
            <a:lvl6pPr lvl="5">
              <a:spcBef>
                <a:spcPts val="0"/>
              </a:spcBef>
              <a:buSzPct val="100000"/>
              <a:defRPr sz="2800"/>
            </a:lvl6pPr>
            <a:lvl7pPr lvl="6">
              <a:spcBef>
                <a:spcPts val="0"/>
              </a:spcBef>
              <a:buSzPct val="100000"/>
              <a:defRPr sz="2800"/>
            </a:lvl7pPr>
            <a:lvl8pPr lvl="7">
              <a:spcBef>
                <a:spcPts val="0"/>
              </a:spcBef>
              <a:buSzPct val="100000"/>
              <a:defRPr sz="2800"/>
            </a:lvl8pPr>
            <a:lvl9pPr lvl="8">
              <a:spcBef>
                <a:spcPts val="0"/>
              </a:spcBef>
              <a:buSzPct val="100000"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0" y="0"/>
            <a:ext cx="247200" cy="530699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42" name="Shape 42"/>
          <p:cNvSpPr/>
          <p:nvPr/>
        </p:nvSpPr>
        <p:spPr>
          <a:xfrm>
            <a:off x="0" y="500625"/>
            <a:ext cx="4572000" cy="1058699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" name="Shape 43"/>
          <p:cNvSpPr/>
          <p:nvPr/>
        </p:nvSpPr>
        <p:spPr>
          <a:xfrm>
            <a:off x="0" y="1553405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" name="Shape 44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" name="Shape 45"/>
          <p:cNvSpPr/>
          <p:nvPr/>
        </p:nvSpPr>
        <p:spPr>
          <a:xfrm>
            <a:off x="0" y="3691500"/>
            <a:ext cx="247200" cy="1451999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6" name="Shape 46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w="9525" cap="flat" cmpd="sng">
            <a:solidFill>
              <a:srgbClr val="18637B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799" cy="10287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3660300" cy="3158699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5026623" y="1767275"/>
            <a:ext cx="3660300" cy="3158699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0" y="0"/>
            <a:ext cx="247200" cy="530699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114454"/>
              </a:solidFill>
            </a:endParaRPr>
          </a:p>
        </p:txBody>
      </p:sp>
      <p:sp>
        <p:nvSpPr>
          <p:cNvPr id="78" name="Shape 78"/>
          <p:cNvSpPr/>
          <p:nvPr/>
        </p:nvSpPr>
        <p:spPr>
          <a:xfrm>
            <a:off x="0" y="500625"/>
            <a:ext cx="247200" cy="1058699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/>
          <p:nvPr/>
        </p:nvSpPr>
        <p:spPr>
          <a:xfrm>
            <a:off x="0" y="1553405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0" name="Shape 80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1" name="Shape 81"/>
          <p:cNvSpPr/>
          <p:nvPr/>
        </p:nvSpPr>
        <p:spPr>
          <a:xfrm>
            <a:off x="0" y="3691500"/>
            <a:ext cx="247200" cy="1451999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6025" y="530725"/>
            <a:ext cx="3208799" cy="1028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Roboto Slab"/>
              <a:buNone/>
              <a:defRPr sz="1800" b="1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6025" y="1767275"/>
            <a:ext cx="7540800" cy="31586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114454"/>
              </a:buClr>
              <a:buSzPct val="100000"/>
              <a:buFont typeface="Nixie One"/>
              <a:buChar char="▪"/>
              <a:defRPr sz="30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>
              <a:spcBef>
                <a:spcPts val="480"/>
              </a:spcBef>
              <a:buClr>
                <a:srgbClr val="114454"/>
              </a:buClr>
              <a:buSzPct val="100000"/>
              <a:buFont typeface="Nixie One"/>
              <a:buChar char="▫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>
              <a:spcBef>
                <a:spcPts val="480"/>
              </a:spcBef>
              <a:buClr>
                <a:srgbClr val="114454"/>
              </a:buClr>
              <a:buSzPct val="100000"/>
              <a:buFont typeface="Nixie One"/>
              <a:buChar char="■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●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○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■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●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○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>
              <a:spcBef>
                <a:spcPts val="360"/>
              </a:spcBef>
              <a:buClr>
                <a:srgbClr val="114454"/>
              </a:buClr>
              <a:buSzPct val="100000"/>
              <a:buFont typeface="Nixie One"/>
              <a:buChar char="■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60" r:id="rId4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ciesrn@yahoo.com.br" TargetMode="External"/><Relationship Id="rId2" Type="http://schemas.openxmlformats.org/officeDocument/2006/relationships/hyperlink" Target="mailto:sucasesap@yahoo.com.br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714348" y="2071684"/>
            <a:ext cx="6143668" cy="1975292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/>
            <a:r>
              <a:rPr lang="pt-BR" sz="3000" dirty="0" smtClean="0"/>
              <a:t>Programa para o Fortalecimento das Práticas de Educação Permanente em Saúde no SUS </a:t>
            </a:r>
            <a:br>
              <a:rPr lang="pt-BR" sz="3000" dirty="0" smtClean="0"/>
            </a:br>
            <a:r>
              <a:rPr lang="pt-BR" sz="3000" dirty="0" smtClean="0"/>
              <a:t>- </a:t>
            </a:r>
            <a:r>
              <a:rPr lang="pt-BR" sz="2000" dirty="0" smtClean="0"/>
              <a:t>PRO EPS SUS - </a:t>
            </a:r>
            <a:endParaRPr lang="en" sz="2000" dirty="0"/>
          </a:p>
        </p:txBody>
      </p:sp>
      <p:grpSp>
        <p:nvGrpSpPr>
          <p:cNvPr id="11" name="Shape 588"/>
          <p:cNvGrpSpPr/>
          <p:nvPr/>
        </p:nvGrpSpPr>
        <p:grpSpPr>
          <a:xfrm>
            <a:off x="785786" y="1285866"/>
            <a:ext cx="1071570" cy="785818"/>
            <a:chOff x="5247525" y="3007275"/>
            <a:chExt cx="517575" cy="384825"/>
          </a:xfrm>
        </p:grpSpPr>
        <p:sp>
          <p:nvSpPr>
            <p:cNvPr id="12" name="Shape 589"/>
            <p:cNvSpPr/>
            <p:nvPr/>
          </p:nvSpPr>
          <p:spPr>
            <a:xfrm>
              <a:off x="5247525" y="3007275"/>
              <a:ext cx="348900" cy="348900"/>
            </a:xfrm>
            <a:custGeom>
              <a:avLst/>
              <a:gdLst/>
              <a:ahLst/>
              <a:cxnLst/>
              <a:rect l="0" t="0" r="0" b="0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590"/>
            <p:cNvSpPr/>
            <p:nvPr/>
          </p:nvSpPr>
          <p:spPr>
            <a:xfrm>
              <a:off x="5566575" y="3193575"/>
              <a:ext cx="198525" cy="198525"/>
            </a:xfrm>
            <a:custGeom>
              <a:avLst/>
              <a:gdLst/>
              <a:ahLst/>
              <a:cxnLst/>
              <a:rect l="0" t="0" r="0" b="0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noFill/>
            <a:ln w="952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4" name="CaixaDeTexto 13"/>
          <p:cNvSpPr txBox="1"/>
          <p:nvPr/>
        </p:nvSpPr>
        <p:spPr>
          <a:xfrm>
            <a:off x="2571736" y="571486"/>
            <a:ext cx="37337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dirty="0" smtClean="0">
                <a:solidFill>
                  <a:schemeClr val="bg1"/>
                </a:solidFill>
                <a:latin typeface="Candara" pitchFamily="34" charset="0"/>
              </a:rPr>
              <a:t>Comissão Integração Ensino e Serviço do RN (CIES/RN)</a:t>
            </a:r>
            <a:endParaRPr lang="pt-BR" sz="1200" dirty="0">
              <a:solidFill>
                <a:schemeClr val="bg1"/>
              </a:solidFill>
              <a:latin typeface="Candar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142976" y="1857371"/>
            <a:ext cx="7540800" cy="2786082"/>
          </a:xfrm>
        </p:spPr>
        <p:txBody>
          <a:bodyPr/>
          <a:lstStyle/>
          <a:p>
            <a:pPr algn="just"/>
            <a:r>
              <a:rPr lang="pt-BR" sz="2200" dirty="0" smtClean="0"/>
              <a:t> Portaria nº 3194, de 28 de novembro de 2017.</a:t>
            </a:r>
          </a:p>
          <a:p>
            <a:pPr algn="just"/>
            <a:endParaRPr lang="pt-BR" sz="2200" dirty="0" smtClean="0"/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 Objetivo Geral: estimular, acompanhar e fortalecer a qualificação profissional dos trabalhadores da área da saúde para transformação das práticas de saúde.</a:t>
            </a:r>
          </a:p>
          <a:p>
            <a:endParaRPr lang="pt-BR" sz="2000" dirty="0" smtClean="0"/>
          </a:p>
          <a:p>
            <a:endParaRPr lang="pt-BR" sz="2000" dirty="0"/>
          </a:p>
        </p:txBody>
      </p:sp>
      <p:grpSp>
        <p:nvGrpSpPr>
          <p:cNvPr id="4" name="Shape 147"/>
          <p:cNvGrpSpPr/>
          <p:nvPr/>
        </p:nvGrpSpPr>
        <p:grpSpPr>
          <a:xfrm>
            <a:off x="500034" y="857238"/>
            <a:ext cx="366457" cy="366436"/>
            <a:chOff x="1923675" y="1633650"/>
            <a:chExt cx="436000" cy="435975"/>
          </a:xfrm>
        </p:grpSpPr>
        <p:sp>
          <p:nvSpPr>
            <p:cNvPr id="5" name="Shape 148"/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0" t="0" r="0" b="0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" name="Shape 149"/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0" t="0" r="0" b="0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" name="Shape 150"/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0" t="0" r="0" b="0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" name="Shape 151"/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0" t="0" r="0" b="0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152"/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0" t="0" r="0" b="0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" name="Shape 153"/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0" t="0" r="0" b="0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Frentes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sz="1800" dirty="0" smtClean="0"/>
              <a:t> I. Incentivo de Custeio para Elaboração do Plano Estadual de Educação Permanente em Saúde </a:t>
            </a:r>
          </a:p>
          <a:p>
            <a:pPr lvl="7" algn="just"/>
            <a:r>
              <a:rPr lang="pt-BR" sz="1600" dirty="0" smtClean="0"/>
              <a:t> Adesão Estadual</a:t>
            </a:r>
          </a:p>
          <a:p>
            <a:pPr lvl="7" algn="just"/>
            <a:r>
              <a:rPr lang="pt-BR" sz="1600" dirty="0" smtClean="0"/>
              <a:t> Objetivo: Elaborar PEEPS com previsão mínima de um ano, com participação dos municípios, conduzido pela CIES e pactuado na CIB.</a:t>
            </a:r>
          </a:p>
          <a:p>
            <a:pPr algn="just">
              <a:buNone/>
            </a:pPr>
            <a:endParaRPr lang="pt-BR" sz="1800" dirty="0" smtClean="0"/>
          </a:p>
          <a:p>
            <a:pPr algn="just"/>
            <a:r>
              <a:rPr lang="pt-BR" sz="1800" dirty="0" smtClean="0"/>
              <a:t> II. Incentivo de Custeio para Execução de Ações de Educação Permanente em Saúde pelas Equipes de Atenção Básica</a:t>
            </a:r>
          </a:p>
          <a:p>
            <a:pPr lvl="4" algn="just"/>
            <a:r>
              <a:rPr lang="pt-BR" sz="1600" dirty="0" smtClean="0"/>
              <a:t> Adesão Municipal</a:t>
            </a:r>
          </a:p>
          <a:p>
            <a:pPr lvl="4" algn="just"/>
            <a:r>
              <a:rPr lang="pt-BR" sz="1600" dirty="0" smtClean="0"/>
              <a:t> Objetivo: Realizar ações de EPS contemplando os contextos de necessidade de qualificação dos trabalhadores.</a:t>
            </a:r>
          </a:p>
        </p:txBody>
      </p:sp>
      <p:grpSp>
        <p:nvGrpSpPr>
          <p:cNvPr id="4" name="Shape 147"/>
          <p:cNvGrpSpPr/>
          <p:nvPr/>
        </p:nvGrpSpPr>
        <p:grpSpPr>
          <a:xfrm>
            <a:off x="500034" y="857238"/>
            <a:ext cx="366457" cy="366436"/>
            <a:chOff x="1923675" y="1633650"/>
            <a:chExt cx="436000" cy="435975"/>
          </a:xfrm>
        </p:grpSpPr>
        <p:sp>
          <p:nvSpPr>
            <p:cNvPr id="5" name="Shape 148"/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0" t="0" r="0" b="0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" name="Shape 149"/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0" t="0" r="0" b="0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" name="Shape 150"/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0" t="0" r="0" b="0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" name="Shape 151"/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0" t="0" r="0" b="0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152"/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0" t="0" r="0" b="0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" name="Shape 153"/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0" t="0" r="0" b="0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Ações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sz="2200" dirty="0" smtClean="0"/>
              <a:t> Realizar atividades junto aos municípios para fins de apoio, acompanhamento, monitoramento e avaliação das atividades de Educação Permanente em Saúde. 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 Comissão Integração Ensino e Serviço do RN em parceria com o COSEMS articulará nas regiões de saúde a melhor forma de execução das atividades de EPS.</a:t>
            </a:r>
          </a:p>
        </p:txBody>
      </p:sp>
      <p:grpSp>
        <p:nvGrpSpPr>
          <p:cNvPr id="4" name="Shape 147"/>
          <p:cNvGrpSpPr/>
          <p:nvPr/>
        </p:nvGrpSpPr>
        <p:grpSpPr>
          <a:xfrm>
            <a:off x="500034" y="857238"/>
            <a:ext cx="366457" cy="366436"/>
            <a:chOff x="1923675" y="1633650"/>
            <a:chExt cx="436000" cy="435975"/>
          </a:xfrm>
        </p:grpSpPr>
        <p:sp>
          <p:nvSpPr>
            <p:cNvPr id="5" name="Shape 148"/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0" t="0" r="0" b="0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" name="Shape 149"/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0" t="0" r="0" b="0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" name="Shape 150"/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0" t="0" r="0" b="0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" name="Shape 151"/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0" t="0" r="0" b="0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152"/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0" t="0" r="0" b="0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" name="Shape 153"/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0" t="0" r="0" b="0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285852" y="1142990"/>
            <a:ext cx="6306534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6000" dirty="0" smtClean="0">
                <a:solidFill>
                  <a:schemeClr val="accent1">
                    <a:lumMod val="75000"/>
                  </a:schemeClr>
                </a:solidFill>
                <a:latin typeface="Roboto Slab"/>
              </a:rPr>
              <a:t>OBRIGADA!</a:t>
            </a:r>
          </a:p>
          <a:p>
            <a:pPr algn="ctr"/>
            <a:endParaRPr lang="pt-BR" sz="3000" dirty="0" smtClean="0">
              <a:solidFill>
                <a:schemeClr val="accent1">
                  <a:lumMod val="75000"/>
                </a:schemeClr>
              </a:solidFill>
              <a:latin typeface="Roboto Slab"/>
            </a:endParaRPr>
          </a:p>
          <a:p>
            <a:pPr algn="ctr"/>
            <a:endParaRPr lang="pt-BR" sz="3000" dirty="0" smtClean="0">
              <a:solidFill>
                <a:schemeClr val="accent1">
                  <a:lumMod val="75000"/>
                </a:schemeClr>
              </a:solidFill>
              <a:latin typeface="Roboto Slab"/>
            </a:endParaRPr>
          </a:p>
          <a:p>
            <a:pPr algn="ctr"/>
            <a:r>
              <a:rPr lang="pt-BR" sz="2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Ingrid Beatriz</a:t>
            </a:r>
          </a:p>
          <a:p>
            <a:pPr algn="ctr"/>
            <a:r>
              <a:rPr lang="pt-BR" sz="1600" i="1" dirty="0" err="1" smtClean="0">
                <a:solidFill>
                  <a:schemeClr val="accent1">
                    <a:lumMod val="75000"/>
                  </a:schemeClr>
                </a:solidFill>
                <a:latin typeface="Roboto Slab"/>
              </a:rPr>
              <a:t>Subcoordenadora</a:t>
            </a:r>
            <a:r>
              <a:rPr lang="pt-BR" sz="1600" i="1" dirty="0" smtClean="0">
                <a:solidFill>
                  <a:schemeClr val="accent1">
                    <a:lumMod val="75000"/>
                  </a:schemeClr>
                </a:solidFill>
                <a:latin typeface="Roboto Slab"/>
              </a:rPr>
              <a:t> de Capacitação – CRH - SESAP</a:t>
            </a:r>
          </a:p>
          <a:p>
            <a:pPr algn="ctr"/>
            <a:r>
              <a:rPr lang="pt-BR" sz="1600" i="1" dirty="0" smtClean="0">
                <a:solidFill>
                  <a:schemeClr val="accent1">
                    <a:lumMod val="75000"/>
                  </a:schemeClr>
                </a:solidFill>
                <a:latin typeface="Roboto Slab"/>
              </a:rPr>
              <a:t>Membro da Comissão Integração Ensino Serviço do RN (CIES/RN)</a:t>
            </a:r>
          </a:p>
          <a:p>
            <a:pPr algn="ctr"/>
            <a:r>
              <a:rPr lang="pt-BR" sz="1600" i="1" dirty="0" smtClean="0">
                <a:solidFill>
                  <a:schemeClr val="accent1">
                    <a:lumMod val="75000"/>
                  </a:schemeClr>
                </a:solidFill>
                <a:latin typeface="Roboto Slab"/>
                <a:hlinkClick r:id="rId2"/>
              </a:rPr>
              <a:t>sucasesap@yahoo.com.br</a:t>
            </a:r>
            <a:r>
              <a:rPr lang="pt-BR" sz="1600" i="1" dirty="0" smtClean="0">
                <a:solidFill>
                  <a:schemeClr val="accent1">
                    <a:lumMod val="75000"/>
                  </a:schemeClr>
                </a:solidFill>
                <a:latin typeface="Roboto Slab"/>
              </a:rPr>
              <a:t> | </a:t>
            </a:r>
            <a:r>
              <a:rPr lang="pt-BR" sz="1600" i="1" dirty="0" smtClean="0">
                <a:solidFill>
                  <a:schemeClr val="accent1">
                    <a:lumMod val="75000"/>
                  </a:schemeClr>
                </a:solidFill>
                <a:latin typeface="Roboto Slab"/>
                <a:hlinkClick r:id="rId3"/>
              </a:rPr>
              <a:t>ciesrn@yahoo.com.br</a:t>
            </a:r>
            <a:r>
              <a:rPr lang="pt-BR" sz="1600" i="1" dirty="0" smtClean="0">
                <a:solidFill>
                  <a:schemeClr val="accent1">
                    <a:lumMod val="75000"/>
                  </a:schemeClr>
                </a:solidFill>
                <a:latin typeface="Roboto Slab"/>
              </a:rPr>
              <a:t/>
            </a:r>
            <a:br>
              <a:rPr lang="pt-BR" sz="1600" i="1" dirty="0" smtClean="0">
                <a:solidFill>
                  <a:schemeClr val="accent1">
                    <a:lumMod val="75000"/>
                  </a:schemeClr>
                </a:solidFill>
                <a:latin typeface="Roboto Slab"/>
              </a:rPr>
            </a:br>
            <a:r>
              <a:rPr lang="pt-BR" sz="1600" i="1" dirty="0" smtClean="0">
                <a:solidFill>
                  <a:schemeClr val="accent1">
                    <a:lumMod val="75000"/>
                  </a:schemeClr>
                </a:solidFill>
                <a:latin typeface="Roboto Slab"/>
              </a:rPr>
              <a:t>84 996481252 | 3232-2667 </a:t>
            </a:r>
            <a:endParaRPr lang="pt-BR" sz="1600" i="1" dirty="0">
              <a:solidFill>
                <a:schemeClr val="accent1">
                  <a:lumMod val="75000"/>
                </a:schemeClr>
              </a:solidFill>
              <a:latin typeface="Roboto Slab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Warwick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224</Words>
  <PresentationFormat>Apresentação na tela (16:9)</PresentationFormat>
  <Paragraphs>26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Warwick template</vt:lpstr>
      <vt:lpstr>Programa para o Fortalecimento das Práticas de Educação Permanente em Saúde no SUS  - PRO EPS SUS - </vt:lpstr>
      <vt:lpstr>Considerações</vt:lpstr>
      <vt:lpstr>Frentes</vt:lpstr>
      <vt:lpstr>Ações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Comissão Integração Ensino e Serviço</dc:title>
  <cp:lastModifiedBy>ingridsilva</cp:lastModifiedBy>
  <cp:revision>23</cp:revision>
  <dcterms:modified xsi:type="dcterms:W3CDTF">2018-03-19T19:42:56Z</dcterms:modified>
</cp:coreProperties>
</file>