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5"/>
  </p:notesMasterIdLst>
  <p:sldIdLst>
    <p:sldId id="268" r:id="rId2"/>
    <p:sldId id="270" r:id="rId3"/>
    <p:sldId id="327" r:id="rId4"/>
    <p:sldId id="332" r:id="rId5"/>
    <p:sldId id="328" r:id="rId6"/>
    <p:sldId id="334" r:id="rId7"/>
    <p:sldId id="331" r:id="rId8"/>
    <p:sldId id="337" r:id="rId9"/>
    <p:sldId id="312" r:id="rId10"/>
    <p:sldId id="336" r:id="rId11"/>
    <p:sldId id="316" r:id="rId12"/>
    <p:sldId id="338" r:id="rId13"/>
    <p:sldId id="339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8923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890" autoAdjust="0"/>
    <p:restoredTop sz="93250" autoAdjust="0"/>
  </p:normalViewPr>
  <p:slideViewPr>
    <p:cSldViewPr>
      <p:cViewPr varScale="1">
        <p:scale>
          <a:sx n="68" d="100"/>
          <a:sy n="68" d="100"/>
        </p:scale>
        <p:origin x="-16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82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AC7AD-307F-4012-BE7D-91FF964BB163}" type="datetimeFigureOut">
              <a:rPr lang="pt-BR" smtClean="0"/>
              <a:pPr/>
              <a:t>19/03/2018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1EF9A-C8FF-46CA-AAC6-59454D2338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722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C6F1-B589-4C3F-8C5A-5FA21AA5AACB}" type="datetime1">
              <a:rPr lang="pt-BR" smtClean="0"/>
              <a:pPr/>
              <a:t>19/03/2018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8A16-40FE-4B8D-A1F3-64B20583B6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60231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114BE-4EAE-49D5-946D-A3B78687DCC8}" type="datetime1">
              <a:rPr lang="pt-BR" smtClean="0"/>
              <a:pPr/>
              <a:t>19/03/2018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8A16-40FE-4B8D-A1F3-64B20583B6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97411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4965-FEAE-4D19-8829-032BBB73EB0C}" type="datetime1">
              <a:rPr lang="pt-BR" smtClean="0"/>
              <a:pPr/>
              <a:t>19/03/2018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8A16-40FE-4B8D-A1F3-64B20583B6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8341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12046" cy="1143000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4156-4385-45F3-A3E6-E253FB14D2F9}" type="datetime1">
              <a:rPr lang="pt-BR" smtClean="0"/>
              <a:pPr/>
              <a:t>19/03/2018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2552" y="6356350"/>
            <a:ext cx="2895600" cy="36512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7731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60EA-C43B-4DC8-9EFE-CE29430B1FCB}" type="datetime1">
              <a:rPr lang="pt-BR" smtClean="0"/>
              <a:pPr/>
              <a:t>19/03/2018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8A16-40FE-4B8D-A1F3-64B20583B6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17309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DD00-E248-4E31-8024-3BF9F6B01ABC}" type="datetime1">
              <a:rPr lang="pt-BR" smtClean="0"/>
              <a:pPr/>
              <a:t>19/03/2018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8A16-40FE-4B8D-A1F3-64B20583B6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0475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6B29-CCB2-4007-A364-FC58E9A59E6E}" type="datetime1">
              <a:rPr lang="pt-BR" smtClean="0"/>
              <a:pPr/>
              <a:t>19/03/2018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8A16-40FE-4B8D-A1F3-64B20583B6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0060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CE212-BD2D-4A65-A6BF-EEF17984854A}" type="datetime1">
              <a:rPr lang="pt-BR" smtClean="0"/>
              <a:pPr/>
              <a:t>19/03/2018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8A16-40FE-4B8D-A1F3-64B20583B6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6723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A5A4-F4CD-4E27-A972-CD16ABACA0E1}" type="datetime1">
              <a:rPr lang="pt-BR" smtClean="0"/>
              <a:pPr/>
              <a:t>19/03/2018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8A16-40FE-4B8D-A1F3-64B20583B6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61525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11E46-6A85-438A-9810-DF887EBE3E7D}" type="datetime1">
              <a:rPr lang="pt-BR" smtClean="0"/>
              <a:pPr/>
              <a:t>19/03/2018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8A16-40FE-4B8D-A1F3-64B20583B6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1316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3D88-2458-4CFB-99E1-C82EEA9D8DE6}" type="datetime1">
              <a:rPr lang="pt-BR" smtClean="0"/>
              <a:pPr/>
              <a:t>19/03/2018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8A16-40FE-4B8D-A1F3-64B20583B6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3601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5413B-CEEB-40F5-A533-4D39FD397D54}" type="datetime1">
              <a:rPr lang="pt-BR" smtClean="0"/>
              <a:pPr/>
              <a:t>19/03/2018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98A16-40FE-4B8D-A1F3-64B20583B6C6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6" descr="Untitled-5-0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9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922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64704"/>
            <a:ext cx="9252520" cy="1461247"/>
          </a:xfrm>
        </p:spPr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rgbClr val="089236">
                    <a:alpha val="90000"/>
                  </a:srgbClr>
                </a:solidFill>
                <a:latin typeface="+mn-lt"/>
              </a:rPr>
              <a:t/>
            </a:r>
            <a:br>
              <a:rPr lang="pt-BR" sz="3600" dirty="0">
                <a:solidFill>
                  <a:srgbClr val="089236">
                    <a:alpha val="90000"/>
                  </a:srgbClr>
                </a:solidFill>
                <a:latin typeface="+mn-lt"/>
              </a:rPr>
            </a:br>
            <a:endParaRPr lang="pt-BR" sz="3600" dirty="0">
              <a:solidFill>
                <a:srgbClr val="089236">
                  <a:alpha val="90000"/>
                </a:srgbClr>
              </a:solidFill>
              <a:latin typeface="+mn-lt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553200"/>
            <a:ext cx="914400" cy="228600"/>
          </a:xfrm>
        </p:spPr>
        <p:txBody>
          <a:bodyPr/>
          <a:lstStyle/>
          <a:p>
            <a:fld id="{C6598A16-40FE-4B8D-A1F3-64B20583B6C6}" type="slidenum">
              <a:rPr lang="pt-BR" smtClean="0"/>
              <a:pPr/>
              <a:t>1</a:t>
            </a:fld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3123728"/>
          </a:xfrm>
        </p:spPr>
        <p:txBody>
          <a:bodyPr/>
          <a:lstStyle/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endParaRPr lang="pt-BR" sz="1400" dirty="0"/>
          </a:p>
        </p:txBody>
      </p:sp>
      <p:sp>
        <p:nvSpPr>
          <p:cNvPr id="7" name="Retângulo 6"/>
          <p:cNvSpPr/>
          <p:nvPr/>
        </p:nvSpPr>
        <p:spPr>
          <a:xfrm>
            <a:off x="139225" y="1268760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246611" y="1628800"/>
            <a:ext cx="6768752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latin typeface="Calibri"/>
                <a:ea typeface="Times New Roman"/>
                <a:cs typeface="Times New Roman"/>
              </a:rPr>
              <a:t>ESTRATÉGIA DE APOIO INTEGRADO A GESTORES E PROFISSIONAIS DE SAÚDE DOS MUNICÍPIOS NO FORTALECIMENTO DAS AÇÕES DE COMBATE AO </a:t>
            </a:r>
            <a:r>
              <a:rPr lang="pt-BR" sz="2800" b="1" i="1" dirty="0">
                <a:latin typeface="Calibri"/>
                <a:ea typeface="Times New Roman"/>
                <a:cs typeface="Times New Roman"/>
              </a:rPr>
              <a:t>AEDES</a:t>
            </a:r>
            <a:r>
              <a:rPr lang="pt-BR" sz="2800" b="1" dirty="0">
                <a:latin typeface="Calibri"/>
                <a:ea typeface="Times New Roman"/>
                <a:cs typeface="Times New Roman"/>
              </a:rPr>
              <a:t> E SUAS CONSEQUÊNCIAS</a:t>
            </a:r>
            <a:endParaRPr lang="pt-BR" sz="2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252028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022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07504" y="476672"/>
            <a:ext cx="8903286" cy="6120680"/>
          </a:xfrm>
        </p:spPr>
        <p:txBody>
          <a:bodyPr>
            <a:noAutofit/>
          </a:bodyPr>
          <a:lstStyle/>
          <a:p>
            <a:pPr lvl="0" algn="l" defTabSz="914400">
              <a:spcBef>
                <a:spcPts val="0"/>
              </a:spcBef>
            </a:pPr>
            <a:endParaRPr lang="pt-B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 defTabSz="9144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9144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9144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pt-B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9144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Capacitação </a:t>
            </a:r>
            <a:r>
              <a:rPr lang="pt-BR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230 tutores e 11.500 profissionais </a:t>
            </a:r>
            <a:r>
              <a:rPr lang="pt-BR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saúde dos municípios</a:t>
            </a:r>
            <a:endParaRPr lang="pt-BR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9144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Elaboração </a:t>
            </a:r>
            <a:r>
              <a:rPr lang="pt-BR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desenvolvimento dos projetos </a:t>
            </a:r>
            <a:r>
              <a:rPr lang="pt-BR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intervenção municipais</a:t>
            </a:r>
            <a:r>
              <a:rPr lang="pt-BR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enfrentamento ao Aedes e suas consequências</a:t>
            </a:r>
          </a:p>
          <a:p>
            <a:pPr marL="285750" lvl="0" indent="-285750" algn="just" defTabSz="9144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Equipes </a:t>
            </a:r>
            <a:r>
              <a:rPr lang="pt-BR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saúde capacitadas</a:t>
            </a:r>
            <a:r>
              <a:rPr lang="pt-BR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noções de epidemiologia básica e ações de vigilância em saúde, controle do Aedes, Investigação e resposta às emergências em saúde e integração das ações de vigilância e atenção básica no enfrentamento do Aedes</a:t>
            </a:r>
          </a:p>
          <a:p>
            <a:pPr marL="285750" lvl="0" indent="-285750" algn="just" defTabSz="9144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Profissionais </a:t>
            </a:r>
            <a:r>
              <a:rPr lang="pt-BR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saúde capacitados</a:t>
            </a:r>
            <a:r>
              <a:rPr lang="pt-BR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à distância e semipresencial, com noções teóricas e práticas em Entomologia Aplicada à Saúde Pública</a:t>
            </a:r>
          </a:p>
          <a:p>
            <a:pPr marL="285750" lvl="0" indent="-285750" algn="just" defTabSz="9144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Até</a:t>
            </a:r>
            <a:r>
              <a:rPr lang="pt-BR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projetos de intervenção municipais </a:t>
            </a:r>
            <a:r>
              <a:rPr lang="pt-BR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enfrentamento ao Aedes e suas consequências e de fortalecimento da integração de Vigilância em Saúde e Atenção Básica selecionados e apresentados</a:t>
            </a:r>
          </a:p>
          <a:p>
            <a:pPr lvl="0" algn="l" defTabSz="914400">
              <a:spcBef>
                <a:spcPts val="600"/>
              </a:spcBef>
              <a:spcAft>
                <a:spcPts val="600"/>
              </a:spcAft>
            </a:pPr>
            <a:endParaRPr lang="pt-B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600"/>
              </a:spcBef>
              <a:spcAft>
                <a:spcPts val="600"/>
              </a:spcAft>
            </a:pPr>
            <a:endParaRPr lang="pt-B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600"/>
              </a:spcBef>
              <a:spcAft>
                <a:spcPts val="600"/>
              </a:spcAft>
            </a:pPr>
            <a:r>
              <a:rPr lang="pt-BR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 defTabSz="91440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 defTabSz="91440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332656"/>
            <a:ext cx="3744416" cy="176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1" y="1217164"/>
            <a:ext cx="4536503" cy="63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148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07504" y="1268760"/>
            <a:ext cx="8903286" cy="5328592"/>
          </a:xfrm>
        </p:spPr>
        <p:txBody>
          <a:bodyPr>
            <a:noAutofit/>
          </a:bodyPr>
          <a:lstStyle/>
          <a:p>
            <a:pPr lvl="0" algn="l" defTabSz="914400">
              <a:spcBef>
                <a:spcPts val="0"/>
              </a:spcBef>
            </a:pPr>
            <a:endParaRPr lang="pt-B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 defTabSz="91440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 defTabSz="91440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4947363"/>
              </p:ext>
            </p:extLst>
          </p:nvPr>
        </p:nvGraphicFramePr>
        <p:xfrm>
          <a:off x="179512" y="1628800"/>
          <a:ext cx="8640960" cy="5114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6444"/>
                <a:gridCol w="668451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Data</a:t>
                      </a:r>
                      <a:endParaRPr lang="pt-B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Atividades</a:t>
                      </a:r>
                      <a:endParaRPr lang="pt-BR" sz="1600" dirty="0">
                        <a:latin typeface="+mn-lt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</a:rPr>
                        <a:t>14/07/17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n-lt"/>
                        </a:rPr>
                        <a:t>Seminário de mobilização e sensibilização de um</a:t>
                      </a:r>
                      <a:r>
                        <a:rPr lang="pt-BR" sz="1600" baseline="0" dirty="0" smtClean="0">
                          <a:latin typeface="+mn-lt"/>
                        </a:rPr>
                        <a:t> </a:t>
                      </a:r>
                      <a:r>
                        <a:rPr lang="pt-BR" sz="1600" dirty="0" smtClean="0">
                          <a:latin typeface="+mn-lt"/>
                        </a:rPr>
                        <a:t>gestor municipal por região de saúde – XXXIII Congresso CONASEMS </a:t>
                      </a: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</a:rPr>
                        <a:t>18/12/17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n-lt"/>
                        </a:rPr>
                        <a:t>Contratação das empresas (IPADS e PROEPI)</a:t>
                      </a:r>
                      <a:endParaRPr lang="pt-BR" sz="1600" dirty="0">
                        <a:latin typeface="+mn-lt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</a:rPr>
                        <a:t>31/01</a:t>
                      </a:r>
                      <a:r>
                        <a:rPr lang="pt-BR" sz="1600" b="1" baseline="0" dirty="0" smtClean="0">
                          <a:latin typeface="+mn-lt"/>
                        </a:rPr>
                        <a:t> e 01/02/</a:t>
                      </a:r>
                      <a:r>
                        <a:rPr lang="pt-BR" sz="1600" b="1" dirty="0" smtClean="0">
                          <a:latin typeface="+mn-lt"/>
                        </a:rPr>
                        <a:t>18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n-lt"/>
                        </a:rPr>
                        <a:t>Oficina de validação dos planos de trabalho das empresas</a:t>
                      </a:r>
                      <a:endParaRPr lang="pt-BR" sz="1600" dirty="0">
                        <a:latin typeface="+mn-lt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12 e 13/03/18</a:t>
                      </a:r>
                      <a:endParaRPr lang="pt-BR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n-lt"/>
                        </a:rPr>
                        <a:t>Oficina de alinhamento com</a:t>
                      </a:r>
                      <a:r>
                        <a:rPr lang="pt-BR" sz="1600" baseline="0" dirty="0" smtClean="0">
                          <a:latin typeface="+mn-lt"/>
                        </a:rPr>
                        <a:t> os COSEMS</a:t>
                      </a: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Jun</a:t>
                      </a:r>
                      <a:r>
                        <a:rPr lang="pt-BR" sz="16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/18</a:t>
                      </a:r>
                      <a:endParaRPr lang="pt-BR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Oferta do curso EAD auto instrutivo de Vigilância em Saúde Pública</a:t>
                      </a:r>
                      <a:endParaRPr lang="pt-BR" sz="1600" baseline="0" dirty="0" smtClean="0">
                        <a:latin typeface="+mn-lt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Jun</a:t>
                      </a:r>
                      <a:r>
                        <a:rPr lang="pt-BR" sz="16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/18</a:t>
                      </a:r>
                      <a:endParaRPr lang="pt-BR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Oferta do curso EAD auto instrutivo de Entomologia Aplicada à Saúde Pública </a:t>
                      </a:r>
                      <a:endParaRPr lang="pt-BR" sz="1600" baseline="0" dirty="0" smtClean="0">
                        <a:latin typeface="+mn-lt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Jul</a:t>
                      </a:r>
                      <a:r>
                        <a:rPr lang="pt-BR" sz="16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/18</a:t>
                      </a:r>
                      <a:endParaRPr lang="pt-BR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Oferta do</a:t>
                      </a:r>
                      <a:r>
                        <a:rPr lang="pt-BR" sz="1600" baseline="0" dirty="0" smtClean="0"/>
                        <a:t> c</a:t>
                      </a:r>
                      <a:r>
                        <a:rPr lang="pt-BR" sz="1600" dirty="0" smtClean="0"/>
                        <a:t>urso semipresencial de Entomologia Prática Aplicada à Saúde Pública</a:t>
                      </a:r>
                      <a:endParaRPr lang="pt-BR" sz="1600" baseline="0" dirty="0" smtClean="0">
                        <a:latin typeface="+mn-lt"/>
                      </a:endParaRPr>
                    </a:p>
                  </a:txBody>
                  <a:tcPr/>
                </a:tc>
              </a:tr>
              <a:tr h="499417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Jul</a:t>
                      </a:r>
                      <a:r>
                        <a:rPr lang="pt-BR" sz="16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 e </a:t>
                      </a:r>
                      <a:r>
                        <a:rPr lang="pt-BR" sz="1600" b="1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Ago</a:t>
                      </a:r>
                      <a:r>
                        <a:rPr lang="pt-BR" sz="16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/18</a:t>
                      </a:r>
                      <a:endParaRPr lang="pt-BR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aseline="0" dirty="0" smtClean="0">
                          <a:latin typeface="+mn-lt"/>
                        </a:rPr>
                        <a:t>Oferta dos cursos de capacitação de tutores </a:t>
                      </a:r>
                    </a:p>
                  </a:txBody>
                  <a:tcPr/>
                </a:tc>
              </a:tr>
              <a:tr h="499417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A partir de Set/18</a:t>
                      </a:r>
                      <a:endParaRPr lang="pt-BR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aseline="0" dirty="0" smtClean="0">
                          <a:latin typeface="+mn-lt"/>
                        </a:rPr>
                        <a:t>Oferta dos cursos de integração VS/AB para gestores e profissionais de saúde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8999"/>
            <a:ext cx="182659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339752" y="328300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u="sng" dirty="0" smtClean="0">
                <a:solidFill>
                  <a:srgbClr val="FF0000"/>
                </a:solidFill>
              </a:rPr>
              <a:t>Andamento do Projeto</a:t>
            </a:r>
            <a:endParaRPr lang="pt-BR" sz="32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696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07504" y="260648"/>
            <a:ext cx="8903286" cy="6192688"/>
          </a:xfr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</a:pPr>
            <a:endParaRPr lang="pt-BR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spcBef>
                <a:spcPts val="0"/>
              </a:spcBef>
            </a:pPr>
            <a:endParaRPr lang="pt-B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 defTabSz="91440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72497325"/>
              </p:ext>
            </p:extLst>
          </p:nvPr>
        </p:nvGraphicFramePr>
        <p:xfrm>
          <a:off x="683568" y="1268760"/>
          <a:ext cx="7920880" cy="4775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0"/>
              </a:tblGrid>
              <a:tr h="38687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Atribuições dos COSEMS – Termo de Compromisso</a:t>
                      </a:r>
                      <a:endParaRPr lang="pt-BR" dirty="0"/>
                    </a:p>
                  </a:txBody>
                  <a:tcPr/>
                </a:tc>
              </a:tr>
              <a:tr h="386870">
                <a:tc>
                  <a:txBody>
                    <a:bodyPr/>
                    <a:lstStyle/>
                    <a:p>
                      <a:r>
                        <a:rPr lang="pt-BR" dirty="0" smtClean="0"/>
                        <a:t>Indicar um representante da diretoria e um representante</a:t>
                      </a:r>
                      <a:r>
                        <a:rPr lang="pt-BR" baseline="0" dirty="0" smtClean="0"/>
                        <a:t> técnico do COSEMS</a:t>
                      </a:r>
                    </a:p>
                    <a:p>
                      <a:endParaRPr lang="pt-BR" dirty="0"/>
                    </a:p>
                  </a:txBody>
                  <a:tcPr/>
                </a:tc>
              </a:tr>
              <a:tr h="386870">
                <a:tc>
                  <a:txBody>
                    <a:bodyPr/>
                    <a:lstStyle/>
                    <a:p>
                      <a:r>
                        <a:rPr lang="pt-BR" dirty="0" smtClean="0"/>
                        <a:t>Participação</a:t>
                      </a:r>
                      <a:r>
                        <a:rPr lang="pt-BR" baseline="0" dirty="0" smtClean="0"/>
                        <a:t> nas oficinas e nos encontros programados</a:t>
                      </a:r>
                    </a:p>
                    <a:p>
                      <a:endParaRPr lang="pt-BR" dirty="0"/>
                    </a:p>
                  </a:txBody>
                  <a:tcPr/>
                </a:tc>
              </a:tr>
              <a:tr h="386870">
                <a:tc>
                  <a:txBody>
                    <a:bodyPr/>
                    <a:lstStyle/>
                    <a:p>
                      <a:r>
                        <a:rPr lang="pt-BR" dirty="0" smtClean="0"/>
                        <a:t>Apoio na seleção e articulação com os tutores </a:t>
                      </a:r>
                    </a:p>
                    <a:p>
                      <a:endParaRPr lang="pt-BR" dirty="0"/>
                    </a:p>
                  </a:txBody>
                  <a:tcPr/>
                </a:tc>
              </a:tr>
              <a:tr h="386870">
                <a:tc>
                  <a:txBody>
                    <a:bodyPr/>
                    <a:lstStyle/>
                    <a:p>
                      <a:r>
                        <a:rPr lang="pt-BR" dirty="0" smtClean="0"/>
                        <a:t>Apoio na divulgação das atividades do projeto </a:t>
                      </a:r>
                    </a:p>
                    <a:p>
                      <a:endParaRPr lang="pt-BR" dirty="0"/>
                    </a:p>
                  </a:txBody>
                  <a:tcPr/>
                </a:tc>
              </a:tr>
              <a:tr h="386870">
                <a:tc>
                  <a:txBody>
                    <a:bodyPr/>
                    <a:lstStyle/>
                    <a:p>
                      <a:r>
                        <a:rPr lang="pt-BR" dirty="0" smtClean="0"/>
                        <a:t>Apoio</a:t>
                      </a:r>
                      <a:r>
                        <a:rPr lang="pt-BR" baseline="0" dirty="0" smtClean="0"/>
                        <a:t> no monitoramento das inscrições e frequência e conclusão nos cursos</a:t>
                      </a:r>
                    </a:p>
                    <a:p>
                      <a:endParaRPr lang="pt-BR" dirty="0"/>
                    </a:p>
                  </a:txBody>
                  <a:tcPr/>
                </a:tc>
              </a:tr>
              <a:tr h="386870">
                <a:tc>
                  <a:txBody>
                    <a:bodyPr/>
                    <a:lstStyle/>
                    <a:p>
                      <a:r>
                        <a:rPr lang="pt-BR" dirty="0" smtClean="0"/>
                        <a:t>Apoio na seleção das melhores experiências na elaboração dos projetos de intervenções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5761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07504" y="1268760"/>
            <a:ext cx="8903286" cy="5328592"/>
          </a:xfrm>
        </p:spPr>
        <p:txBody>
          <a:bodyPr>
            <a:noAutofit/>
          </a:bodyPr>
          <a:lstStyle/>
          <a:p>
            <a:pPr lvl="0" algn="l" defTabSz="914400">
              <a:spcBef>
                <a:spcPts val="0"/>
              </a:spcBef>
            </a:pPr>
            <a:endParaRPr lang="pt-B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 defTabSz="91440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 defTabSz="91440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074871" y="2924944"/>
            <a:ext cx="49685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 smtClean="0"/>
              <a:t>Obrigado !!!</a:t>
            </a:r>
          </a:p>
        </p:txBody>
      </p:sp>
    </p:spTree>
    <p:extLst>
      <p:ext uri="{BB962C8B-B14F-4D97-AF65-F5344CB8AC3E}">
        <p14:creationId xmlns:p14="http://schemas.microsoft.com/office/powerpoint/2010/main" xmlns="" val="110746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07504" y="332656"/>
            <a:ext cx="8903286" cy="4824536"/>
          </a:xfr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</a:pPr>
            <a:r>
              <a:rPr lang="pt-BR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CONTEXTO: </a:t>
            </a:r>
          </a:p>
          <a:p>
            <a:pPr lvl="0" algn="l" defTabSz="914400">
              <a:spcBef>
                <a:spcPts val="0"/>
              </a:spcBef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9144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t-BR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Convênio Ministério da Saúde – CONASEMS</a:t>
            </a:r>
          </a:p>
          <a:p>
            <a:pPr lvl="0" algn="just" defTabSz="914400">
              <a:spcBef>
                <a:spcPts val="0"/>
              </a:spcBef>
            </a:pPr>
            <a:endParaRPr lang="pt-B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9144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t-BR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total</a:t>
            </a:r>
            <a:r>
              <a:rPr lang="pt-BR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</a:t>
            </a:r>
            <a:r>
              <a:rPr lang="pt-BR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$ 21.138.329,00</a:t>
            </a:r>
          </a:p>
          <a:p>
            <a:pPr lvl="0" algn="just" defTabSz="914400">
              <a:spcBef>
                <a:spcPts val="0"/>
              </a:spcBef>
            </a:pPr>
            <a:endParaRPr lang="pt-B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9144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t-BR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projeto tinha previsão de início em Outubro de 2016, porém o convênio foi publicado em 08 de Dezembro daquele </a:t>
            </a:r>
            <a:r>
              <a:rPr lang="pt-BR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 e a </a:t>
            </a:r>
            <a:r>
              <a:rPr lang="pt-BR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primeira parcela dos recursos previstos foi liberada apenas em 10/05/2017.</a:t>
            </a:r>
          </a:p>
          <a:p>
            <a:pPr lvl="0" algn="just" defTabSz="914400">
              <a:spcBef>
                <a:spcPts val="0"/>
              </a:spcBef>
            </a:pPr>
            <a:endParaRPr lang="pt-B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9144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t-BR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Reformulação do Plano de Trabalho</a:t>
            </a:r>
          </a:p>
          <a:p>
            <a:pPr lvl="0" algn="just" defTabSz="914400">
              <a:spcBef>
                <a:spcPts val="0"/>
              </a:spcBef>
            </a:pPr>
            <a:endParaRPr lang="pt-B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9144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t-BR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Prorrogação do projeto: Maio de 2019</a:t>
            </a:r>
          </a:p>
          <a:p>
            <a:pPr lvl="0" algn="l" defTabSz="914400">
              <a:spcBef>
                <a:spcPts val="0"/>
              </a:spcBef>
            </a:pPr>
            <a:endParaRPr lang="pt-B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 defTabSz="91440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4725144"/>
            <a:ext cx="1657730" cy="150746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4820308"/>
            <a:ext cx="1923775" cy="140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65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07504" y="404664"/>
            <a:ext cx="8903286" cy="6264696"/>
          </a:xfr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</a:pPr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Panorama Epidemiológico</a:t>
            </a:r>
            <a:endParaRPr lang="pt-BR" sz="24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914400">
              <a:spcBef>
                <a:spcPts val="0"/>
              </a:spcBef>
              <a:buFontTx/>
              <a:buChar char="-"/>
            </a:pPr>
            <a:endParaRPr lang="pt-BR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914400">
              <a:spcBef>
                <a:spcPts val="0"/>
              </a:spcBef>
              <a:buFontTx/>
              <a:buChar char="-"/>
            </a:pPr>
            <a:endParaRPr lang="pt-BR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914400">
              <a:spcBef>
                <a:spcPts val="0"/>
              </a:spcBef>
              <a:buFontTx/>
              <a:buChar char="-"/>
            </a:pPr>
            <a:endParaRPr lang="pt-B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 defTabSz="91440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 defTabSz="91440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1600" b="1" dirty="0" smtClean="0">
                <a:solidFill>
                  <a:schemeClr val="accent6">
                    <a:lumMod val="75000"/>
                  </a:schemeClr>
                </a:solidFill>
              </a:rPr>
              <a:t>							</a:t>
            </a:r>
            <a:endParaRPr lang="pt-B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/>
            <a:r>
              <a:rPr lang="pt-BR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endParaRPr lang="pt-B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Explosão 1 1"/>
          <p:cNvSpPr/>
          <p:nvPr/>
        </p:nvSpPr>
        <p:spPr>
          <a:xfrm>
            <a:off x="244483" y="1221288"/>
            <a:ext cx="1944216" cy="1377280"/>
          </a:xfrm>
          <a:prstGeom prst="irregularSeal1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pt-B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Dengue</a:t>
            </a:r>
          </a:p>
          <a:p>
            <a:pPr algn="ctr"/>
            <a:endParaRPr lang="pt-BR" dirty="0"/>
          </a:p>
        </p:txBody>
      </p:sp>
      <p:sp>
        <p:nvSpPr>
          <p:cNvPr id="4" name="Explosão 1 3"/>
          <p:cNvSpPr/>
          <p:nvPr/>
        </p:nvSpPr>
        <p:spPr>
          <a:xfrm>
            <a:off x="6811284" y="1381668"/>
            <a:ext cx="1944216" cy="1440160"/>
          </a:xfrm>
          <a:prstGeom prst="irregularSeal1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7351344" y="1914710"/>
            <a:ext cx="864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Zika</a:t>
            </a:r>
            <a:endParaRPr lang="pt-BR" b="1" dirty="0"/>
          </a:p>
        </p:txBody>
      </p:sp>
      <p:sp>
        <p:nvSpPr>
          <p:cNvPr id="7" name="Seta para baixo 6"/>
          <p:cNvSpPr/>
          <p:nvPr/>
        </p:nvSpPr>
        <p:spPr>
          <a:xfrm>
            <a:off x="1151619" y="2575403"/>
            <a:ext cx="129943" cy="49285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baixo 14"/>
          <p:cNvSpPr/>
          <p:nvPr/>
        </p:nvSpPr>
        <p:spPr>
          <a:xfrm>
            <a:off x="4312371" y="2747612"/>
            <a:ext cx="129943" cy="49285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baixo 15"/>
          <p:cNvSpPr/>
          <p:nvPr/>
        </p:nvSpPr>
        <p:spPr>
          <a:xfrm>
            <a:off x="7711770" y="2685155"/>
            <a:ext cx="129943" cy="49285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luxograma: Processo alternativo 7"/>
          <p:cNvSpPr/>
          <p:nvPr/>
        </p:nvSpPr>
        <p:spPr>
          <a:xfrm>
            <a:off x="97221" y="5949280"/>
            <a:ext cx="2520280" cy="648072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pt-B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Crescente </a:t>
            </a:r>
            <a:r>
              <a:rPr lang="pt-B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de óbitos</a:t>
            </a:r>
          </a:p>
          <a:p>
            <a:pPr algn="ctr"/>
            <a:endParaRPr lang="pt-BR" dirty="0"/>
          </a:p>
        </p:txBody>
      </p:sp>
      <p:sp>
        <p:nvSpPr>
          <p:cNvPr id="18" name="Fluxograma: Processo alternativo 17"/>
          <p:cNvSpPr/>
          <p:nvPr/>
        </p:nvSpPr>
        <p:spPr>
          <a:xfrm>
            <a:off x="97221" y="5157192"/>
            <a:ext cx="2520280" cy="648072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Novas </a:t>
            </a:r>
            <a:r>
              <a:rPr lang="pt-B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áreas têm registrado a ocorrência </a:t>
            </a:r>
            <a:r>
              <a:rPr lang="pt-B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dengue</a:t>
            </a:r>
          </a:p>
          <a:p>
            <a:pPr algn="ctr"/>
            <a:endParaRPr lang="pt-BR" dirty="0"/>
          </a:p>
        </p:txBody>
      </p:sp>
      <p:sp>
        <p:nvSpPr>
          <p:cNvPr id="19" name="Fluxograma: Processo alternativo 18"/>
          <p:cNvSpPr/>
          <p:nvPr/>
        </p:nvSpPr>
        <p:spPr>
          <a:xfrm>
            <a:off x="76524" y="4149982"/>
            <a:ext cx="2520280" cy="754896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Epidemias </a:t>
            </a:r>
            <a:r>
              <a:rPr lang="pt-B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2013, 2015 e 2016: </a:t>
            </a:r>
            <a:r>
              <a:rPr lang="pt-B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intervalos </a:t>
            </a:r>
            <a:r>
              <a:rPr lang="pt-B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têm sido mais curtos </a:t>
            </a:r>
          </a:p>
          <a:p>
            <a:pPr algn="ctr"/>
            <a:endParaRPr lang="pt-BR" dirty="0"/>
          </a:p>
        </p:txBody>
      </p:sp>
      <p:sp>
        <p:nvSpPr>
          <p:cNvPr id="20" name="Fluxograma: Processo alternativo 19"/>
          <p:cNvSpPr/>
          <p:nvPr/>
        </p:nvSpPr>
        <p:spPr>
          <a:xfrm>
            <a:off x="102901" y="3218638"/>
            <a:ext cx="2520280" cy="648072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t-BR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pt-B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Comportamento </a:t>
            </a:r>
            <a:r>
              <a:rPr lang="pt-B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explosivo </a:t>
            </a:r>
          </a:p>
          <a:p>
            <a:pPr algn="ctr"/>
            <a:r>
              <a:rPr lang="pt-B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 </a:t>
            </a:r>
            <a:r>
              <a:rPr lang="pt-B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2002</a:t>
            </a:r>
            <a:endParaRPr lang="pt-BR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dirty="0"/>
          </a:p>
        </p:txBody>
      </p:sp>
      <p:sp>
        <p:nvSpPr>
          <p:cNvPr id="9" name="Explosão 1 8"/>
          <p:cNvSpPr/>
          <p:nvPr/>
        </p:nvSpPr>
        <p:spPr>
          <a:xfrm>
            <a:off x="3142634" y="1271916"/>
            <a:ext cx="2426682" cy="1659664"/>
          </a:xfrm>
          <a:prstGeom prst="irregularSeal1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 smtClean="0">
              <a:solidFill>
                <a:schemeClr val="tx1"/>
              </a:solidFill>
            </a:endParaRPr>
          </a:p>
          <a:p>
            <a:r>
              <a:rPr lang="pt-BR" sz="1400" b="1" dirty="0" err="1" smtClean="0">
                <a:solidFill>
                  <a:schemeClr val="tx1"/>
                </a:solidFill>
              </a:rPr>
              <a:t>Chikungunya</a:t>
            </a:r>
            <a:endParaRPr lang="pt-BR" sz="1400" b="1" dirty="0">
              <a:solidFill>
                <a:schemeClr val="tx1"/>
              </a:solidFill>
            </a:endParaRPr>
          </a:p>
          <a:p>
            <a:pPr algn="ctr"/>
            <a:endParaRPr lang="pt-BR" dirty="0"/>
          </a:p>
        </p:txBody>
      </p:sp>
      <p:sp>
        <p:nvSpPr>
          <p:cNvPr id="11" name="Fluxograma: Processo alternativo 10"/>
          <p:cNvSpPr/>
          <p:nvPr/>
        </p:nvSpPr>
        <p:spPr>
          <a:xfrm>
            <a:off x="3045194" y="3356992"/>
            <a:ext cx="2664296" cy="684031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2014: Confirmada </a:t>
            </a:r>
            <a:r>
              <a:rPr lang="pt-B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autoctonia no país</a:t>
            </a:r>
            <a:endParaRPr lang="pt-BR" sz="1400" dirty="0"/>
          </a:p>
        </p:txBody>
      </p:sp>
      <p:sp>
        <p:nvSpPr>
          <p:cNvPr id="24" name="Fluxograma: Processo alternativo 23"/>
          <p:cNvSpPr/>
          <p:nvPr/>
        </p:nvSpPr>
        <p:spPr>
          <a:xfrm>
            <a:off x="3050203" y="4220847"/>
            <a:ext cx="2664296" cy="684031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400" dirty="0">
                <a:solidFill>
                  <a:schemeClr val="tx1"/>
                </a:solidFill>
              </a:rPr>
              <a:t>Alguns </a:t>
            </a:r>
            <a:r>
              <a:rPr lang="pt-BR" sz="1400" dirty="0" smtClean="0">
                <a:solidFill>
                  <a:schemeClr val="tx1"/>
                </a:solidFill>
              </a:rPr>
              <a:t>estados: registro de ocorrência </a:t>
            </a:r>
            <a:r>
              <a:rPr lang="pt-BR" sz="1400" dirty="0">
                <a:solidFill>
                  <a:schemeClr val="tx1"/>
                </a:solidFill>
              </a:rPr>
              <a:t>de óbitos em diversas faixas etárias</a:t>
            </a:r>
          </a:p>
        </p:txBody>
      </p:sp>
      <p:sp>
        <p:nvSpPr>
          <p:cNvPr id="25" name="Fluxograma: Processo alternativo 24"/>
          <p:cNvSpPr/>
          <p:nvPr/>
        </p:nvSpPr>
        <p:spPr>
          <a:xfrm>
            <a:off x="3019598" y="5589240"/>
            <a:ext cx="5901283" cy="1080120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pt-BR" sz="1400" b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Chikungunya</a:t>
            </a:r>
            <a:r>
              <a:rPr lang="pt-BR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1400" b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Zika</a:t>
            </a: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Por serem doenças introduzidas recentemente no Brasil, grande parcela da população está suscetível e o risco de epidemias é ainda maior</a:t>
            </a:r>
          </a:p>
        </p:txBody>
      </p:sp>
      <p:sp>
        <p:nvSpPr>
          <p:cNvPr id="26" name="Fluxograma: Processo alternativo 25"/>
          <p:cNvSpPr/>
          <p:nvPr/>
        </p:nvSpPr>
        <p:spPr>
          <a:xfrm>
            <a:off x="6408676" y="4220847"/>
            <a:ext cx="2664296" cy="11527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pt-BR" sz="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/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Consequências graves </a:t>
            </a: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ponto de vista de saúde </a:t>
            </a:r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 (Microcefalia </a:t>
            </a: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associada ao vírus e </a:t>
            </a:r>
            <a:r>
              <a:rPr lang="pt-BR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Guillain-Barré</a:t>
            </a:r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luxograma: Processo alternativo 26"/>
          <p:cNvSpPr/>
          <p:nvPr/>
        </p:nvSpPr>
        <p:spPr>
          <a:xfrm>
            <a:off x="6379622" y="3382743"/>
            <a:ext cx="2664296" cy="684031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Confirmada a autoctonia no </a:t>
            </a: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xmlns="" val="121095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07504" y="404664"/>
            <a:ext cx="8903286" cy="3672408"/>
          </a:xfr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</a:pPr>
            <a:r>
              <a:rPr lang="pt-BR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Panorama </a:t>
            </a:r>
            <a:r>
              <a:rPr lang="pt-B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Epidemiológico</a:t>
            </a:r>
            <a:endParaRPr lang="pt-BR" sz="18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914400">
              <a:spcBef>
                <a:spcPts val="0"/>
              </a:spcBef>
              <a:buFontTx/>
              <a:buChar char="-"/>
            </a:pPr>
            <a:endParaRPr lang="pt-BR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914400">
              <a:spcBef>
                <a:spcPts val="0"/>
              </a:spcBef>
              <a:buFontTx/>
              <a:buChar char="-"/>
            </a:pPr>
            <a:endParaRPr lang="pt-BR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914400">
              <a:spcBef>
                <a:spcPts val="0"/>
              </a:spcBef>
              <a:buFontTx/>
              <a:buChar char="-"/>
            </a:pPr>
            <a:endParaRPr lang="pt-B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914400">
              <a:spcBef>
                <a:spcPts val="0"/>
              </a:spcBef>
              <a:buFontTx/>
              <a:buChar char="-"/>
            </a:pPr>
            <a:endParaRPr lang="pt-BR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 defTabSz="91440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 defTabSz="91440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42" y="1340768"/>
            <a:ext cx="895368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402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07504" y="260648"/>
            <a:ext cx="8903286" cy="6192688"/>
          </a:xfr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</a:pPr>
            <a:r>
              <a:rPr lang="pt-BR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Justificativa</a:t>
            </a:r>
          </a:p>
          <a:p>
            <a:pPr marL="285750" lvl="0" indent="-285750" algn="just" defTabSz="914400">
              <a:spcBef>
                <a:spcPts val="0"/>
              </a:spcBef>
              <a:buFontTx/>
              <a:buChar char="-"/>
            </a:pPr>
            <a:endParaRPr lang="pt-BR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spcBef>
                <a:spcPts val="0"/>
              </a:spcBef>
            </a:pPr>
            <a:endParaRPr lang="pt-B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 defTabSz="91440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5757"/>
            <a:ext cx="1431603" cy="143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uxograma: Processo alternativo 1"/>
          <p:cNvSpPr/>
          <p:nvPr/>
        </p:nvSpPr>
        <p:spPr>
          <a:xfrm>
            <a:off x="483602" y="1412776"/>
            <a:ext cx="8208912" cy="432048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Semelhança 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clínica das 3 principais doenças ocasionadas pelo Aedes </a:t>
            </a:r>
          </a:p>
          <a:p>
            <a:pPr algn="ctr"/>
            <a:endParaRPr lang="pt-BR" dirty="0"/>
          </a:p>
        </p:txBody>
      </p:sp>
      <p:sp>
        <p:nvSpPr>
          <p:cNvPr id="7" name="Fluxograma: Processo alternativo 6"/>
          <p:cNvSpPr/>
          <p:nvPr/>
        </p:nvSpPr>
        <p:spPr>
          <a:xfrm>
            <a:off x="483602" y="5561856"/>
            <a:ext cx="8208912" cy="648072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t-BR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saúde oportunamente </a:t>
            </a: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realizadas =  embasamento 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adequada tomada de decisão do gestor</a:t>
            </a:r>
          </a:p>
          <a:p>
            <a:pPr lvl="0"/>
            <a:endParaRPr lang="pt-B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dirty="0"/>
          </a:p>
        </p:txBody>
      </p:sp>
      <p:sp>
        <p:nvSpPr>
          <p:cNvPr id="8" name="Fluxograma: Processo alternativo 7"/>
          <p:cNvSpPr/>
          <p:nvPr/>
        </p:nvSpPr>
        <p:spPr>
          <a:xfrm>
            <a:off x="483601" y="3573016"/>
            <a:ext cx="8208912" cy="648072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Evitar 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deflagração </a:t>
            </a: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epidemias</a:t>
            </a:r>
          </a:p>
          <a:p>
            <a:pPr lvl="0" algn="ctr"/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Evitar 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ocorrência de óbitos decorrentes dessas </a:t>
            </a: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doenças</a:t>
            </a:r>
            <a:endParaRPr lang="pt-B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dirty="0"/>
          </a:p>
        </p:txBody>
      </p:sp>
      <p:sp>
        <p:nvSpPr>
          <p:cNvPr id="9" name="Fluxograma: Processo alternativo 8"/>
          <p:cNvSpPr/>
          <p:nvPr/>
        </p:nvSpPr>
        <p:spPr>
          <a:xfrm>
            <a:off x="483601" y="2780928"/>
            <a:ext cx="8208912" cy="648072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Necessidade 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preparação e resposta oportuna por parte das Secretarias Municipais de Saúde na prevenção, controle e manejo dos casos </a:t>
            </a:r>
          </a:p>
          <a:p>
            <a:pPr algn="ctr"/>
            <a:endParaRPr lang="pt-BR" dirty="0"/>
          </a:p>
        </p:txBody>
      </p:sp>
      <p:sp>
        <p:nvSpPr>
          <p:cNvPr id="10" name="Fluxograma: Processo alternativo 9"/>
          <p:cNvSpPr/>
          <p:nvPr/>
        </p:nvSpPr>
        <p:spPr>
          <a:xfrm>
            <a:off x="483600" y="2060848"/>
            <a:ext cx="8208913" cy="504056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t-BR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Desconhecimento 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profissionais de saúde a respeito das suas diferenças</a:t>
            </a:r>
          </a:p>
          <a:p>
            <a:pPr algn="ctr"/>
            <a:endParaRPr lang="pt-BR" dirty="0"/>
          </a:p>
        </p:txBody>
      </p:sp>
      <p:sp>
        <p:nvSpPr>
          <p:cNvPr id="11" name="Fluxograma: Processo alternativo 10"/>
          <p:cNvSpPr/>
          <p:nvPr/>
        </p:nvSpPr>
        <p:spPr>
          <a:xfrm>
            <a:off x="483602" y="4437112"/>
            <a:ext cx="8208911" cy="93610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 do sistema de saúde dos municípios com seus </a:t>
            </a: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fluxos através da 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integração de equipes de vigilância e de atenção à saúde para respostas adequadas e no tempo certo.</a:t>
            </a:r>
          </a:p>
          <a:p>
            <a:pPr algn="ctr"/>
            <a:endParaRPr lang="pt-BR" dirty="0"/>
          </a:p>
        </p:txBody>
      </p:sp>
      <p:sp>
        <p:nvSpPr>
          <p:cNvPr id="30" name="Seta em curva para a direita 29"/>
          <p:cNvSpPr/>
          <p:nvPr/>
        </p:nvSpPr>
        <p:spPr>
          <a:xfrm>
            <a:off x="107504" y="1628800"/>
            <a:ext cx="376096" cy="684076"/>
          </a:xfrm>
          <a:prstGeom prst="curv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4" name="Seta em curva para a direita 33"/>
          <p:cNvSpPr/>
          <p:nvPr/>
        </p:nvSpPr>
        <p:spPr>
          <a:xfrm>
            <a:off x="115888" y="2438890"/>
            <a:ext cx="367712" cy="684076"/>
          </a:xfrm>
          <a:prstGeom prst="curv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5" name="Seta em curva para a direita 34"/>
          <p:cNvSpPr/>
          <p:nvPr/>
        </p:nvSpPr>
        <p:spPr>
          <a:xfrm>
            <a:off x="115888" y="3349869"/>
            <a:ext cx="367712" cy="684076"/>
          </a:xfrm>
          <a:prstGeom prst="curv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6" name="Seta em curva para a direita 35"/>
          <p:cNvSpPr/>
          <p:nvPr/>
        </p:nvSpPr>
        <p:spPr>
          <a:xfrm>
            <a:off x="107504" y="4149080"/>
            <a:ext cx="376098" cy="756084"/>
          </a:xfrm>
          <a:prstGeom prst="curv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7" name="Seta em curva para a direita 36"/>
          <p:cNvSpPr/>
          <p:nvPr/>
        </p:nvSpPr>
        <p:spPr>
          <a:xfrm>
            <a:off x="115888" y="5201816"/>
            <a:ext cx="367714" cy="684076"/>
          </a:xfrm>
          <a:prstGeom prst="curv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096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07504" y="260648"/>
            <a:ext cx="8903286" cy="6192688"/>
          </a:xfr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</a:pPr>
            <a:r>
              <a:rPr lang="pt-BR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  <a:p>
            <a:pPr marL="285750" lvl="0" indent="-285750" algn="just" defTabSz="914400">
              <a:spcBef>
                <a:spcPts val="0"/>
              </a:spcBef>
              <a:buFontTx/>
              <a:buChar char="-"/>
            </a:pPr>
            <a:endParaRPr lang="pt-BR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spcBef>
                <a:spcPts val="0"/>
              </a:spcBef>
            </a:pPr>
            <a:endParaRPr lang="pt-B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 defTabSz="91440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Fluxograma: Processo alternativo 1"/>
          <p:cNvSpPr/>
          <p:nvPr/>
        </p:nvSpPr>
        <p:spPr>
          <a:xfrm>
            <a:off x="478594" y="1916832"/>
            <a:ext cx="8208912" cy="108012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 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suporte de que profissionais de saúde e gestores precisam para o enfrentamento das doenças ocasionadas pelo Aedes</a:t>
            </a:r>
            <a:endParaRPr lang="pt-BR" dirty="0"/>
          </a:p>
        </p:txBody>
      </p:sp>
      <p:sp>
        <p:nvSpPr>
          <p:cNvPr id="8" name="Fluxograma: Processo alternativo 7"/>
          <p:cNvSpPr/>
          <p:nvPr/>
        </p:nvSpPr>
        <p:spPr>
          <a:xfrm>
            <a:off x="497621" y="5226977"/>
            <a:ext cx="8208912" cy="1152128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Capacitação 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gestores e profissionais de saúde envolvidos na detecção, monitoramento e resposta no enfrentamento das doenças transmitidas pelo Aedes </a:t>
            </a:r>
            <a:endParaRPr lang="pt-BR" dirty="0"/>
          </a:p>
        </p:txBody>
      </p:sp>
      <p:sp>
        <p:nvSpPr>
          <p:cNvPr id="10" name="Fluxograma: Processo alternativo 9"/>
          <p:cNvSpPr/>
          <p:nvPr/>
        </p:nvSpPr>
        <p:spPr>
          <a:xfrm>
            <a:off x="497621" y="3493885"/>
            <a:ext cx="8208913" cy="129614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Possibilitar 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planejamento e o acesso às informações necessárias para tomada de decisão no que diz respeito às ações integradas de vigilância e atenção básica, adequadas às realidades municipais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621" y="260648"/>
            <a:ext cx="183515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2380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07504" y="548680"/>
            <a:ext cx="8903286" cy="3528392"/>
          </a:xfrm>
        </p:spPr>
        <p:txBody>
          <a:bodyPr>
            <a:noAutofit/>
          </a:bodyPr>
          <a:lstStyle/>
          <a:p>
            <a:pPr lvl="0" algn="l" defTabSz="914400">
              <a:spcBef>
                <a:spcPts val="0"/>
              </a:spcBef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914400">
              <a:spcBef>
                <a:spcPts val="0"/>
              </a:spcBef>
              <a:buFontTx/>
              <a:buChar char="-"/>
            </a:pPr>
            <a:endParaRPr lang="pt-BR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914400">
              <a:spcBef>
                <a:spcPts val="0"/>
              </a:spcBef>
              <a:buFontTx/>
              <a:buChar char="-"/>
            </a:pPr>
            <a:endParaRPr lang="pt-BR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914400">
              <a:spcBef>
                <a:spcPts val="0"/>
              </a:spcBef>
              <a:buFontTx/>
              <a:buChar char="-"/>
            </a:pPr>
            <a:endParaRPr lang="pt-B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914400">
              <a:spcBef>
                <a:spcPts val="0"/>
              </a:spcBef>
              <a:buFontTx/>
              <a:buChar char="-"/>
            </a:pPr>
            <a:endParaRPr lang="pt-BR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9144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t-BR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Elaborar </a:t>
            </a:r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implementar </a:t>
            </a:r>
            <a:r>
              <a:rPr lang="pt-B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ferramentas de Educação à Distância (EAD) para Secretários Municipais de Saúde e profissionais de saúde</a:t>
            </a:r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o enfrentamento das doenças transmitidas pelo Aedes e suas consequências e para fortalecimento da integração da Vigilância em Saúde com a Atenção </a:t>
            </a:r>
            <a:r>
              <a:rPr lang="pt-BR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Básica</a:t>
            </a:r>
          </a:p>
          <a:p>
            <a:pPr marL="285750" lvl="0" indent="-285750" algn="just" defTabSz="9144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pt-B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9144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t-BR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 semipresencial </a:t>
            </a:r>
            <a:r>
              <a:rPr lang="pt-B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entomologia </a:t>
            </a:r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dispositivo auto instrutivo para </a:t>
            </a:r>
            <a:r>
              <a:rPr lang="pt-B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capacitar profissionais de saúde</a:t>
            </a:r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com vistas a ampliar a capacidade de investigação de campo em todos os municípios brasileiros na identificação e resposta às emergências em saúde pública </a:t>
            </a:r>
            <a:r>
              <a:rPr lang="pt-BR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locais</a:t>
            </a:r>
          </a:p>
          <a:p>
            <a:pPr marL="285750" lvl="0" indent="-285750" algn="just" defTabSz="9144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pt-B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9144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t-BR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Prestar </a:t>
            </a:r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apoio aos gestores e profissionais de saúde na elaboração e implementação de </a:t>
            </a:r>
            <a:r>
              <a:rPr lang="pt-B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projetos de intervenção</a:t>
            </a:r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acordo com as realidades do município, a partir da capacitação de tutores que atuarão junto aos municípios em cada Região de Saúde, no apoio à aprendizagem nos cursos e à elaboração dos </a:t>
            </a:r>
            <a:r>
              <a:rPr lang="pt-BR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projetos</a:t>
            </a:r>
          </a:p>
          <a:p>
            <a:pPr marL="285750" lvl="0" indent="-285750" algn="just" defTabSz="9144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pt-B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9144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t-BR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Apresentar </a:t>
            </a:r>
            <a:r>
              <a:rPr lang="pt-B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experiências municipais exitosas </a:t>
            </a:r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relação à elaboração dos projetos de intervenção</a:t>
            </a:r>
          </a:p>
          <a:p>
            <a:pPr lvl="0" algn="l" defTabSz="914400">
              <a:spcBef>
                <a:spcPts val="0"/>
              </a:spcBef>
            </a:pPr>
            <a:endParaRPr lang="pt-B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 defTabSz="91440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 defTabSz="91440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1344" y="906873"/>
            <a:ext cx="2647348" cy="79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1833248" cy="14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9196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07504" y="260648"/>
            <a:ext cx="8903286" cy="6192688"/>
          </a:xfr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</a:pPr>
            <a:r>
              <a:rPr lang="pt-BR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Oferta de Cursos:</a:t>
            </a:r>
          </a:p>
          <a:p>
            <a:pPr marL="285750" lvl="0" indent="-285750" algn="just" defTabSz="914400">
              <a:spcBef>
                <a:spcPts val="0"/>
              </a:spcBef>
              <a:buFontTx/>
              <a:buChar char="-"/>
            </a:pPr>
            <a:endParaRPr lang="pt-BR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spcBef>
                <a:spcPts val="0"/>
              </a:spcBef>
            </a:pPr>
            <a:endParaRPr lang="pt-B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 defTabSz="91440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183515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73539246"/>
              </p:ext>
            </p:extLst>
          </p:nvPr>
        </p:nvGraphicFramePr>
        <p:xfrm>
          <a:off x="323528" y="1411697"/>
          <a:ext cx="8235682" cy="458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685"/>
                <a:gridCol w="1940685"/>
                <a:gridCol w="2239310"/>
                <a:gridCol w="21150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Parceiro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Curso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Participantes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Quantitativo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IPADS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Formação de Tutores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Tutores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230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pt-BR" dirty="0" smtClean="0"/>
                        <a:t>Integração</a:t>
                      </a:r>
                      <a:r>
                        <a:rPr lang="pt-BR" baseline="0" dirty="0" smtClean="0"/>
                        <a:t> AB/VS - EAD com tutoria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Gestores</a:t>
                      </a:r>
                      <a:endParaRPr lang="pt-BR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25 x 220 = 5.500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Profissionais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Nível Superior</a:t>
                      </a:r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Profissionais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Nível Médio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PROEPI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Vigilância</a:t>
                      </a:r>
                      <a:r>
                        <a:rPr lang="pt-BR" baseline="0" dirty="0" smtClean="0"/>
                        <a:t> em saúde - EAD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Profissionais</a:t>
                      </a:r>
                      <a:r>
                        <a:rPr lang="pt-BR" baseline="0" dirty="0" smtClean="0"/>
                        <a:t> de saúde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Aberto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Entomologia -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EAD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Profissionais</a:t>
                      </a:r>
                      <a:r>
                        <a:rPr lang="pt-BR" baseline="0" dirty="0" smtClean="0"/>
                        <a:t> de saúde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Aberto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Entomologia</a:t>
                      </a:r>
                      <a:r>
                        <a:rPr lang="pt-BR" baseline="0" dirty="0" smtClean="0"/>
                        <a:t> - </a:t>
                      </a:r>
                      <a:r>
                        <a:rPr lang="pt-BR" dirty="0" err="1" smtClean="0"/>
                        <a:t>Semi</a:t>
                      </a:r>
                      <a:r>
                        <a:rPr lang="pt-BR" dirty="0" smtClean="0"/>
                        <a:t> Presencial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Profissionais</a:t>
                      </a:r>
                      <a:r>
                        <a:rPr lang="pt-BR" baseline="0" dirty="0" smtClean="0"/>
                        <a:t> específicos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54</a:t>
                      </a:r>
                      <a:endParaRPr lang="pt-B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6998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07504" y="351683"/>
            <a:ext cx="8903286" cy="6120680"/>
          </a:xfrm>
        </p:spPr>
        <p:txBody>
          <a:bodyPr>
            <a:noAutofit/>
          </a:bodyPr>
          <a:lstStyle/>
          <a:p>
            <a:pPr lvl="0" algn="l" defTabSz="914400">
              <a:spcBef>
                <a:spcPts val="0"/>
              </a:spcBef>
            </a:pPr>
            <a:endParaRPr lang="pt-B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 defTabSz="9144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9144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spcBef>
                <a:spcPts val="600"/>
              </a:spcBef>
              <a:spcAft>
                <a:spcPts val="600"/>
              </a:spcAft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defTabSz="9144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Contratação de tutores para suporte aos gestores e profissionais de saúde durante os cursos e na elaboração e </a:t>
            </a:r>
            <a:r>
              <a:rPr lang="pt-BR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desenvolvimento dos </a:t>
            </a:r>
            <a:r>
              <a:rPr lang="pt-BR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projetos de intervenção </a:t>
            </a:r>
            <a:r>
              <a:rPr lang="pt-BR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enfrentamento de forma integrada do Aedes e suas consequências</a:t>
            </a:r>
          </a:p>
          <a:p>
            <a:pPr marL="285750" lvl="0" indent="-285750" algn="just" defTabSz="9144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Capacitação </a:t>
            </a:r>
            <a:r>
              <a:rPr lang="pt-BR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tutores, gestores, profissionais de saúde e técnicos em entomologia, através de cursos à distância, semipresencial e auto instrutivos, nos temas “Vigilância em Saúde e Entomologia” e “Fortalecimento e Integração da Vigilância em Saúde e Atenção </a:t>
            </a:r>
            <a:r>
              <a:rPr lang="pt-BR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Básica”</a:t>
            </a:r>
            <a:endParaRPr lang="pt-B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9144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Realização </a:t>
            </a:r>
            <a:r>
              <a:rPr lang="pt-BR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mostra de experiências exitosas </a:t>
            </a:r>
            <a:r>
              <a:rPr lang="pt-BR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formulação dos planos de intervenção </a:t>
            </a:r>
          </a:p>
          <a:p>
            <a:pPr lvl="0" algn="l" defTabSz="914400">
              <a:spcBef>
                <a:spcPts val="600"/>
              </a:spcBef>
              <a:spcAft>
                <a:spcPts val="600"/>
              </a:spcAft>
            </a:pPr>
            <a:r>
              <a:rPr lang="pt-BR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914400">
              <a:spcBef>
                <a:spcPts val="0"/>
              </a:spcBef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 defTabSz="91440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 defTabSz="91440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9363"/>
            <a:ext cx="2160240" cy="153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1683"/>
            <a:ext cx="314791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3621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2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Tema2</Template>
  <TotalTime>6023</TotalTime>
  <Words>956</Words>
  <Application>Microsoft Office PowerPoint</Application>
  <PresentationFormat>Apresentação na tela (4:3)</PresentationFormat>
  <Paragraphs>249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Tema2</vt:lpstr>
      <vt:lpstr>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Somos todos iguais?????</dc:title>
  <dc:creator>Denise</dc:creator>
  <cp:lastModifiedBy>Usuario</cp:lastModifiedBy>
  <cp:revision>226</cp:revision>
  <cp:lastPrinted>2014-10-18T15:18:24Z</cp:lastPrinted>
  <dcterms:created xsi:type="dcterms:W3CDTF">2013-09-10T18:34:30Z</dcterms:created>
  <dcterms:modified xsi:type="dcterms:W3CDTF">2018-03-19T17:11:45Z</dcterms:modified>
</cp:coreProperties>
</file>