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8" r:id="rId2"/>
    <p:sldId id="365" r:id="rId3"/>
    <p:sldId id="339" r:id="rId4"/>
    <p:sldId id="341" r:id="rId5"/>
    <p:sldId id="366" r:id="rId6"/>
    <p:sldId id="388" r:id="rId7"/>
    <p:sldId id="368" r:id="rId8"/>
    <p:sldId id="369" r:id="rId9"/>
    <p:sldId id="342" r:id="rId10"/>
    <p:sldId id="404" r:id="rId11"/>
    <p:sldId id="344" r:id="rId12"/>
    <p:sldId id="346" r:id="rId13"/>
    <p:sldId id="347" r:id="rId14"/>
    <p:sldId id="405" r:id="rId15"/>
    <p:sldId id="402" r:id="rId16"/>
    <p:sldId id="394" r:id="rId17"/>
    <p:sldId id="395" r:id="rId18"/>
    <p:sldId id="396" r:id="rId19"/>
    <p:sldId id="397" r:id="rId20"/>
    <p:sldId id="31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DA2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6357" autoAdjust="0"/>
  </p:normalViewPr>
  <p:slideViewPr>
    <p:cSldViewPr snapToGrid="0">
      <p:cViewPr varScale="1">
        <p:scale>
          <a:sx n="59" d="100"/>
          <a:sy n="59" d="100"/>
        </p:scale>
        <p:origin x="-97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F776B-4479-4D3C-9F2C-108512BE6ED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5434E5-FB02-4270-B56C-D30962351338}" type="pres">
      <dgm:prSet presAssocID="{E52F776B-4479-4D3C-9F2C-108512BE6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A7FC63B7-A759-4F12-82AC-E5E3792D1AE4}" type="presOf" srcId="{E52F776B-4479-4D3C-9F2C-108512BE6ED2}" destId="{9B5434E5-FB02-4270-B56C-D30962351338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97B38-99BD-4CF2-81A2-641C6EB4563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5109B18-9B03-43C2-9CA3-5120F3531C57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 smtClean="0">
              <a:latin typeface="Algerian" pitchFamily="82" charset="0"/>
            </a:rPr>
            <a:t>Termo de Compromisso</a:t>
          </a:r>
          <a:endParaRPr lang="pt-BR" dirty="0">
            <a:latin typeface="Algerian" pitchFamily="82" charset="0"/>
          </a:endParaRPr>
        </a:p>
      </dgm:t>
    </dgm:pt>
    <dgm:pt modelId="{164EBE37-D62B-47EC-A438-BABD051CA300}" type="parTrans" cxnId="{BDEFE017-B71B-43A0-8C40-CE14F0667781}">
      <dgm:prSet/>
      <dgm:spPr/>
      <dgm:t>
        <a:bodyPr/>
        <a:lstStyle/>
        <a:p>
          <a:endParaRPr lang="pt-BR"/>
        </a:p>
      </dgm:t>
    </dgm:pt>
    <dgm:pt modelId="{A5396D1E-41CA-4B17-B724-417A430E55C1}" type="sibTrans" cxnId="{BDEFE017-B71B-43A0-8C40-CE14F0667781}">
      <dgm:prSet/>
      <dgm:spPr/>
      <dgm:t>
        <a:bodyPr/>
        <a:lstStyle/>
        <a:p>
          <a:endParaRPr lang="pt-BR"/>
        </a:p>
      </dgm:t>
    </dgm:pt>
    <dgm:pt modelId="{29ADB2D0-00DE-4049-AB0E-CE6B6AD350D5}">
      <dgm:prSet phldrT="[Texto]"/>
      <dgm:spPr/>
      <dgm:t>
        <a:bodyPr/>
        <a:lstStyle/>
        <a:p>
          <a:r>
            <a:rPr lang="pt-BR" dirty="0" smtClean="0"/>
            <a:t>Gestor Municipal</a:t>
          </a:r>
          <a:endParaRPr lang="pt-BR" dirty="0"/>
        </a:p>
      </dgm:t>
    </dgm:pt>
    <dgm:pt modelId="{02DDB6FA-8F12-4A2E-B6DB-B4BACB440BFC}" type="parTrans" cxnId="{4CCE2C32-020F-40E5-A71D-406CA6490D83}">
      <dgm:prSet/>
      <dgm:spPr/>
      <dgm:t>
        <a:bodyPr/>
        <a:lstStyle/>
        <a:p>
          <a:endParaRPr lang="pt-BR"/>
        </a:p>
      </dgm:t>
    </dgm:pt>
    <dgm:pt modelId="{E67C261C-5658-44FE-9D96-7555A65ED90B}" type="sibTrans" cxnId="{4CCE2C32-020F-40E5-A71D-406CA6490D83}">
      <dgm:prSet/>
      <dgm:spPr/>
      <dgm:t>
        <a:bodyPr/>
        <a:lstStyle/>
        <a:p>
          <a:endParaRPr lang="pt-BR"/>
        </a:p>
      </dgm:t>
    </dgm:pt>
    <dgm:pt modelId="{753DC254-9716-45FF-BF08-8A45EA1D2CB7}">
      <dgm:prSet phldrT="[Texto]"/>
      <dgm:spPr/>
      <dgm:t>
        <a:bodyPr/>
        <a:lstStyle/>
        <a:p>
          <a:r>
            <a:rPr lang="pt-BR" dirty="0" smtClean="0"/>
            <a:t>Ministério da Saúde</a:t>
          </a:r>
          <a:endParaRPr lang="pt-BR" dirty="0"/>
        </a:p>
      </dgm:t>
    </dgm:pt>
    <dgm:pt modelId="{71EC3467-EDBE-45C7-B07C-7D8B05303490}" type="parTrans" cxnId="{BDD661CD-A6D6-4296-B8CD-9CF1B81CB09B}">
      <dgm:prSet/>
      <dgm:spPr/>
      <dgm:t>
        <a:bodyPr/>
        <a:lstStyle/>
        <a:p>
          <a:endParaRPr lang="pt-BR"/>
        </a:p>
      </dgm:t>
    </dgm:pt>
    <dgm:pt modelId="{1723229F-3232-4044-BD86-9E150790249F}" type="sibTrans" cxnId="{BDD661CD-A6D6-4296-B8CD-9CF1B81CB09B}">
      <dgm:prSet/>
      <dgm:spPr/>
      <dgm:t>
        <a:bodyPr/>
        <a:lstStyle/>
        <a:p>
          <a:endParaRPr lang="pt-BR"/>
        </a:p>
      </dgm:t>
    </dgm:pt>
    <dgm:pt modelId="{00A1CF60-35DA-49A0-B606-05C37C7CB31D}">
      <dgm:prSet phldrT="[Texto]"/>
      <dgm:spPr/>
      <dgm:t>
        <a:bodyPr/>
        <a:lstStyle/>
        <a:p>
          <a:r>
            <a:rPr lang="pt-BR" dirty="0" smtClean="0"/>
            <a:t>Médico</a:t>
          </a:r>
          <a:endParaRPr lang="pt-BR" dirty="0"/>
        </a:p>
      </dgm:t>
    </dgm:pt>
    <dgm:pt modelId="{576DB2D9-74C2-4171-83A5-1ADB2C7B5273}" type="parTrans" cxnId="{03B96256-75EE-48FC-85E9-5C66611940E7}">
      <dgm:prSet/>
      <dgm:spPr/>
      <dgm:t>
        <a:bodyPr/>
        <a:lstStyle/>
        <a:p>
          <a:endParaRPr lang="pt-BR"/>
        </a:p>
      </dgm:t>
    </dgm:pt>
    <dgm:pt modelId="{474ECDD3-F2C3-4E7B-91D4-D4BC6FD92A31}" type="sibTrans" cxnId="{03B96256-75EE-48FC-85E9-5C66611940E7}">
      <dgm:prSet/>
      <dgm:spPr/>
      <dgm:t>
        <a:bodyPr/>
        <a:lstStyle/>
        <a:p>
          <a:endParaRPr lang="pt-BR"/>
        </a:p>
      </dgm:t>
    </dgm:pt>
    <dgm:pt modelId="{209354D8-F49A-4C81-ABD9-2E9AC1589739}" type="pres">
      <dgm:prSet presAssocID="{6CC97B38-99BD-4CF2-81A2-641C6EB456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983552-D0E1-418B-BE3C-BA23CF9585ED}" type="pres">
      <dgm:prSet presAssocID="{F5109B18-9B03-43C2-9CA3-5120F3531C57}" presName="centerShape" presStyleLbl="node0" presStyleIdx="0" presStyleCnt="1" custLinFactNeighborY="-840"/>
      <dgm:spPr/>
      <dgm:t>
        <a:bodyPr/>
        <a:lstStyle/>
        <a:p>
          <a:endParaRPr lang="pt-BR"/>
        </a:p>
      </dgm:t>
    </dgm:pt>
    <dgm:pt modelId="{DB808F56-7CDA-4B9E-B5B4-79F98454DD62}" type="pres">
      <dgm:prSet presAssocID="{02DDB6FA-8F12-4A2E-B6DB-B4BACB440BFC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79A8BAB6-DA6F-489C-9A44-F1A4831C97FC}" type="pres">
      <dgm:prSet presAssocID="{29ADB2D0-00DE-4049-AB0E-CE6B6AD350D5}" presName="node" presStyleLbl="node1" presStyleIdx="0" presStyleCnt="3" custRadScaleRad="101024" custRadScaleInc="24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068728-64BB-4F51-9CF5-096B50FA882D}" type="pres">
      <dgm:prSet presAssocID="{71EC3467-EDBE-45C7-B07C-7D8B05303490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198CB585-BABE-494C-B079-C71C13572D9D}" type="pres">
      <dgm:prSet presAssocID="{753DC254-9716-45FF-BF08-8A45EA1D2CB7}" presName="node" presStyleLbl="node1" presStyleIdx="1" presStyleCnt="3" custRadScaleRad="100395" custRadScaleInc="6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960D45-5263-4CAA-A7A3-483DAFA3C892}" type="pres">
      <dgm:prSet presAssocID="{576DB2D9-74C2-4171-83A5-1ADB2C7B5273}" presName="parTrans" presStyleLbl="bgSibTrans2D1" presStyleIdx="2" presStyleCnt="3" custLinFactNeighborX="1108" custLinFactNeighborY="-4932"/>
      <dgm:spPr/>
      <dgm:t>
        <a:bodyPr/>
        <a:lstStyle/>
        <a:p>
          <a:endParaRPr lang="pt-BR"/>
        </a:p>
      </dgm:t>
    </dgm:pt>
    <dgm:pt modelId="{3061013B-9622-4C65-83A4-667A8F553BBD}" type="pres">
      <dgm:prSet presAssocID="{00A1CF60-35DA-49A0-B606-05C37C7CB31D}" presName="node" presStyleLbl="node1" presStyleIdx="2" presStyleCnt="3" custRadScaleRad="100972" custRadScaleInc="-13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13DBCA-9496-4E05-B079-2A8249E9DF66}" type="presOf" srcId="{02DDB6FA-8F12-4A2E-B6DB-B4BACB440BFC}" destId="{DB808F56-7CDA-4B9E-B5B4-79F98454DD62}" srcOrd="0" destOrd="0" presId="urn:microsoft.com/office/officeart/2005/8/layout/radial4"/>
    <dgm:cxn modelId="{7CCA8547-2763-46C2-866C-A60FE3CC6E42}" type="presOf" srcId="{576DB2D9-74C2-4171-83A5-1ADB2C7B5273}" destId="{3E960D45-5263-4CAA-A7A3-483DAFA3C892}" srcOrd="0" destOrd="0" presId="urn:microsoft.com/office/officeart/2005/8/layout/radial4"/>
    <dgm:cxn modelId="{BDD661CD-A6D6-4296-B8CD-9CF1B81CB09B}" srcId="{F5109B18-9B03-43C2-9CA3-5120F3531C57}" destId="{753DC254-9716-45FF-BF08-8A45EA1D2CB7}" srcOrd="1" destOrd="0" parTransId="{71EC3467-EDBE-45C7-B07C-7D8B05303490}" sibTransId="{1723229F-3232-4044-BD86-9E150790249F}"/>
    <dgm:cxn modelId="{03B96256-75EE-48FC-85E9-5C66611940E7}" srcId="{F5109B18-9B03-43C2-9CA3-5120F3531C57}" destId="{00A1CF60-35DA-49A0-B606-05C37C7CB31D}" srcOrd="2" destOrd="0" parTransId="{576DB2D9-74C2-4171-83A5-1ADB2C7B5273}" sibTransId="{474ECDD3-F2C3-4E7B-91D4-D4BC6FD92A31}"/>
    <dgm:cxn modelId="{10603A53-03DA-4FB6-8326-446DCA1CDD7D}" type="presOf" srcId="{29ADB2D0-00DE-4049-AB0E-CE6B6AD350D5}" destId="{79A8BAB6-DA6F-489C-9A44-F1A4831C97FC}" srcOrd="0" destOrd="0" presId="urn:microsoft.com/office/officeart/2005/8/layout/radial4"/>
    <dgm:cxn modelId="{BDEFE017-B71B-43A0-8C40-CE14F0667781}" srcId="{6CC97B38-99BD-4CF2-81A2-641C6EB45638}" destId="{F5109B18-9B03-43C2-9CA3-5120F3531C57}" srcOrd="0" destOrd="0" parTransId="{164EBE37-D62B-47EC-A438-BABD051CA300}" sibTransId="{A5396D1E-41CA-4B17-B724-417A430E55C1}"/>
    <dgm:cxn modelId="{E874F658-BAFE-4BB0-8FBD-2BE9576144A7}" type="presOf" srcId="{6CC97B38-99BD-4CF2-81A2-641C6EB45638}" destId="{209354D8-F49A-4C81-ABD9-2E9AC1589739}" srcOrd="0" destOrd="0" presId="urn:microsoft.com/office/officeart/2005/8/layout/radial4"/>
    <dgm:cxn modelId="{4CCE2C32-020F-40E5-A71D-406CA6490D83}" srcId="{F5109B18-9B03-43C2-9CA3-5120F3531C57}" destId="{29ADB2D0-00DE-4049-AB0E-CE6B6AD350D5}" srcOrd="0" destOrd="0" parTransId="{02DDB6FA-8F12-4A2E-B6DB-B4BACB440BFC}" sibTransId="{E67C261C-5658-44FE-9D96-7555A65ED90B}"/>
    <dgm:cxn modelId="{C1471669-0A6B-438E-80F8-DEDEC8139E5E}" type="presOf" srcId="{71EC3467-EDBE-45C7-B07C-7D8B05303490}" destId="{65068728-64BB-4F51-9CF5-096B50FA882D}" srcOrd="0" destOrd="0" presId="urn:microsoft.com/office/officeart/2005/8/layout/radial4"/>
    <dgm:cxn modelId="{480A8199-A3E6-4530-8E59-7AADA007D220}" type="presOf" srcId="{753DC254-9716-45FF-BF08-8A45EA1D2CB7}" destId="{198CB585-BABE-494C-B079-C71C13572D9D}" srcOrd="0" destOrd="0" presId="urn:microsoft.com/office/officeart/2005/8/layout/radial4"/>
    <dgm:cxn modelId="{A11EDAE1-8614-47B6-B56B-6EFAD056DD34}" type="presOf" srcId="{00A1CF60-35DA-49A0-B606-05C37C7CB31D}" destId="{3061013B-9622-4C65-83A4-667A8F553BBD}" srcOrd="0" destOrd="0" presId="urn:microsoft.com/office/officeart/2005/8/layout/radial4"/>
    <dgm:cxn modelId="{6A39B902-6D75-4658-9348-3D27A12B0D27}" type="presOf" srcId="{F5109B18-9B03-43C2-9CA3-5120F3531C57}" destId="{09983552-D0E1-418B-BE3C-BA23CF9585ED}" srcOrd="0" destOrd="0" presId="urn:microsoft.com/office/officeart/2005/8/layout/radial4"/>
    <dgm:cxn modelId="{DADE802E-C7A7-482A-BBDE-1317B027D473}" type="presParOf" srcId="{209354D8-F49A-4C81-ABD9-2E9AC1589739}" destId="{09983552-D0E1-418B-BE3C-BA23CF9585ED}" srcOrd="0" destOrd="0" presId="urn:microsoft.com/office/officeart/2005/8/layout/radial4"/>
    <dgm:cxn modelId="{2D4AFC4C-F5E0-4686-8C30-4FBCD292C909}" type="presParOf" srcId="{209354D8-F49A-4C81-ABD9-2E9AC1589739}" destId="{DB808F56-7CDA-4B9E-B5B4-79F98454DD62}" srcOrd="1" destOrd="0" presId="urn:microsoft.com/office/officeart/2005/8/layout/radial4"/>
    <dgm:cxn modelId="{D322C327-2D89-411E-9CBE-5EB04595248A}" type="presParOf" srcId="{209354D8-F49A-4C81-ABD9-2E9AC1589739}" destId="{79A8BAB6-DA6F-489C-9A44-F1A4831C97FC}" srcOrd="2" destOrd="0" presId="urn:microsoft.com/office/officeart/2005/8/layout/radial4"/>
    <dgm:cxn modelId="{8534B148-7C22-4871-9828-2DC2547CB971}" type="presParOf" srcId="{209354D8-F49A-4C81-ABD9-2E9AC1589739}" destId="{65068728-64BB-4F51-9CF5-096B50FA882D}" srcOrd="3" destOrd="0" presId="urn:microsoft.com/office/officeart/2005/8/layout/radial4"/>
    <dgm:cxn modelId="{ADFC73F8-7A20-49F2-9BFF-B58DCABD4029}" type="presParOf" srcId="{209354D8-F49A-4C81-ABD9-2E9AC1589739}" destId="{198CB585-BABE-494C-B079-C71C13572D9D}" srcOrd="4" destOrd="0" presId="urn:microsoft.com/office/officeart/2005/8/layout/radial4"/>
    <dgm:cxn modelId="{206311C8-DFDE-4AD0-A42A-9F17B82AB260}" type="presParOf" srcId="{209354D8-F49A-4C81-ABD9-2E9AC1589739}" destId="{3E960D45-5263-4CAA-A7A3-483DAFA3C892}" srcOrd="5" destOrd="0" presId="urn:microsoft.com/office/officeart/2005/8/layout/radial4"/>
    <dgm:cxn modelId="{A3710ED1-D07C-4F23-A7DE-125C78658E60}" type="presParOf" srcId="{209354D8-F49A-4C81-ABD9-2E9AC1589739}" destId="{3061013B-9622-4C65-83A4-667A8F553BB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983552-D0E1-418B-BE3C-BA23CF9585ED}">
      <dsp:nvSpPr>
        <dsp:cNvPr id="0" name=""/>
        <dsp:cNvSpPr/>
      </dsp:nvSpPr>
      <dsp:spPr>
        <a:xfrm>
          <a:off x="2874010" y="2981020"/>
          <a:ext cx="2379980" cy="2379980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lgerian" pitchFamily="82" charset="0"/>
            </a:rPr>
            <a:t>Termo de Compromisso</a:t>
          </a:r>
          <a:endParaRPr lang="pt-BR" sz="1900" kern="1200" dirty="0">
            <a:latin typeface="Algerian" pitchFamily="82" charset="0"/>
          </a:endParaRPr>
        </a:p>
      </dsp:txBody>
      <dsp:txXfrm>
        <a:off x="2874010" y="2981020"/>
        <a:ext cx="2379980" cy="2379980"/>
      </dsp:txXfrm>
    </dsp:sp>
    <dsp:sp modelId="{DB808F56-7CDA-4B9E-B5B4-79F98454DD62}">
      <dsp:nvSpPr>
        <dsp:cNvPr id="0" name=""/>
        <dsp:cNvSpPr/>
      </dsp:nvSpPr>
      <dsp:spPr>
        <a:xfrm rot="12941625">
          <a:off x="1177106" y="2481490"/>
          <a:ext cx="2014436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8BAB6-DA6F-489C-9A44-F1A4831C97FC}">
      <dsp:nvSpPr>
        <dsp:cNvPr id="0" name=""/>
        <dsp:cNvSpPr/>
      </dsp:nvSpPr>
      <dsp:spPr>
        <a:xfrm>
          <a:off x="235825" y="1328581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Gestor Municipal</a:t>
          </a:r>
          <a:endParaRPr lang="pt-BR" sz="3800" kern="1200" dirty="0"/>
        </a:p>
      </dsp:txBody>
      <dsp:txXfrm>
        <a:off x="235825" y="1328581"/>
        <a:ext cx="2260981" cy="1808784"/>
      </dsp:txXfrm>
    </dsp:sp>
    <dsp:sp modelId="{65068728-64BB-4F51-9CF5-096B50FA882D}">
      <dsp:nvSpPr>
        <dsp:cNvPr id="0" name=""/>
        <dsp:cNvSpPr/>
      </dsp:nvSpPr>
      <dsp:spPr>
        <a:xfrm rot="16223475">
          <a:off x="3098363" y="1546465"/>
          <a:ext cx="1962485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CB585-BABE-494C-B079-C71C13572D9D}">
      <dsp:nvSpPr>
        <dsp:cNvPr id="0" name=""/>
        <dsp:cNvSpPr/>
      </dsp:nvSpPr>
      <dsp:spPr>
        <a:xfrm>
          <a:off x="2955816" y="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Ministério da Saúde</a:t>
          </a:r>
          <a:endParaRPr lang="pt-BR" sz="3800" kern="1200" dirty="0"/>
        </a:p>
      </dsp:txBody>
      <dsp:txXfrm>
        <a:off x="2955816" y="0"/>
        <a:ext cx="2260981" cy="1808784"/>
      </dsp:txXfrm>
    </dsp:sp>
    <dsp:sp modelId="{3E960D45-5263-4CAA-A7A3-483DAFA3C892}">
      <dsp:nvSpPr>
        <dsp:cNvPr id="0" name=""/>
        <dsp:cNvSpPr/>
      </dsp:nvSpPr>
      <dsp:spPr>
        <a:xfrm rot="19500056">
          <a:off x="4975045" y="2471283"/>
          <a:ext cx="201332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1013B-9622-4C65-83A4-667A8F553BBD}">
      <dsp:nvSpPr>
        <dsp:cNvPr id="0" name=""/>
        <dsp:cNvSpPr/>
      </dsp:nvSpPr>
      <dsp:spPr>
        <a:xfrm>
          <a:off x="5653525" y="1362108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Médico</a:t>
          </a:r>
          <a:endParaRPr lang="pt-BR" sz="3800" kern="1200" dirty="0"/>
        </a:p>
      </dsp:txBody>
      <dsp:txXfrm>
        <a:off x="5653525" y="1362108"/>
        <a:ext cx="2260981" cy="1808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95E8E-AFF9-42C7-B12F-D99C61E67642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2D331-1DA6-401F-9864-6FE9B256E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596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D331-1DA6-401F-9864-6FE9B256EE0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905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D331-1DA6-401F-9864-6FE9B256EE0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183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D331-1DA6-401F-9864-6FE9B256EE0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864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16476" y="3750067"/>
            <a:ext cx="7962472" cy="1093780"/>
          </a:xfrm>
        </p:spPr>
        <p:txBody>
          <a:bodyPr anchor="ctr">
            <a:normAutofit/>
          </a:bodyPr>
          <a:lstStyle>
            <a:lvl1pPr algn="l">
              <a:defRPr lang="pt-BR" sz="2400" smtClean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 título da sua apresentação, com até 3 linhas de texto.</a:t>
            </a:r>
            <a:b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Se passar vai ficar feio. </a:t>
            </a:r>
            <a:b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Ñ alterar o tamanho da caixa de texto, pois há um alinhamento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2116476" y="5110144"/>
            <a:ext cx="7962472" cy="4191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pt-BR" dirty="0" smtClean="0"/>
              <a:t>Fulano de Tal que Faz a Apresentação – e o Cargo (em negrito)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036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663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111001"/>
          </a:xfrm>
        </p:spPr>
        <p:txBody>
          <a:bodyPr vert="eaVert"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110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82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(MAIÚSCULAS E NEGRITO)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4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100"/>
            </a:lvl6pPr>
            <a:lvl7pPr>
              <a:defRPr sz="1100" baseline="0"/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8pPr>
            <a:lvl9pPr>
              <a:defRPr sz="11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5"/>
            <a:r>
              <a:rPr lang="pt-BR" dirty="0" smtClean="0"/>
              <a:t>Sexto nível</a:t>
            </a:r>
          </a:p>
          <a:p>
            <a:pPr lvl="6"/>
            <a:r>
              <a:rPr lang="pt-BR" dirty="0" smtClean="0"/>
              <a:t>Sétimo nível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Oito nível</a:t>
            </a:r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Nono nível</a:t>
            </a:r>
            <a:endParaRPr lang="en-US" dirty="0" smtClean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96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908353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8807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24703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2242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224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702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51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51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13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75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013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478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8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26880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47842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8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31406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(MAIÚSCULAS E NEGRITO)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4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5"/>
            <a:r>
              <a:rPr lang="pt-BR" dirty="0" smtClean="0"/>
              <a:t>Sexto nível</a:t>
            </a:r>
          </a:p>
          <a:p>
            <a:pPr lvl="6"/>
            <a:r>
              <a:rPr lang="pt-BR" dirty="0" smtClean="0"/>
              <a:t>Sétimo nível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Oito nível</a:t>
            </a:r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Nono nível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4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aismedicos.saude.gov.b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emetrio.santos@saude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3402584"/>
            <a:ext cx="12192000" cy="1465647"/>
          </a:xfrm>
        </p:spPr>
        <p:txBody>
          <a:bodyPr>
            <a:noAutofit/>
          </a:bodyPr>
          <a:lstStyle/>
          <a:p>
            <a:pPr algn="ctr"/>
            <a:r>
              <a:rPr lang="pt-BR" sz="5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MAIS MÉDICOS PARA O BRASIL</a:t>
            </a:r>
            <a:r>
              <a:rPr lang="pt-BR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GRANDE DO NORTE/RN</a:t>
            </a:r>
            <a:endParaRPr lang="pt-BR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2116476" y="5618144"/>
            <a:ext cx="7962472" cy="89695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Abril/2018</a:t>
            </a:r>
            <a:endParaRPr lang="pt-BR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6" name="Grupo 8"/>
          <p:cNvGrpSpPr>
            <a:grpSpLocks/>
          </p:cNvGrpSpPr>
          <p:nvPr/>
        </p:nvGrpSpPr>
        <p:grpSpPr bwMode="auto">
          <a:xfrm>
            <a:off x="9602231" y="0"/>
            <a:ext cx="2589769" cy="3240360"/>
            <a:chOff x="6108501" y="44071"/>
            <a:chExt cx="4256086" cy="5062538"/>
          </a:xfrm>
        </p:grpSpPr>
        <p:pic>
          <p:nvPicPr>
            <p:cNvPr id="7" name="Imagem 3" descr="31_salinas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188" r="27344"/>
            <a:stretch>
              <a:fillRect/>
            </a:stretch>
          </p:blipFill>
          <p:spPr bwMode="auto">
            <a:xfrm rot="-1170759">
              <a:off x="6288384" y="44071"/>
              <a:ext cx="4076203" cy="506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4" descr="31_salinas_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719" t="10416" r="1563" b="60417"/>
            <a:stretch>
              <a:fillRect/>
            </a:stretch>
          </p:blipFill>
          <p:spPr bwMode="auto">
            <a:xfrm>
              <a:off x="6108501" y="882179"/>
              <a:ext cx="2497138" cy="148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527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185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RESPONSABILIDADE DOS MÉDICOS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4250356"/>
          </a:xfrm>
        </p:spPr>
        <p:txBody>
          <a:bodyPr>
            <a:noAutofit/>
          </a:bodyPr>
          <a:lstStyle/>
          <a:p>
            <a:pPr lvl="1" algn="just">
              <a:defRPr/>
            </a:pPr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</a:rPr>
              <a:t>Cumprir a carga horária de 40h semanais, sendo 32h para o componente assistencial nas UBS/USF e 8h componente educacional (turno a ser pactuado com o Gestor e o Supervisor);</a:t>
            </a:r>
          </a:p>
          <a:p>
            <a:pPr lvl="1" algn="just">
              <a:defRPr/>
            </a:pPr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</a:rPr>
              <a:t>Estar matriculado e cursando a especialização;</a:t>
            </a:r>
          </a:p>
          <a:p>
            <a:pPr lvl="1" algn="just">
              <a:defRPr/>
            </a:pPr>
            <a:endParaRPr lang="pt-BR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1" algn="just"/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</a:rPr>
              <a:t>Fornecer as informações para alimentação do sistema (</a:t>
            </a:r>
            <a:r>
              <a:rPr lang="pt-BR" sz="2100" dirty="0" err="1" smtClean="0">
                <a:solidFill>
                  <a:schemeClr val="bg1">
                    <a:lumMod val="10000"/>
                  </a:schemeClr>
                </a:solidFill>
              </a:rPr>
              <a:t>e-SUS</a:t>
            </a:r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</a:rPr>
              <a:t>). O descumprimento do registro poderá acarretar aplicação de penalidade de suspensão do pagamento da bolsa; </a:t>
            </a:r>
          </a:p>
          <a:p>
            <a:pPr lvl="1" algn="just">
              <a:buNone/>
              <a:defRPr/>
            </a:pPr>
            <a:endParaRPr lang="pt-BR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1" algn="just">
              <a:defRPr/>
            </a:pPr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</a:rPr>
              <a:t>Manter atualizado os dados cadastrais constantes do SGP no endereço eletrônico </a:t>
            </a:r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  <a:hlinkClick r:id="rId2"/>
              </a:rPr>
              <a:t>http://maismedicos.saude.gov.br</a:t>
            </a:r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pPr lvl="1" algn="just"/>
            <a:endParaRPr lang="pt-BR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1" algn="just"/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</a:rPr>
              <a:t>Tratar com urbanidade os demais profissionais da área da saúde e administrativos, supervisores, tutores e colaboradores do Projeto.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34212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600" y="-177421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RESPONSABILIDADES DOS MUNICÍPIOS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400" y="1825625"/>
            <a:ext cx="10515600" cy="3734916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Receber o médico participante; </a:t>
            </a:r>
          </a:p>
          <a:p>
            <a:pPr algn="just"/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Cadastrar o médico participante no </a:t>
            </a:r>
            <a:r>
              <a:rPr lang="pt-BR" sz="3000" b="1" dirty="0">
                <a:solidFill>
                  <a:schemeClr val="bg1">
                    <a:lumMod val="10000"/>
                  </a:schemeClr>
                </a:solidFill>
              </a:rPr>
              <a:t>SCNES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 em um prazo máximo de </a:t>
            </a:r>
            <a:r>
              <a:rPr lang="pt-BR" sz="3000" b="1" dirty="0">
                <a:solidFill>
                  <a:schemeClr val="bg1">
                    <a:lumMod val="10000"/>
                  </a:schemeClr>
                </a:solidFill>
              </a:rPr>
              <a:t>30 dias</a:t>
            </a:r>
            <a:r>
              <a:rPr lang="pt-BR" sz="3000" dirty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pPr algn="just"/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Inserir o médico participante dos Programas, 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prazo 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máximo de </a:t>
            </a:r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</a:rPr>
              <a:t>60 dias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,  em equipes de Saúde da Família ou nos arranjos de equipe previstos na </a:t>
            </a:r>
            <a:r>
              <a:rPr lang="pt-BR" sz="2800" b="1" dirty="0">
                <a:solidFill>
                  <a:schemeClr val="bg1">
                    <a:lumMod val="10000"/>
                  </a:schemeClr>
                </a:solidFill>
              </a:rPr>
              <a:t>PNAB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pPr algn="just"/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Manter, durante a execução dos Programas, as equipes de atenção básica atualmente constituídas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algn="just"/>
            <a:endParaRPr lang="pt-BR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292519"/>
            <a:ext cx="1485900" cy="3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68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RESPONSABILIDADES DOS MUNICÍPIOS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60060"/>
            <a:ext cx="10121900" cy="4336981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Garantir a alimentação, pelo médico, do Sistema de Informação da Atenção Básica – </a:t>
            </a:r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SISAB (e-SUS AB)</a:t>
            </a: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;</a:t>
            </a:r>
            <a:endParaRPr lang="pt-BR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Acompanhar o </a:t>
            </a:r>
            <a:r>
              <a:rPr lang="pt-BR" b="1" dirty="0">
                <a:solidFill>
                  <a:schemeClr val="bg1">
                    <a:lumMod val="10000"/>
                  </a:schemeClr>
                </a:solidFill>
              </a:rPr>
              <a:t>cumprimento da carga horária de 32h 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nas atividades assistenciais previstas nos programas e avaliar o desempenho dos médicos para fins de certificação das atividades de ensino-serviço;</a:t>
            </a:r>
          </a:p>
          <a:p>
            <a:pPr marL="0" indent="0" algn="just">
              <a:buNone/>
            </a:pPr>
            <a:endParaRPr lang="pt-BR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bg1">
                    <a:lumMod val="10000"/>
                  </a:schemeClr>
                </a:solidFill>
              </a:rPr>
              <a:t>Confirmar a veracidade dos registros de produção do médico 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participante no SGP (importadas da alimentação do </a:t>
            </a:r>
            <a:r>
              <a:rPr lang="pt-BR" dirty="0" err="1">
                <a:solidFill>
                  <a:schemeClr val="bg1">
                    <a:lumMod val="10000"/>
                  </a:schemeClr>
                </a:solidFill>
              </a:rPr>
              <a:t>e-SUS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) para fins de validação da bolsa</a:t>
            </a: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pPr algn="just"/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Preencher mensalmente o </a:t>
            </a:r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FORMSUS</a:t>
            </a: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 (25 a 30 do mês corrente)</a:t>
            </a:r>
            <a:endParaRPr lang="pt-BR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292519"/>
            <a:ext cx="1485900" cy="3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89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RESPONSABILIDADES DOS MUNICÍPIOS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92519"/>
            <a:ext cx="10769600" cy="4768379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Auxílio Alimentação*: Obrigatório, valor entre  R$ 550,00 e R$ 770,00 ou in natura (Portaria 300/2017).</a:t>
            </a:r>
            <a:endParaRPr lang="pt-BR" sz="28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Auxílio 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Moradia*: Obrigatório, valor 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entre </a:t>
            </a:r>
            <a:r>
              <a:rPr lang="pt-BR" sz="2800" b="1" dirty="0">
                <a:solidFill>
                  <a:schemeClr val="bg1">
                    <a:lumMod val="10000"/>
                  </a:schemeClr>
                </a:solidFill>
              </a:rPr>
              <a:t>R$ 2.550,00 e R$ 2.750,00 </a:t>
            </a:r>
            <a:endParaRPr lang="pt-BR" sz="2800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pt-BR" sz="28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Transporte: Em caso de difícil acesso as ações na Unidade Básica de Saúde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pt-BR" sz="2800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292519"/>
            <a:ext cx="1485900" cy="3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50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1726466"/>
              </p:ext>
            </p:extLst>
          </p:nvPr>
        </p:nvGraphicFramePr>
        <p:xfrm>
          <a:off x="633984" y="26295"/>
          <a:ext cx="10719816" cy="5710501"/>
        </p:xfrm>
        <a:graphic>
          <a:graphicData uri="http://schemas.openxmlformats.org/presentationml/2006/ole">
            <p:oleObj spid="_x0000_s1033" name="Acrobat Document" r:id="rId3" imgW="9136800" imgH="686880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428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PROJETO MAIS MÉDICOS NO RN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37731"/>
            <a:ext cx="10515600" cy="4121623"/>
          </a:xfrm>
        </p:spPr>
        <p:txBody>
          <a:bodyPr>
            <a:normAutofit/>
          </a:bodyPr>
          <a:lstStyle/>
          <a:p>
            <a:endParaRPr lang="pt-B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323 médicos em atuação </a:t>
            </a: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144 médicos Cooperados</a:t>
            </a: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179 CRM/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Intercambistas</a:t>
            </a:r>
            <a:endParaRPr lang="pt-B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28 vagas desocupadas</a:t>
            </a: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Edital vigente – nº 12 de 27/10/2018 15º ciclo  (finaliza em maio/2018)</a:t>
            </a:r>
          </a:p>
        </p:txBody>
      </p:sp>
    </p:spTree>
    <p:extLst>
      <p:ext uri="{BB962C8B-B14F-4D97-AF65-F5344CB8AC3E}">
        <p14:creationId xmlns:p14="http://schemas.microsoft.com/office/powerpoint/2010/main" xmlns="" val="7817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SISTEMA DE GERENCIAMENTO DE PROGRAMAS - SGP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459" y="1689412"/>
            <a:ext cx="9768467" cy="394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esquerda 3"/>
          <p:cNvSpPr/>
          <p:nvPr/>
        </p:nvSpPr>
        <p:spPr>
          <a:xfrm>
            <a:off x="4081346" y="1800924"/>
            <a:ext cx="1326995" cy="1895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07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CRITÉRIOS DE ADESÃO AO PMMB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211229" y="2141034"/>
            <a:ext cx="1282391" cy="78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Resolução nº 1, de 2 de outubro de 2015 - 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Dispõe sobre a metodologia de autorização da quantidade de vagas para cada município do projeto mais médicos para o Brasil.</a:t>
            </a:r>
          </a:p>
          <a:p>
            <a:pPr algn="just"/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Envolve dados – IBGE, ANS, SCNES, DAB/MS.</a:t>
            </a:r>
          </a:p>
          <a:p>
            <a:pPr algn="just"/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Seleção dos participantes – critérios no edital vigente </a:t>
            </a:r>
          </a:p>
          <a:p>
            <a:pPr algn="just"/>
            <a:endParaRPr lang="pt-BR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SGP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551" y="1025912"/>
            <a:ext cx="10504449" cy="47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25991" y="1984917"/>
            <a:ext cx="1360448" cy="89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746810" y="2932771"/>
            <a:ext cx="802888" cy="26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46810" y="3880624"/>
            <a:ext cx="1237785" cy="189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20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9835" y="0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ACOMPANHAMENTO E MONITORAMENTO DO PROGRAMA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</a:rPr>
              <a:t>MINISTÉRIO </a:t>
            </a:r>
            <a:r>
              <a:rPr lang="pt-BR" sz="2800" b="1" dirty="0">
                <a:solidFill>
                  <a:schemeClr val="bg1">
                    <a:lumMod val="10000"/>
                  </a:schemeClr>
                </a:solidFill>
              </a:rPr>
              <a:t>DA </a:t>
            </a:r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</a:rPr>
              <a:t>SAÚDE 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-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 REFERÊNCIAS CENTRALIZADAS PARA CADA ESTADO EM 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BRASÍLIA; </a:t>
            </a:r>
            <a:endParaRPr lang="pt-BR" sz="2800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</a:rPr>
              <a:t>MINISTÉRIO </a:t>
            </a:r>
            <a:r>
              <a:rPr lang="pt-BR" sz="2800" b="1" dirty="0">
                <a:solidFill>
                  <a:schemeClr val="bg1">
                    <a:lumMod val="10000"/>
                  </a:schemeClr>
                </a:solidFill>
              </a:rPr>
              <a:t>DA </a:t>
            </a:r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</a:rPr>
              <a:t>SAÚDE 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REFERÊNCIAS DESCENTRALIZADAS 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NOS 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TERRITÓRIOS;</a:t>
            </a:r>
          </a:p>
          <a:p>
            <a:pPr algn="just"/>
            <a:r>
              <a:rPr lang="pt-BR" sz="2800" b="1" dirty="0">
                <a:solidFill>
                  <a:schemeClr val="bg1">
                    <a:lumMod val="10000"/>
                  </a:schemeClr>
                </a:solidFill>
              </a:rPr>
              <a:t>GESTORES</a:t>
            </a:r>
            <a:r>
              <a:rPr lang="pt-BR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MUNICIPAIS;</a:t>
            </a:r>
            <a:endParaRPr lang="pt-BR" sz="2800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</a:rPr>
              <a:t>TUTORES/SUPERVISORES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</a:rPr>
              <a:t>CCE</a:t>
            </a:r>
            <a:r>
              <a:rPr lang="pt-BR" sz="2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pt-BR" sz="2800" dirty="0">
              <a:solidFill>
                <a:schemeClr val="bg1">
                  <a:lumMod val="10000"/>
                </a:schemeClr>
              </a:solidFill>
            </a:endParaRPr>
          </a:p>
          <a:p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6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294471" y="2887929"/>
            <a:ext cx="5737571" cy="259241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9" tIns="60953" rIns="121909" bIns="60953" anchor="ctr"/>
          <a:lstStyle/>
          <a:p>
            <a:pPr algn="ctr"/>
            <a:endParaRPr lang="pt-BR" sz="2100" b="1" dirty="0">
              <a:solidFill>
                <a:schemeClr val="bg1"/>
              </a:solidFill>
            </a:endParaRPr>
          </a:p>
          <a:p>
            <a:pPr algn="ctr"/>
            <a:endParaRPr lang="pt-BR" sz="21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>
                    <a:lumMod val="10000"/>
                  </a:schemeClr>
                </a:solidFill>
              </a:rPr>
              <a:t>Formação para o SUS</a:t>
            </a:r>
          </a:p>
          <a:p>
            <a:pPr marL="342878" indent="-342878" algn="ctr">
              <a:buFont typeface="Wingdings" panose="05000000000000000000" pitchFamily="2" charset="2"/>
              <a:buChar char="ü"/>
            </a:pPr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</a:rPr>
              <a:t>Ampliação </a:t>
            </a:r>
            <a:r>
              <a:rPr lang="pt-BR" sz="2100" dirty="0">
                <a:solidFill>
                  <a:schemeClr val="bg1">
                    <a:lumMod val="10000"/>
                  </a:schemeClr>
                </a:solidFill>
              </a:rPr>
              <a:t>da Oferta na Graduação e Residência Médica</a:t>
            </a:r>
          </a:p>
          <a:p>
            <a:pPr marL="342878" indent="-342878" algn="ctr"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bg1">
                    <a:lumMod val="10000"/>
                  </a:schemeClr>
                </a:solidFill>
              </a:rPr>
              <a:t>Mudança no Eixo dos Locais de Formação</a:t>
            </a:r>
          </a:p>
          <a:p>
            <a:pPr marL="342878" indent="-342878" algn="ctr"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bg1">
                    <a:lumMod val="10000"/>
                  </a:schemeClr>
                </a:solidFill>
              </a:rPr>
              <a:t>Reorientação da </a:t>
            </a:r>
            <a:r>
              <a:rPr lang="pt-BR" sz="2100" dirty="0" smtClean="0">
                <a:solidFill>
                  <a:schemeClr val="bg1">
                    <a:lumMod val="10000"/>
                  </a:schemeClr>
                </a:solidFill>
              </a:rPr>
              <a:t>Formação</a:t>
            </a:r>
          </a:p>
          <a:p>
            <a:pPr algn="ctr"/>
            <a:endParaRPr lang="pt-BR" sz="2100" dirty="0">
              <a:solidFill>
                <a:schemeClr val="bg1"/>
              </a:solidFill>
            </a:endParaRPr>
          </a:p>
          <a:p>
            <a:pPr algn="ctr"/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294471" y="2013019"/>
            <a:ext cx="9360829" cy="79057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09" tIns="60953" rIns="121909" bIns="60953" anchor="ctr"/>
          <a:lstStyle/>
          <a:p>
            <a:pPr algn="ctr"/>
            <a:r>
              <a:rPr lang="pt-BR" sz="2700" b="1" dirty="0">
                <a:solidFill>
                  <a:schemeClr val="bg1">
                    <a:lumMod val="10000"/>
                  </a:schemeClr>
                </a:solidFill>
              </a:rPr>
              <a:t>Ampliação e Melhoria da Infraestrutura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067666" y="2887929"/>
            <a:ext cx="3714633" cy="25924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09" tIns="60953" rIns="121909" bIns="60953" anchor="ctr"/>
          <a:lstStyle/>
          <a:p>
            <a:pPr algn="ctr"/>
            <a:r>
              <a:rPr lang="pt-BR" sz="2400" b="1" dirty="0">
                <a:solidFill>
                  <a:schemeClr val="bg1">
                    <a:lumMod val="10000"/>
                  </a:schemeClr>
                </a:solidFill>
              </a:rPr>
              <a:t>Provimento Emergencial</a:t>
            </a:r>
          </a:p>
          <a:p>
            <a:pPr algn="ctr"/>
            <a:endParaRPr lang="pt-BR" sz="2100" b="1" dirty="0">
              <a:solidFill>
                <a:schemeClr val="bg1">
                  <a:lumMod val="10000"/>
                </a:schemeClr>
              </a:solidFill>
            </a:endParaRPr>
          </a:p>
          <a:p>
            <a:pPr marL="342878" indent="-342878" algn="ctr"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bg1">
                    <a:lumMod val="10000"/>
                  </a:schemeClr>
                </a:solidFill>
              </a:rPr>
              <a:t>Editais de Chamadas Nacional e Internacional</a:t>
            </a:r>
          </a:p>
          <a:p>
            <a:pPr marL="342878" indent="-342878" algn="ctr"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bg1">
                    <a:lumMod val="10000"/>
                  </a:schemeClr>
                </a:solidFill>
              </a:rPr>
              <a:t>Cooperação internacional</a:t>
            </a:r>
          </a:p>
          <a:p>
            <a:pPr algn="ctr"/>
            <a:endParaRPr lang="pt-BR" sz="21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5607" name="Título 1"/>
          <p:cNvSpPr txBox="1">
            <a:spLocks/>
          </p:cNvSpPr>
          <p:nvPr/>
        </p:nvSpPr>
        <p:spPr bwMode="auto">
          <a:xfrm>
            <a:off x="805233" y="422951"/>
            <a:ext cx="10604311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3" rIns="121909" bIns="60953"/>
          <a:lstStyle/>
          <a:p>
            <a:r>
              <a:rPr lang="pt-BR" altLang="pt-BR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PROGRAMA MAIS MÉDICOS</a:t>
            </a:r>
            <a:endParaRPr lang="pt-BR" altLang="pt-BR" sz="40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9975" y="1123998"/>
            <a:ext cx="9025467" cy="738650"/>
          </a:xfrm>
          <a:prstGeom prst="rect">
            <a:avLst/>
          </a:prstGeom>
        </p:spPr>
        <p:txBody>
          <a:bodyPr wrap="square" lIns="121909" tIns="60953" rIns="121909" bIns="60953">
            <a:spAutoFit/>
          </a:bodyPr>
          <a:lstStyle/>
          <a:p>
            <a:pPr algn="ctr">
              <a:defRPr/>
            </a:pPr>
            <a:r>
              <a:rPr lang="pt-BR" altLang="pt-BR" sz="4000" b="1" dirty="0">
                <a:solidFill>
                  <a:schemeClr val="bg1">
                    <a:lumMod val="10000"/>
                  </a:schemeClr>
                </a:solidFill>
                <a:ea typeface="ＭＳ Ｐゴシック" pitchFamily="34" charset="-128"/>
              </a:rPr>
              <a:t>Eixos</a:t>
            </a:r>
          </a:p>
        </p:txBody>
      </p:sp>
    </p:spTree>
    <p:extLst>
      <p:ext uri="{BB962C8B-B14F-4D97-AF65-F5344CB8AC3E}">
        <p14:creationId xmlns:p14="http://schemas.microsoft.com/office/powerpoint/2010/main" xmlns="" val="8824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1414" y="1223769"/>
            <a:ext cx="7417420" cy="1325563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OBRIGADA!</a:t>
            </a:r>
            <a:endParaRPr lang="pt-BR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3234" y="1886550"/>
            <a:ext cx="10515600" cy="3734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>
                    <a:lumMod val="10000"/>
                  </a:schemeClr>
                </a:solidFill>
              </a:rPr>
              <a:t>SONIA MARIA ZANELATO - Referência Central do PMM –Rio Grande do Norte/RN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bg1">
                    <a:lumMod val="10000"/>
                  </a:schemeClr>
                </a:solidFill>
              </a:rPr>
              <a:t>Coordenação Geral de Regulação e Gestão da Provisão de Profissionais (CGPS)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bg1">
                    <a:lumMod val="10000"/>
                  </a:schemeClr>
                </a:solidFill>
              </a:rPr>
              <a:t>Departamento de Planejamento e Regulação da provisão de Profissionais de Saúde (DEPREPS)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bg1">
                    <a:lumMod val="10000"/>
                  </a:schemeClr>
                </a:solidFill>
              </a:rPr>
              <a:t>Ministério da Saúde (MS)</a:t>
            </a:r>
            <a:endParaRPr lang="pt-BR"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>
                    <a:lumMod val="10000"/>
                  </a:schemeClr>
                </a:solidFill>
              </a:rPr>
              <a:t>(61) 3315-7991 –</a:t>
            </a:r>
            <a:r>
              <a:rPr lang="pt-BR" sz="2000" dirty="0" smtClean="0">
                <a:solidFill>
                  <a:srgbClr val="7030A0"/>
                </a:solidFill>
                <a:hlinkClick r:id="rId2"/>
              </a:rPr>
              <a:t>sonia.zanelato@saude.gov.br</a:t>
            </a:r>
            <a:r>
              <a:rPr lang="pt-BR" sz="2000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bg1">
                    <a:lumMod val="10000"/>
                  </a:schemeClr>
                </a:solidFill>
              </a:rPr>
              <a:t>– Referências Descentralizadas – </a:t>
            </a: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v</a:t>
            </a:r>
            <a:r>
              <a:rPr lang="pt-BR" sz="2000" dirty="0" smtClean="0">
                <a:solidFill>
                  <a:schemeClr val="bg1">
                    <a:lumMod val="10000"/>
                  </a:schemeClr>
                </a:solidFill>
              </a:rPr>
              <a:t>yna.leite@saude.gov.br</a:t>
            </a:r>
          </a:p>
          <a:p>
            <a:pPr marL="0" indent="0">
              <a:buNone/>
            </a:pPr>
            <a:r>
              <a:rPr lang="pt-BR" sz="2000" smtClean="0">
                <a:solidFill>
                  <a:schemeClr val="bg1">
                    <a:lumMod val="10000"/>
                  </a:schemeClr>
                </a:solidFill>
              </a:rPr>
              <a:t>                                                            karolina.reboucas10@gmail.com</a:t>
            </a:r>
            <a:endParaRPr lang="pt-BR"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pt-B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0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camila.rabelo\AppData\Local\Microsoft\Windows\Temporary Internet Files\Content.Outlook\ZURZULQF\Estimativa da Cobertura da População dos Municípios pelas Equipes da ESF com Médicos do PMM (com todas as vagas do 6º Ciclo) - FUNDO BRANCO 10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0" t="7562" r="25943"/>
          <a:stretch/>
        </p:blipFill>
        <p:spPr bwMode="auto">
          <a:xfrm>
            <a:off x="6755645" y="838937"/>
            <a:ext cx="5436355" cy="5104663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10719" y="100059"/>
            <a:ext cx="11425269" cy="8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 anchor="ctr"/>
          <a:lstStyle/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MAIS ASSISTÊNCIA PARA A POPULAÇÃO</a:t>
            </a:r>
            <a:endParaRPr lang="pt-BR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30709" y="1385045"/>
            <a:ext cx="6524939" cy="4473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8" tIns="45718" rIns="91428" bIns="45718">
            <a:spAutoFit/>
          </a:bodyPr>
          <a:lstStyle/>
          <a:p>
            <a:pPr marL="0" lvl="1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SzPct val="100000"/>
              <a:defRPr/>
            </a:pPr>
            <a:r>
              <a:rPr lang="pt-BR" sz="3200" b="1" dirty="0" smtClean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Mais de 18 mil </a:t>
            </a:r>
            <a:r>
              <a:rPr lang="pt-BR" sz="3200" b="1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médicos </a:t>
            </a:r>
            <a:r>
              <a:rPr lang="pt-BR" sz="32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em </a:t>
            </a:r>
            <a:r>
              <a:rPr lang="pt-BR" sz="3200" dirty="0" smtClean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mais de </a:t>
            </a:r>
            <a:r>
              <a:rPr lang="pt-BR" sz="3200" b="1" dirty="0" smtClean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4 mil </a:t>
            </a:r>
            <a:r>
              <a:rPr lang="pt-BR" sz="3200" b="1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mun</a:t>
            </a:r>
            <a:r>
              <a:rPr lang="pt-BR" sz="32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icípios e </a:t>
            </a:r>
            <a:r>
              <a:rPr lang="pt-BR" sz="3200" b="1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34 Distritos Indígenas</a:t>
            </a:r>
          </a:p>
          <a:p>
            <a:pPr marL="0" lvl="1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SzPct val="100000"/>
              <a:defRPr/>
            </a:pPr>
            <a:r>
              <a:rPr lang="pt-BR" altLang="pt-BR" sz="3200" b="1" dirty="0" smtClean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Mais de 70% </a:t>
            </a:r>
            <a:r>
              <a:rPr lang="pt-BR" altLang="pt-BR" sz="3200" b="1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dos municípios </a:t>
            </a:r>
            <a:r>
              <a:rPr lang="pt-BR" altLang="pt-BR" sz="32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brasileiros atendidos</a:t>
            </a:r>
          </a:p>
          <a:p>
            <a:pPr marL="0" lvl="1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  <a:buSzPct val="100000"/>
              <a:defRPr/>
            </a:pPr>
            <a:r>
              <a:rPr lang="pt-BR" altLang="pt-BR" sz="3200" b="1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63</a:t>
            </a:r>
            <a:r>
              <a:rPr lang="pt-BR" altLang="pt-BR" sz="32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milhões de brasileiros </a:t>
            </a:r>
            <a:br>
              <a:rPr lang="pt-BR" altLang="pt-BR" sz="32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t-BR" altLang="pt-BR" sz="2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beneficiados</a:t>
            </a:r>
            <a:r>
              <a:rPr lang="pt-BR" altLang="pt-BR" sz="28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pt-BR" altLang="pt-BR" sz="28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pt-BR" altLang="pt-BR" sz="2800" b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147" name="Picture 3" descr="D:\Users\camila.rabelo\AppData\Local\Microsoft\Windows\Temporary Internet Files\Content.Outlook\ZURZULQF\Estimativa da Cobertura da População dos Municípios pelas Equipes da ESF com Médicos do PMM (com todas as vagas do 6º Ciclo) - FUNDO BRANCO 10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0" t="71215" r="1846"/>
          <a:stretch/>
        </p:blipFill>
        <p:spPr bwMode="auto">
          <a:xfrm>
            <a:off x="5250219" y="3395795"/>
            <a:ext cx="2790969" cy="25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6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INTEGRAÇÃO ENSINO-SERVIÇO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tângulo 5"/>
          <p:cNvSpPr>
            <a:spLocks noChangeArrowheads="1"/>
          </p:cNvSpPr>
          <p:nvPr/>
        </p:nvSpPr>
        <p:spPr bwMode="auto">
          <a:xfrm>
            <a:off x="279400" y="975760"/>
            <a:ext cx="115697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2200" dirty="0" smtClean="0">
              <a:solidFill>
                <a:srgbClr val="006600"/>
              </a:solidFill>
              <a:latin typeface="Frutiger 45"/>
              <a:cs typeface="Tahoma" pitchFamily="34" charset="0"/>
            </a:endParaRPr>
          </a:p>
          <a:p>
            <a:pPr algn="ctr"/>
            <a:r>
              <a:rPr lang="pt-BR" sz="2200" dirty="0" smtClean="0">
                <a:solidFill>
                  <a:schemeClr val="bg1">
                    <a:lumMod val="10000"/>
                  </a:schemeClr>
                </a:solidFill>
                <a:cs typeface="Tahoma" pitchFamily="34" charset="0"/>
              </a:rPr>
              <a:t>Os participantes do Projeto Mais Médicos para o Brasil cursam especialização em Atenção Básica </a:t>
            </a:r>
          </a:p>
          <a:p>
            <a:pPr algn="ctr"/>
            <a:r>
              <a:rPr lang="pt-BR" sz="2200" dirty="0" smtClean="0">
                <a:solidFill>
                  <a:schemeClr val="bg1">
                    <a:lumMod val="10000"/>
                  </a:schemeClr>
                </a:solidFill>
                <a:cs typeface="Tahoma" pitchFamily="34" charset="0"/>
              </a:rPr>
              <a:t>e têm o acompanhamento de tutores e supervisores:</a:t>
            </a:r>
            <a:endParaRPr lang="pt-BR" sz="2200" dirty="0">
              <a:solidFill>
                <a:schemeClr val="bg1">
                  <a:lumMod val="10000"/>
                </a:schemeClr>
              </a:solidFill>
              <a:cs typeface="Tahoma" pitchFamily="34" charset="0"/>
            </a:endParaRPr>
          </a:p>
        </p:txBody>
      </p:sp>
      <p:grpSp>
        <p:nvGrpSpPr>
          <p:cNvPr id="3" name="Grupo 6"/>
          <p:cNvGrpSpPr>
            <a:grpSpLocks/>
          </p:cNvGrpSpPr>
          <p:nvPr/>
        </p:nvGrpSpPr>
        <p:grpSpPr bwMode="auto">
          <a:xfrm>
            <a:off x="1946280" y="3782672"/>
            <a:ext cx="8750414" cy="2130425"/>
            <a:chOff x="102322" y="3259082"/>
            <a:chExt cx="8948527" cy="2299340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2891730" y="3259082"/>
              <a:ext cx="3214743" cy="229934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200" b="1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ＭＳ Ｐゴシック" pitchFamily="34" charset="-128"/>
                </a:rPr>
                <a:t>supervisores</a:t>
              </a:r>
            </a:p>
            <a:p>
              <a:pPr algn="ctr">
                <a:defRPr/>
              </a:pPr>
              <a:r>
                <a:rPr lang="pt-BR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ＭＳ Ｐゴシック" pitchFamily="34" charset="-128"/>
                </a:rPr>
                <a:t>de universidades públicas,  hospitais de ensino, escolas de saúde  ou programas de residência médica</a:t>
              </a: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102322" y="3662909"/>
              <a:ext cx="2205809" cy="13977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ＭＳ Ｐゴシック" pitchFamily="34" charset="-128"/>
                </a:rPr>
                <a:t>tutor </a:t>
              </a:r>
            </a:p>
            <a:p>
              <a:pPr algn="ctr">
                <a:defRPr/>
              </a:pPr>
              <a:r>
                <a:rPr lang="pt-BR" sz="16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ＭＳ Ｐゴシック" pitchFamily="34" charset="-128"/>
                </a:rPr>
                <a:t>vinculado a instituições de ensino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6696668" y="3346441"/>
              <a:ext cx="2354181" cy="171420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ＭＳ Ｐゴシック" pitchFamily="34" charset="-128"/>
                </a:rPr>
                <a:t>médicos</a:t>
              </a:r>
              <a:endParaRPr lang="pt-BR" dirty="0">
                <a:solidFill>
                  <a:schemeClr val="bg1">
                    <a:lumMod val="10000"/>
                  </a:schemeClr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8" name="Seta para a direita 17"/>
            <p:cNvSpPr/>
            <p:nvPr/>
          </p:nvSpPr>
          <p:spPr>
            <a:xfrm>
              <a:off x="2352642" y="3969488"/>
              <a:ext cx="520953" cy="468109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>
                <a:solidFill>
                  <a:srgbClr val="006600"/>
                </a:solidFill>
              </a:endParaRPr>
            </a:p>
          </p:txBody>
        </p:sp>
        <p:sp>
          <p:nvSpPr>
            <p:cNvPr id="19" name="Seta para a direita 18"/>
            <p:cNvSpPr/>
            <p:nvPr/>
          </p:nvSpPr>
          <p:spPr>
            <a:xfrm>
              <a:off x="6137796" y="3969488"/>
              <a:ext cx="520953" cy="468109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>
                <a:solidFill>
                  <a:srgbClr val="006600"/>
                </a:solidFill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2018288" y="2388770"/>
            <a:ext cx="7599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32 horas </a:t>
            </a:r>
            <a:r>
              <a:rPr lang="pt-BR" sz="24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para oferta assistencial na UBS/USF e </a:t>
            </a:r>
            <a:endParaRPr lang="pt-BR" sz="2400" dirty="0" smtClean="0">
              <a:solidFill>
                <a:schemeClr val="bg1">
                  <a:lumMod val="10000"/>
                </a:schemeClr>
              </a:solidFill>
              <a:cs typeface="Arial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08 </a:t>
            </a:r>
            <a:r>
              <a:rPr lang="pt-BR" sz="2800" b="1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horas </a:t>
            </a:r>
            <a:r>
              <a:rPr lang="pt-BR" sz="24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para ofertas educacionais </a:t>
            </a:r>
            <a:r>
              <a:rPr lang="pt-BR" sz="2400" dirty="0" smtClean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semanais.</a:t>
            </a:r>
            <a:endParaRPr lang="pt-BR" sz="2400" dirty="0">
              <a:solidFill>
                <a:schemeClr val="bg1">
                  <a:lumMod val="1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LEGISLAÇÃO DO PROGRAMA</a:t>
            </a:r>
          </a:p>
          <a:p>
            <a:pPr marL="0" indent="0" algn="ctr">
              <a:buNone/>
            </a:pP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xmlns="" val="102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PROGRAMA MAIS </a:t>
            </a: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MÉDICOS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idx="1"/>
          </p:nvPr>
        </p:nvSpPr>
        <p:spPr>
          <a:xfrm>
            <a:off x="838200" y="1292225"/>
            <a:ext cx="10515600" cy="3734916"/>
          </a:xfrm>
        </p:spPr>
        <p:txBody>
          <a:bodyPr/>
          <a:lstStyle/>
          <a:p>
            <a:pPr algn="ctr">
              <a:buNone/>
            </a:pPr>
            <a:r>
              <a:rPr lang="pt-BR" altLang="pt-BR" b="1" i="1" dirty="0">
                <a:solidFill>
                  <a:schemeClr val="accent1">
                    <a:lumMod val="50000"/>
                  </a:schemeClr>
                </a:solidFill>
              </a:rPr>
              <a:t>Lei 12.871 </a:t>
            </a:r>
            <a:r>
              <a:rPr lang="pt-BR" altLang="pt-BR" b="1" i="1" dirty="0" smtClean="0">
                <a:solidFill>
                  <a:schemeClr val="accent1">
                    <a:lumMod val="50000"/>
                  </a:schemeClr>
                </a:solidFill>
              </a:rPr>
              <a:t>22 de outubro de 2013 </a:t>
            </a:r>
            <a:r>
              <a:rPr lang="pt-BR" altLang="pt-BR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Institui o Programa Mais Médicos, faz parte de um amplo pacto de melhoria do atendimento aos usuários do Sistema Único de Saúde (SUS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lvl="0"/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m 5" descr="C:\Users\Cliente\Desktop\SIMBOLO_MAIS MÉDIC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040" y="2499360"/>
            <a:ext cx="7056120" cy="3459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39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5912" y="225984"/>
            <a:ext cx="10270273" cy="1661979"/>
          </a:xfrm>
          <a:prstGeom prst="rect">
            <a:avLst/>
          </a:prstGeom>
        </p:spPr>
        <p:txBody>
          <a:bodyPr wrap="square" lIns="121909" tIns="60953" rIns="121909" bIns="60953">
            <a:spAutoFit/>
          </a:bodyPr>
          <a:lstStyle/>
          <a:p>
            <a:pPr>
              <a:defRPr/>
            </a:pPr>
            <a:r>
              <a:rPr lang="pt-BR" altLang="pt-BR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PORTARIA INTERMINISTERIAL 1.369, DE 8 DE JULHO DE 2013: </a:t>
            </a:r>
          </a:p>
          <a:p>
            <a:pPr>
              <a:defRPr/>
            </a:pPr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Dispõe </a:t>
            </a:r>
            <a:r>
              <a:rPr lang="pt-BR" b="1" dirty="0">
                <a:solidFill>
                  <a:schemeClr val="bg1">
                    <a:lumMod val="10000"/>
                  </a:schemeClr>
                </a:solidFill>
              </a:rPr>
              <a:t>sobre a implementação do Projeto Mais Médicos para o Brasil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 </a:t>
            </a:r>
          </a:p>
          <a:p>
            <a:pPr>
              <a:defRPr/>
            </a:pPr>
            <a:endParaRPr lang="pt-BR" altLang="pt-BR" sz="3600" b="1" dirty="0">
              <a:ea typeface="ＭＳ Ｐゴシック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69795" y="1413291"/>
            <a:ext cx="1021451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Art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. 11. A participação dos </a:t>
            </a:r>
            <a:r>
              <a:rPr lang="pt-BR" b="1" u="sng" dirty="0">
                <a:solidFill>
                  <a:schemeClr val="bg1">
                    <a:lumMod val="10000"/>
                  </a:schemeClr>
                </a:solidFill>
              </a:rPr>
              <a:t>Municípios e do Distrito Federal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 na execução do Projeto será formalizada com a celebração de </a:t>
            </a:r>
            <a:r>
              <a:rPr lang="pt-BR" b="1" u="sng" dirty="0">
                <a:solidFill>
                  <a:schemeClr val="bg1">
                    <a:lumMod val="10000"/>
                  </a:schemeClr>
                </a:solidFill>
              </a:rPr>
              <a:t>termo de adesão e compromisso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, nos termos de edital a ser publicado pela Coordenação do Projeto, que deverá conter, no mínimo, as seguintes clausulas:</a:t>
            </a:r>
          </a:p>
          <a:p>
            <a:pPr algn="just"/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 </a:t>
            </a:r>
          </a:p>
          <a:p>
            <a:pPr algn="just"/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I - </a:t>
            </a:r>
            <a:r>
              <a:rPr lang="pt-BR" b="1" dirty="0">
                <a:solidFill>
                  <a:schemeClr val="bg1">
                    <a:lumMod val="10000"/>
                  </a:schemeClr>
                </a:solidFill>
              </a:rPr>
              <a:t>não substituir 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os médicos que já componham as equipes de atenção básica pelos participantes deste Projeto;</a:t>
            </a:r>
          </a:p>
          <a:p>
            <a:pPr algn="just"/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III 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pt-BR" b="1" dirty="0">
                <a:solidFill>
                  <a:schemeClr val="bg1">
                    <a:lumMod val="10000"/>
                  </a:schemeClr>
                </a:solidFill>
              </a:rPr>
              <a:t>oferecer moradia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 para o médico participante do Projeto, conforme critérios estabelecidos no edital;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(Ver Portaria 30, de 12 de fevereiro de 2014)*</a:t>
            </a:r>
          </a:p>
          <a:p>
            <a:pPr algn="just"/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IV 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pt-BR" b="1" dirty="0">
                <a:solidFill>
                  <a:schemeClr val="bg1">
                    <a:lumMod val="10000"/>
                  </a:schemeClr>
                </a:solidFill>
              </a:rPr>
              <a:t>garantir alimentação adequada 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e fornecimento de água potável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; e</a:t>
            </a:r>
          </a:p>
          <a:p>
            <a:pPr algn="just"/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V 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- compromisso de adesão ao </a:t>
            </a:r>
            <a:r>
              <a:rPr lang="pt-BR" b="1" dirty="0">
                <a:solidFill>
                  <a:schemeClr val="bg1">
                    <a:lumMod val="10000"/>
                  </a:schemeClr>
                </a:solidFill>
              </a:rPr>
              <a:t>Programa de Requalificação de Unidades Básicas de Saúde 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(Requalifica UBS), do Ministério da Saúde, em caso de infraestrutura inadequada para a execução das ações do Projeto.</a:t>
            </a:r>
          </a:p>
          <a:p>
            <a:pPr algn="r"/>
            <a:endParaRPr lang="pt-BR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3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3957" y="8634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Portaria 30, de 12 de fevereiro de 2014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1171"/>
            <a:ext cx="10515600" cy="39993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Art. 3º O Distrito Federal e Municípios </a:t>
            </a:r>
            <a:r>
              <a:rPr lang="pt-BR" sz="2000" b="1" dirty="0">
                <a:solidFill>
                  <a:schemeClr val="bg1">
                    <a:lumMod val="10000"/>
                  </a:schemeClr>
                </a:solidFill>
              </a:rPr>
              <a:t>deverão assegurar </a:t>
            </a: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o fornecimento de moradia aos médicos participantes do Projeto Mais Médicos para o Brasil por alguma das seguintes modalidades: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I - imóvel físico;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II - recurso pecuniário; ou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III - acomodação em hotel ou pousada</a:t>
            </a:r>
            <a:r>
              <a:rPr lang="pt-BR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bg1">
                    <a:lumMod val="10000"/>
                  </a:schemeClr>
                </a:solidFill>
              </a:rPr>
              <a:t>Art</a:t>
            </a: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. 19. Nos casos em que a Coordenação do Projeto Mais Médicos para o Brasil tome conhecimento do </a:t>
            </a:r>
            <a:r>
              <a:rPr lang="pt-BR" sz="2000" b="1" dirty="0">
                <a:solidFill>
                  <a:schemeClr val="bg1">
                    <a:lumMod val="10000"/>
                  </a:schemeClr>
                </a:solidFill>
              </a:rPr>
              <a:t>descumprimento das obrigações </a:t>
            </a: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assumidas pelo Distrito Federal ou Municípios, nos termos desta Portaria, será o ente federativo </a:t>
            </a:r>
            <a:r>
              <a:rPr lang="pt-BR" sz="2000" b="1" u="sng" dirty="0">
                <a:solidFill>
                  <a:schemeClr val="bg1">
                    <a:lumMod val="10000"/>
                  </a:schemeClr>
                </a:solidFill>
              </a:rPr>
              <a:t>notificado para, no prazo de 5 (cinco) dias</a:t>
            </a: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, apresentar manifestação por escrito acerca dos fatos alegados.</a:t>
            </a:r>
          </a:p>
          <a:p>
            <a:pPr marL="0" indent="0" algn="just">
              <a:buNone/>
            </a:pPr>
            <a:endParaRPr lang="pt-BR" sz="19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185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RESPONSABILIDADES e COMPROMISSOS – TERMO DE COMPROMISSO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38200" y="1932305"/>
          <a:ext cx="10515600" cy="373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453972182"/>
              </p:ext>
            </p:extLst>
          </p:nvPr>
        </p:nvGraphicFramePr>
        <p:xfrm>
          <a:off x="2054302" y="13314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9978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SGTES">
      <a:dk1>
        <a:srgbClr val="7F7F7F"/>
      </a:dk1>
      <a:lt1>
        <a:srgbClr val="F2F2F2"/>
      </a:lt1>
      <a:dk2>
        <a:srgbClr val="5F5F5F"/>
      </a:dk2>
      <a:lt2>
        <a:srgbClr val="E7E6E6"/>
      </a:lt2>
      <a:accent1>
        <a:srgbClr val="8EAADB"/>
      </a:accent1>
      <a:accent2>
        <a:srgbClr val="F4B183"/>
      </a:accent2>
      <a:accent3>
        <a:srgbClr val="C490AA"/>
      </a:accent3>
      <a:accent4>
        <a:srgbClr val="A8D08D"/>
      </a:accent4>
      <a:accent5>
        <a:srgbClr val="F4B183"/>
      </a:accent5>
      <a:accent6>
        <a:srgbClr val="A8D08D"/>
      </a:accent6>
      <a:hlink>
        <a:srgbClr val="9CC3E5"/>
      </a:hlink>
      <a:folHlink>
        <a:srgbClr val="C490A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</TotalTime>
  <Words>893</Words>
  <Application>Microsoft Office PowerPoint</Application>
  <PresentationFormat>Personalizar</PresentationFormat>
  <Paragraphs>115</Paragraphs>
  <Slides>20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do Office</vt:lpstr>
      <vt:lpstr>Acrobat Document</vt:lpstr>
      <vt:lpstr>PROJETO MAIS MÉDICOS PARA O BRASIL RIO GRANDE DO NORTE/RN</vt:lpstr>
      <vt:lpstr>Slide 2</vt:lpstr>
      <vt:lpstr>Slide 3</vt:lpstr>
      <vt:lpstr>INTEGRAÇÃO ENSINO-SERVIÇO</vt:lpstr>
      <vt:lpstr>Slide 5</vt:lpstr>
      <vt:lpstr>PROGRAMA MAIS MÉDICOS</vt:lpstr>
      <vt:lpstr>Slide 7</vt:lpstr>
      <vt:lpstr>Portaria 30, de 12 de fevereiro de 2014</vt:lpstr>
      <vt:lpstr>RESPONSABILIDADES e COMPROMISSOS – TERMO DE COMPROMISSO</vt:lpstr>
      <vt:lpstr>RESPONSABILIDADE DOS MÉDICOS</vt:lpstr>
      <vt:lpstr>RESPONSABILIDADES DOS MUNICÍPIOS</vt:lpstr>
      <vt:lpstr>RESPONSABILIDADES DOS MUNICÍPIOS</vt:lpstr>
      <vt:lpstr>RESPONSABILIDADES DOS MUNICÍPIOS</vt:lpstr>
      <vt:lpstr>Slide 14</vt:lpstr>
      <vt:lpstr>PROJETO MAIS MÉDICOS NO RN </vt:lpstr>
      <vt:lpstr>SISTEMA DE GERENCIAMENTO DE PROGRAMAS - SGP</vt:lpstr>
      <vt:lpstr> CRITÉRIOS DE ADESÃO AO PMMB </vt:lpstr>
      <vt:lpstr>SGP</vt:lpstr>
      <vt:lpstr>ACOMPANHAMENTO E MONITORAMENTO DO PROGRAMA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título da sua apresentação, com até 2 linhas de texto. Não mais que isso, se passar vai ficar feio</dc:title>
  <dc:creator>Felipe de Oliveira Lopes Cavalcanti</dc:creator>
  <cp:lastModifiedBy>Cliente</cp:lastModifiedBy>
  <cp:revision>256</cp:revision>
  <dcterms:created xsi:type="dcterms:W3CDTF">2016-03-14T22:14:29Z</dcterms:created>
  <dcterms:modified xsi:type="dcterms:W3CDTF">2018-04-18T14:07:05Z</dcterms:modified>
</cp:coreProperties>
</file>