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notesMasterIdLst>
    <p:notesMasterId r:id="rId20"/>
  </p:notesMasterIdLst>
  <p:sldIdLst>
    <p:sldId id="256" r:id="rId3"/>
    <p:sldId id="257" r:id="rId4"/>
    <p:sldId id="268" r:id="rId5"/>
    <p:sldId id="270" r:id="rId6"/>
    <p:sldId id="272" r:id="rId7"/>
    <p:sldId id="271" r:id="rId8"/>
    <p:sldId id="269" r:id="rId9"/>
    <p:sldId id="274" r:id="rId10"/>
    <p:sldId id="275" r:id="rId11"/>
    <p:sldId id="273" r:id="rId12"/>
    <p:sldId id="276" r:id="rId13"/>
    <p:sldId id="277" r:id="rId14"/>
    <p:sldId id="278" r:id="rId15"/>
    <p:sldId id="279" r:id="rId16"/>
    <p:sldId id="281" r:id="rId17"/>
    <p:sldId id="280" r:id="rId18"/>
    <p:sldId id="267" r:id="rId19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3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13A26-4288-460F-BB94-1FB1BB0E0BDE}" type="datetimeFigureOut">
              <a:rPr lang="pt-BR" smtClean="0"/>
              <a:pPr/>
              <a:t>18/04/2018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60C57-2046-4B63-BD24-6702AAE39E7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631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60C57-2046-4B63-BD24-6702AAE39E7C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4092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do título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2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065D04E-6201-49A0-8ECB-5F2A03A6FE84}" type="datetime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pPr>
                <a:lnSpc>
                  <a:spcPct val="100000"/>
                </a:lnSpc>
              </a:pPr>
              <a:t>18/04/2018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pt-B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47243BAF-83B5-41B1-AB3E-6F24F46E0D75}" type="slidenum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pPr>
                <a:lnSpc>
                  <a:spcPct val="100000"/>
                </a:lnSpc>
              </a:pPr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do título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249381" y="3048000"/>
            <a:ext cx="8666018" cy="213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pt-BR" sz="2400" b="1" strike="noStrike" spc="4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Ministério da Saúde</a:t>
            </a:r>
            <a:endParaRPr lang="pt-B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pt-BR" sz="2000" b="0" strike="noStrike" spc="4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Secretaria de Gestão Estratégica e Participativa</a:t>
            </a:r>
            <a:endParaRPr lang="pt-B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pt-BR" sz="2000" b="0" strike="noStrike" spc="4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Departamento de Ouvidoria Geral do SUS</a:t>
            </a:r>
            <a:endParaRPr lang="pt-B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2000" b="0" strike="noStrike" spc="49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MS PGothic"/>
            </a:endParaRPr>
          </a:p>
          <a:p>
            <a:pPr algn="ctr">
              <a:lnSpc>
                <a:spcPct val="100000"/>
              </a:lnSpc>
            </a:pPr>
            <a:endParaRPr lang="pt-BR" sz="2000" b="0" strike="noStrike" spc="49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MS PGothic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249381" y="1556640"/>
            <a:ext cx="8666018" cy="180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800" b="1" strike="noStrike" spc="97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PROMOV SUS - </a:t>
            </a:r>
            <a:r>
              <a:rPr lang="pt-BR" sz="3800" b="1" spc="97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Programa de Modernização das Ouvidorias do SUS</a:t>
            </a:r>
            <a:endParaRPr lang="pt-BR" sz="3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1003300"/>
          </a:xfrm>
        </p:spPr>
        <p:txBody>
          <a:bodyPr/>
          <a:lstStyle/>
          <a:p>
            <a:pPr algn="ctr"/>
            <a:r>
              <a:rPr lang="pt-BR" sz="3600" dirty="0" smtClean="0">
                <a:solidFill>
                  <a:schemeClr val="bg1"/>
                </a:solidFill>
              </a:rPr>
              <a:t>O que é preciso para ter uma Ouvidoria do SUS?</a:t>
            </a:r>
            <a:endParaRPr lang="pt-BR" sz="3600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76350" y="2286000"/>
            <a:ext cx="2050971" cy="30861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5201" y="2857500"/>
            <a:ext cx="2464714" cy="184191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89035" y="5524910"/>
            <a:ext cx="1926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Ouvidor(a)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94758" y="5524909"/>
            <a:ext cx="162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Internet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0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736600"/>
          </a:xfrm>
        </p:spPr>
        <p:txBody>
          <a:bodyPr/>
          <a:lstStyle/>
          <a:p>
            <a:pPr algn="ctr"/>
            <a:r>
              <a:rPr lang="pt-BR" sz="3600" dirty="0" smtClean="0">
                <a:solidFill>
                  <a:schemeClr val="bg1"/>
                </a:solidFill>
              </a:rPr>
              <a:t>O que é preciso para ter uma Ouvidoria?</a:t>
            </a: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3700" y="2209800"/>
            <a:ext cx="8356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Recomendações: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Espaço para atendimento presencial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Servidor efetivo ou comissionado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Dedicação exclusiva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Afixação de cartazes divulgando a ouvidoria</a:t>
            </a:r>
          </a:p>
        </p:txBody>
      </p:sp>
    </p:spTree>
    <p:extLst>
      <p:ext uri="{BB962C8B-B14F-4D97-AF65-F5344CB8AC3E}">
        <p14:creationId xmlns:p14="http://schemas.microsoft.com/office/powerpoint/2010/main" xmlns="" val="212833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736600"/>
          </a:xfrm>
        </p:spPr>
        <p:txBody>
          <a:bodyPr/>
          <a:lstStyle/>
          <a:p>
            <a:pPr algn="ctr"/>
            <a:r>
              <a:rPr lang="pt-BR" sz="3600" dirty="0" smtClean="0">
                <a:solidFill>
                  <a:schemeClr val="bg1"/>
                </a:solidFill>
              </a:rPr>
              <a:t>Apoio do Ministério da Saúde</a:t>
            </a: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3700" y="1854200"/>
            <a:ext cx="8356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/>
                </a:solidFill>
              </a:rPr>
              <a:t>Sistema </a:t>
            </a:r>
            <a:r>
              <a:rPr lang="pt-BR" sz="2400" dirty="0" err="1" smtClean="0">
                <a:solidFill>
                  <a:schemeClr val="bg1"/>
                </a:solidFill>
              </a:rPr>
              <a:t>OuvidorSUS</a:t>
            </a:r>
            <a:endParaRPr lang="pt-BR" sz="2400" dirty="0" smtClean="0">
              <a:solidFill>
                <a:schemeClr val="bg1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Canais de atendimento: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</a:rPr>
              <a:t>Disque Saúde 136 (gratuito)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</a:rPr>
              <a:t>Formulário Web (Fale Conosco)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 err="1" smtClean="0">
                <a:solidFill>
                  <a:schemeClr val="bg1"/>
                </a:solidFill>
              </a:rPr>
              <a:t>App</a:t>
            </a:r>
            <a:r>
              <a:rPr lang="pt-BR" sz="2000" dirty="0" smtClean="0">
                <a:solidFill>
                  <a:schemeClr val="bg1"/>
                </a:solidFill>
              </a:rPr>
              <a:t> e-</a:t>
            </a:r>
            <a:r>
              <a:rPr lang="pt-BR" sz="2000" dirty="0" err="1" smtClean="0">
                <a:solidFill>
                  <a:schemeClr val="bg1"/>
                </a:solidFill>
              </a:rPr>
              <a:t>Saude</a:t>
            </a:r>
            <a:endParaRPr lang="pt-BR" sz="2000" dirty="0" smtClean="0">
              <a:solidFill>
                <a:schemeClr val="bg1"/>
              </a:solidFill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 err="1" smtClean="0">
                <a:solidFill>
                  <a:schemeClr val="bg1"/>
                </a:solidFill>
              </a:rPr>
              <a:t>e-SIC</a:t>
            </a:r>
            <a:r>
              <a:rPr lang="pt-BR" sz="2000" dirty="0" smtClean="0">
                <a:solidFill>
                  <a:schemeClr val="bg1"/>
                </a:solidFill>
              </a:rPr>
              <a:t> (Lei de Acesso à Informação)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Treinamentos, manuais, 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Apoio técnico via telefone e e-mail (referência técnica)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Relatório e pesquisas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Kit Ouvidoria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schemeClr val="bg1"/>
                </a:solidFill>
              </a:rPr>
              <a:t>Repasse de recursos fundo a fundo</a:t>
            </a:r>
          </a:p>
        </p:txBody>
      </p:sp>
    </p:spTree>
    <p:extLst>
      <p:ext uri="{BB962C8B-B14F-4D97-AF65-F5344CB8AC3E}">
        <p14:creationId xmlns:p14="http://schemas.microsoft.com/office/powerpoint/2010/main" xmlns="" val="239575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736600"/>
          </a:xfrm>
        </p:spPr>
        <p:txBody>
          <a:bodyPr/>
          <a:lstStyle/>
          <a:p>
            <a:pPr algn="ctr"/>
            <a:r>
              <a:rPr lang="pt-BR" sz="3200" dirty="0" smtClean="0">
                <a:solidFill>
                  <a:srgbClr val="FFFF00"/>
                </a:solidFill>
              </a:rPr>
              <a:t>Em estudo de viabilidade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smtClean="0">
                <a:solidFill>
                  <a:schemeClr val="bg1"/>
                </a:solidFill>
              </a:rPr>
              <a:t>Para os municípios que não têm Ouvidoria: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28600" y="2070100"/>
            <a:ext cx="86868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Serão destinados </a:t>
            </a:r>
            <a:r>
              <a:rPr lang="pt-BR" sz="2400" dirty="0" smtClean="0">
                <a:solidFill>
                  <a:srgbClr val="FFFF00"/>
                </a:solidFill>
              </a:rPr>
              <a:t>repasses </a:t>
            </a:r>
            <a:r>
              <a:rPr lang="pt-BR" sz="2400" dirty="0" smtClean="0">
                <a:solidFill>
                  <a:schemeClr val="bg1"/>
                </a:solidFill>
              </a:rPr>
              <a:t>de custeio para ajudar na estruturação da Ouvidoria do SUS no município, uma única vez.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/>
                </a:solidFill>
              </a:rPr>
              <a:t>O dinheiro deve ser gasto com: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Pessoal (diárias, ajuda de custo e treinamento)</a:t>
            </a:r>
            <a:endParaRPr lang="pt-BR" sz="2400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/>
                </a:solidFill>
              </a:rPr>
              <a:t>Reforma e </a:t>
            </a:r>
            <a:r>
              <a:rPr lang="pt-BR" sz="2400" dirty="0" smtClean="0">
                <a:solidFill>
                  <a:schemeClr val="bg1"/>
                </a:solidFill>
              </a:rPr>
              <a:t>adequações de espaço físico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Materiais </a:t>
            </a:r>
            <a:r>
              <a:rPr lang="pt-BR" sz="2400" dirty="0">
                <a:solidFill>
                  <a:schemeClr val="bg1"/>
                </a:solidFill>
              </a:rPr>
              <a:t>de </a:t>
            </a:r>
            <a:r>
              <a:rPr lang="pt-BR" sz="2400" dirty="0" smtClean="0">
                <a:solidFill>
                  <a:schemeClr val="bg1"/>
                </a:solidFill>
              </a:rPr>
              <a:t>expediente e consumo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Material gráfico</a:t>
            </a:r>
            <a:endParaRPr lang="pt-BR" sz="2400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Serviços de terceiros (internet, divulgação, outros)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77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736600"/>
          </a:xfrm>
        </p:spPr>
        <p:txBody>
          <a:bodyPr/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Para os municípios que não têm Ouvidoria: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28600" y="2235200"/>
            <a:ext cx="8686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IMPORTANTE: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É Necessário indicar alguém (futuro ouvidor(a)) para participar do encontro estadual do PROMOV SUS que ocorrerá em </a:t>
            </a:r>
            <a:r>
              <a:rPr lang="pt-BR" sz="2400" dirty="0" smtClean="0">
                <a:solidFill>
                  <a:srgbClr val="FFFF00"/>
                </a:solidFill>
              </a:rPr>
              <a:t>Natal, no início de junho de 20</a:t>
            </a:r>
            <a:r>
              <a:rPr lang="en-US" sz="2400" dirty="0" smtClean="0">
                <a:solidFill>
                  <a:srgbClr val="FFFF00"/>
                </a:solidFill>
              </a:rPr>
              <a:t>18.</a:t>
            </a:r>
            <a:endParaRPr lang="pt-BR" sz="2400" dirty="0" smtClean="0">
              <a:solidFill>
                <a:schemeClr val="bg1"/>
              </a:solidFill>
            </a:endParaRP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As indicações deverão ser feitas via ofício destinado ao Diretor do Departamento de Ouvidoria-Geral do SUS do Ministério da </a:t>
            </a:r>
            <a:r>
              <a:rPr lang="pt-BR" sz="2400" dirty="0" smtClean="0">
                <a:solidFill>
                  <a:schemeClr val="bg1"/>
                </a:solidFill>
              </a:rPr>
              <a:t>Saúde. </a:t>
            </a:r>
            <a:endParaRPr lang="pt-BR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60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>
            <a:extLst>
              <a:ext uri="{FF2B5EF4-FFF2-40B4-BE49-F238E27FC236}">
                <a16:creationId xmlns="" xmlns:a16="http://schemas.microsoft.com/office/drawing/2014/main" id="{3A722A2B-8B1F-475E-A2CA-08EDBA0A06E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95850" y="2943225"/>
            <a:ext cx="4086225" cy="2981325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5D7C1B09-9833-43BD-A6C6-60E944970FEB}"/>
              </a:ext>
            </a:extLst>
          </p:cNvPr>
          <p:cNvSpPr txBox="1"/>
          <p:nvPr/>
        </p:nvSpPr>
        <p:spPr>
          <a:xfrm>
            <a:off x="619125" y="161925"/>
            <a:ext cx="7358628" cy="58477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3200" b="1">
                <a:solidFill>
                  <a:srgbClr val="FFFFFF"/>
                </a:solidFill>
                <a:latin typeface="Calibri"/>
              </a:rPr>
              <a:t>Falar de Ouvidoria é interagir com:</a:t>
            </a:r>
            <a:endParaRPr lang="pt-PT" sz="3200">
              <a:solidFill>
                <a:srgbClr val="FFFFFF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48CB0301-3DA8-4CE4-9124-2BCE4FDCEFD7}"/>
              </a:ext>
            </a:extLst>
          </p:cNvPr>
          <p:cNvSpPr txBox="1"/>
          <p:nvPr/>
        </p:nvSpPr>
        <p:spPr>
          <a:xfrm>
            <a:off x="338226" y="1228725"/>
            <a:ext cx="4572000" cy="480131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ü"/>
            </a:pPr>
            <a:r>
              <a:rPr lang="pt-BR" b="1" dirty="0" err="1">
                <a:solidFill>
                  <a:srgbClr val="FFFFFF"/>
                </a:solidFill>
                <a:latin typeface="Calibri"/>
                <a:cs typeface="Arial"/>
              </a:rPr>
              <a:t>Judicialização</a:t>
            </a:r>
            <a:r>
              <a:rPr lang="en-US" b="1" dirty="0">
                <a:solidFill>
                  <a:srgbClr val="FFFFFF"/>
                </a:solidFill>
                <a:latin typeface="Calibri"/>
                <a:cs typeface="Arial"/>
              </a:rPr>
              <a:t>​</a:t>
            </a:r>
            <a:endParaRPr lang="pt-PT" b="1" dirty="0"/>
          </a:p>
          <a:p>
            <a:pPr marL="285750" indent="-285750">
              <a:buFont typeface="Wingdings"/>
              <a:buChar char="ü"/>
            </a:pPr>
            <a:endParaRPr lang="pt-BR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r>
              <a:rPr lang="pt-BR" b="1" dirty="0">
                <a:solidFill>
                  <a:srgbClr val="FFFFFF"/>
                </a:solidFill>
                <a:latin typeface="Calibri"/>
                <a:cs typeface="Arial"/>
              </a:rPr>
              <a:t>Relatórios Qualificados</a:t>
            </a:r>
            <a:r>
              <a:rPr lang="en-US" b="1" dirty="0">
                <a:solidFill>
                  <a:srgbClr val="FFFFFF"/>
                </a:solidFill>
                <a:latin typeface="Calibri"/>
                <a:cs typeface="Arial"/>
              </a:rPr>
              <a:t>​</a:t>
            </a:r>
            <a:endParaRPr lang="en-US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endParaRPr lang="pt-BR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r>
              <a:rPr lang="pt-BR" b="1" dirty="0">
                <a:solidFill>
                  <a:srgbClr val="FFFFFF"/>
                </a:solidFill>
                <a:latin typeface="Calibri"/>
                <a:cs typeface="Arial"/>
              </a:rPr>
              <a:t>Tomada de Decisão</a:t>
            </a:r>
            <a:r>
              <a:rPr lang="en-US" b="1" dirty="0">
                <a:solidFill>
                  <a:srgbClr val="FFFFFF"/>
                </a:solidFill>
                <a:latin typeface="Calibri"/>
                <a:cs typeface="Arial"/>
              </a:rPr>
              <a:t>​</a:t>
            </a:r>
            <a:endParaRPr lang="en-US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endParaRPr lang="pt-BR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r>
              <a:rPr lang="pt-BR" b="1" dirty="0">
                <a:solidFill>
                  <a:srgbClr val="FFFFFF"/>
                </a:solidFill>
                <a:latin typeface="Calibri"/>
                <a:cs typeface="Arial"/>
              </a:rPr>
              <a:t>Implementação da Gestão</a:t>
            </a:r>
            <a:r>
              <a:rPr lang="en-US" b="1" dirty="0">
                <a:solidFill>
                  <a:srgbClr val="FFFFFF"/>
                </a:solidFill>
                <a:latin typeface="Calibri"/>
                <a:cs typeface="Arial"/>
              </a:rPr>
              <a:t>​</a:t>
            </a:r>
            <a:endParaRPr lang="en-US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endParaRPr lang="pt-BR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r>
              <a:rPr lang="pt-BR" b="1" dirty="0">
                <a:solidFill>
                  <a:srgbClr val="FFFFFF"/>
                </a:solidFill>
                <a:latin typeface="Calibri"/>
                <a:cs typeface="Arial"/>
              </a:rPr>
              <a:t>Financiamento no SUS</a:t>
            </a:r>
            <a:r>
              <a:rPr lang="en-US" b="1" dirty="0">
                <a:solidFill>
                  <a:srgbClr val="FFFFFF"/>
                </a:solidFill>
                <a:latin typeface="Calibri"/>
                <a:cs typeface="Arial"/>
              </a:rPr>
              <a:t>​</a:t>
            </a:r>
            <a:endParaRPr lang="en-US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endParaRPr lang="pt-BR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r>
              <a:rPr lang="pt-BR" b="1" dirty="0">
                <a:solidFill>
                  <a:srgbClr val="FFFFFF"/>
                </a:solidFill>
                <a:latin typeface="Calibri"/>
                <a:cs typeface="Arial"/>
              </a:rPr>
              <a:t>Termômetro</a:t>
            </a:r>
            <a:r>
              <a:rPr lang="en-US" b="1" dirty="0">
                <a:solidFill>
                  <a:srgbClr val="FFFFFF"/>
                </a:solidFill>
                <a:latin typeface="Calibri"/>
                <a:cs typeface="Arial"/>
              </a:rPr>
              <a:t>​</a:t>
            </a:r>
            <a:endParaRPr lang="en-US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endParaRPr lang="pt-BR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r>
              <a:rPr lang="pt-BR" b="1" dirty="0">
                <a:solidFill>
                  <a:srgbClr val="FFFFFF"/>
                </a:solidFill>
                <a:latin typeface="Calibri"/>
                <a:cs typeface="Arial"/>
              </a:rPr>
              <a:t>Cumprimento da legislação vigente</a:t>
            </a:r>
            <a:r>
              <a:rPr lang="en-US" b="1" dirty="0">
                <a:solidFill>
                  <a:srgbClr val="FFFFFF"/>
                </a:solidFill>
                <a:latin typeface="Calibri"/>
                <a:cs typeface="Arial"/>
              </a:rPr>
              <a:t>​</a:t>
            </a:r>
            <a:endParaRPr lang="en-US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endParaRPr lang="pt-BR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r>
              <a:rPr lang="pt-BR" b="1" dirty="0">
                <a:solidFill>
                  <a:srgbClr val="FFFFFF"/>
                </a:solidFill>
                <a:latin typeface="Calibri"/>
                <a:cs typeface="Arial"/>
              </a:rPr>
              <a:t>Planejamento</a:t>
            </a:r>
            <a:r>
              <a:rPr lang="en-US" b="1" dirty="0">
                <a:solidFill>
                  <a:srgbClr val="FFFFFF"/>
                </a:solidFill>
                <a:latin typeface="Calibri"/>
                <a:cs typeface="Arial"/>
              </a:rPr>
              <a:t>​</a:t>
            </a:r>
            <a:endParaRPr lang="en-US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endParaRPr lang="pt-BR" b="1" dirty="0">
              <a:solidFill>
                <a:srgbClr val="FFFFFF"/>
              </a:solidFill>
              <a:latin typeface="DejaVu Sans"/>
              <a:cs typeface="Arial"/>
            </a:endParaRPr>
          </a:p>
          <a:p>
            <a:pPr marL="285750" indent="-285750">
              <a:buFont typeface="Wingdings"/>
              <a:buChar char="ü"/>
            </a:pPr>
            <a:r>
              <a:rPr lang="pt-BR" b="1" dirty="0">
                <a:solidFill>
                  <a:srgbClr val="FFFFFF"/>
                </a:solidFill>
                <a:latin typeface="Calibri"/>
                <a:cs typeface="Arial"/>
              </a:rPr>
              <a:t>PPI</a:t>
            </a:r>
          </a:p>
        </p:txBody>
      </p:sp>
    </p:spTree>
    <p:extLst>
      <p:ext uri="{BB962C8B-B14F-4D97-AF65-F5344CB8AC3E}">
        <p14:creationId xmlns:p14="http://schemas.microsoft.com/office/powerpoint/2010/main" xmlns="" val="1074348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700" y="3555603"/>
            <a:ext cx="4572000" cy="20701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pt-BR" sz="3600" b="1" dirty="0" smtClean="0">
                <a:solidFill>
                  <a:schemeClr val="bg1"/>
                </a:solidFill>
              </a:rPr>
              <a:t>Não sabemos se o </a:t>
            </a:r>
            <a:r>
              <a:rPr lang="pt-BR" sz="3600" b="1" dirty="0">
                <a:solidFill>
                  <a:schemeClr val="bg1"/>
                </a:solidFill>
              </a:rPr>
              <a:t>PROMOV SUS </a:t>
            </a:r>
            <a:r>
              <a:rPr lang="pt-BR" sz="3600" b="1" dirty="0" smtClean="0">
                <a:solidFill>
                  <a:schemeClr val="bg1"/>
                </a:solidFill>
              </a:rPr>
              <a:t>continuará em 2019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76300"/>
            <a:ext cx="9144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53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393700" y="2205000"/>
            <a:ext cx="8318500" cy="2392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pt-BR" sz="3600" b="0" strike="noStrike" spc="4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Departamento de </a:t>
            </a:r>
            <a:r>
              <a:rPr lang="pt-BR" sz="3600" b="0" strike="noStrike" spc="49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Ouvidoria-Geral</a:t>
            </a:r>
            <a:r>
              <a:rPr lang="pt-BR" sz="3600" b="0" strike="noStrike" spc="4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 do SUS</a:t>
            </a:r>
            <a:endParaRPr lang="pt-BR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199"/>
              </a:spcAft>
            </a:pPr>
            <a:r>
              <a:rPr lang="pt-BR" sz="2400" b="1" strike="noStrike" spc="4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doges@saude.gov.br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  <a:spcAft>
                <a:spcPts val="2999"/>
              </a:spcAft>
            </a:pPr>
            <a:r>
              <a:rPr lang="pt-BR" sz="2400" b="1" strike="noStrike" spc="49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MS PGothic"/>
              </a:rPr>
              <a:t>(61) 3315-8860</a:t>
            </a:r>
            <a:endParaRPr lang="pt-BR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  <a:spcAft>
                <a:spcPts val="1199"/>
              </a:spcAft>
            </a:pPr>
            <a:endParaRPr lang="pt-BR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57200" y="1440765"/>
            <a:ext cx="8381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Atenção g</a:t>
            </a:r>
            <a:r>
              <a:rPr lang="pt-BR" sz="36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estores da saúde</a:t>
            </a: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0" y="2654300"/>
            <a:ext cx="8381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Lei </a:t>
            </a:r>
            <a:r>
              <a:rPr lang="pt-BR" sz="3600" b="1" dirty="0" smtClean="0">
                <a:solidFill>
                  <a:schemeClr val="bg1"/>
                </a:solidFill>
              </a:rPr>
              <a:t>13.460/2017</a:t>
            </a:r>
          </a:p>
          <a:p>
            <a:pPr algn="ctr"/>
            <a:endParaRPr lang="pt-BR" sz="3600" b="1" dirty="0" smtClean="0">
              <a:solidFill>
                <a:schemeClr val="bg1"/>
              </a:solidFill>
            </a:endParaRPr>
          </a:p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Portaria </a:t>
            </a:r>
            <a:r>
              <a:rPr lang="pt-BR" sz="3600" b="1" dirty="0">
                <a:solidFill>
                  <a:schemeClr val="bg1"/>
                </a:solidFill>
              </a:rPr>
              <a:t>Interministerial </a:t>
            </a:r>
            <a:r>
              <a:rPr lang="pt-BR" sz="3600" b="1" dirty="0" smtClean="0">
                <a:solidFill>
                  <a:schemeClr val="bg1"/>
                </a:solidFill>
              </a:rPr>
              <a:t>424/2016</a:t>
            </a:r>
            <a:endParaRPr lang="pt-BR" sz="3600" b="1" dirty="0">
              <a:solidFill>
                <a:schemeClr val="bg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100" y="1346050"/>
            <a:ext cx="941387" cy="83575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900" y="1346050"/>
            <a:ext cx="941387" cy="835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240" cy="73660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Lei </a:t>
            </a:r>
            <a:r>
              <a:rPr lang="pt-BR" dirty="0" smtClean="0">
                <a:solidFill>
                  <a:schemeClr val="bg1"/>
                </a:solidFill>
              </a:rPr>
              <a:t>13.460/2017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457200" y="1536700"/>
            <a:ext cx="8229240" cy="4241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solidFill>
                  <a:schemeClr val="bg1"/>
                </a:solidFill>
              </a:rPr>
              <a:t>Art. </a:t>
            </a:r>
            <a:r>
              <a:rPr lang="pt-BR" sz="2400" dirty="0" smtClean="0">
                <a:solidFill>
                  <a:schemeClr val="bg1"/>
                </a:solidFill>
              </a:rPr>
              <a:t>1º  </a:t>
            </a:r>
            <a:r>
              <a:rPr lang="pt-BR" sz="2400" b="1" u="sng" dirty="0">
                <a:solidFill>
                  <a:schemeClr val="bg1"/>
                </a:solidFill>
              </a:rPr>
              <a:t>Esta Lei estabelece normas básicas para participação, proteção e defesa dos direitos do usuário dos serviços públicos</a:t>
            </a:r>
            <a:r>
              <a:rPr lang="pt-BR" sz="2400" dirty="0">
                <a:solidFill>
                  <a:schemeClr val="bg1"/>
                </a:solidFill>
              </a:rPr>
              <a:t> prestados direta ou indiretamente pela administração pública</a:t>
            </a:r>
            <a:r>
              <a:rPr lang="pt-BR" sz="2400" dirty="0" smtClean="0">
                <a:solidFill>
                  <a:schemeClr val="bg1"/>
                </a:solidFill>
              </a:rPr>
              <a:t>. </a:t>
            </a:r>
          </a:p>
          <a:p>
            <a:pPr marL="0" indent="0" algn="just">
              <a:buNone/>
            </a:pPr>
            <a:endParaRPr lang="pt-BR" sz="24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Art. 9º  Para garantir seus direitos, </a:t>
            </a:r>
            <a:r>
              <a:rPr lang="pt-BR" sz="2400" b="1" u="sng" dirty="0" smtClean="0">
                <a:solidFill>
                  <a:schemeClr val="bg1"/>
                </a:solidFill>
              </a:rPr>
              <a:t>o usuário poderá apresentar manifestações perante a administração pública acerca da prestação de serviços públicos</a:t>
            </a:r>
            <a:r>
              <a:rPr lang="pt-BR" sz="24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rgbClr val="FFFF00"/>
                </a:solidFill>
              </a:rPr>
              <a:t>Manifestações = </a:t>
            </a:r>
            <a:r>
              <a:rPr lang="pt-BR" sz="2000" dirty="0">
                <a:solidFill>
                  <a:srgbClr val="FFFF00"/>
                </a:solidFill>
              </a:rPr>
              <a:t>reclamações, denúncias, sugestões, elogios e demais pronunciamentos de usuários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  <a:endParaRPr lang="pt-BR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14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241300" y="1727200"/>
            <a:ext cx="8813800" cy="38481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endParaRPr lang="pt-BR" sz="2400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pt-BR" sz="2400" dirty="0" smtClean="0">
                <a:solidFill>
                  <a:schemeClr val="bg1"/>
                </a:solidFill>
              </a:rPr>
              <a:t>Art</a:t>
            </a:r>
            <a:r>
              <a:rPr lang="pt-BR" sz="2400" dirty="0">
                <a:solidFill>
                  <a:schemeClr val="bg1"/>
                </a:solidFill>
              </a:rPr>
              <a:t>. 10.  </a:t>
            </a:r>
            <a:r>
              <a:rPr lang="pt-BR" sz="2400" b="1" u="sng" dirty="0">
                <a:solidFill>
                  <a:schemeClr val="bg1"/>
                </a:solidFill>
              </a:rPr>
              <a:t>A manifestação será dirigida à</a:t>
            </a:r>
            <a:r>
              <a:rPr lang="pt-BR" sz="2400" u="sng" dirty="0">
                <a:solidFill>
                  <a:schemeClr val="bg1"/>
                </a:solidFill>
              </a:rPr>
              <a:t> </a:t>
            </a:r>
            <a:r>
              <a:rPr lang="pt-BR" sz="2400" b="1" u="sng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ouvidoria</a:t>
            </a:r>
            <a:r>
              <a:rPr lang="pt-BR" sz="2400" u="sng" dirty="0">
                <a:solidFill>
                  <a:schemeClr val="bg1"/>
                </a:solidFill>
              </a:rPr>
              <a:t> </a:t>
            </a:r>
            <a:r>
              <a:rPr lang="pt-BR" sz="2400" b="1" u="sng" dirty="0">
                <a:solidFill>
                  <a:schemeClr val="bg1"/>
                </a:solidFill>
              </a:rPr>
              <a:t>do órgão ou entidade responsável</a:t>
            </a:r>
            <a:r>
              <a:rPr lang="pt-BR" sz="2400" dirty="0">
                <a:solidFill>
                  <a:schemeClr val="bg1"/>
                </a:solidFill>
              </a:rPr>
              <a:t> e conterá a identificação do requerente</a:t>
            </a:r>
            <a:r>
              <a:rPr lang="pt-BR" sz="2400" dirty="0" smtClean="0">
                <a:solidFill>
                  <a:schemeClr val="bg1"/>
                </a:solidFill>
              </a:rPr>
              <a:t>.</a:t>
            </a:r>
            <a:endParaRPr lang="pt-BR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7887592"/>
              </p:ext>
            </p:extLst>
          </p:nvPr>
        </p:nvGraphicFramePr>
        <p:xfrm>
          <a:off x="1441631" y="3960125"/>
          <a:ext cx="7486470" cy="1615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969"/>
                <a:gridCol w="5651501"/>
              </a:tblGrid>
              <a:tr h="396923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bg1"/>
                          </a:solidFill>
                        </a:rPr>
                        <a:t>Esfera</a:t>
                      </a:r>
                      <a:endParaRPr lang="pt-B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bg1"/>
                          </a:solidFill>
                        </a:rPr>
                        <a:t>Entidade</a:t>
                      </a:r>
                      <a:r>
                        <a:rPr lang="pt-BR" sz="2000" baseline="0" dirty="0" smtClean="0">
                          <a:solidFill>
                            <a:schemeClr val="bg1"/>
                          </a:solidFill>
                        </a:rPr>
                        <a:t> responsável</a:t>
                      </a:r>
                      <a:endParaRPr lang="pt-B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União</a:t>
                      </a:r>
                      <a:endParaRPr lang="pt-BR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Ministério da Saúde</a:t>
                      </a:r>
                      <a:endParaRPr lang="pt-BR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6715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Estados e</a:t>
                      </a:r>
                      <a:r>
                        <a:rPr lang="pt-BR" sz="2000" baseline="0" dirty="0" smtClean="0"/>
                        <a:t> DF</a:t>
                      </a:r>
                      <a:endParaRPr lang="pt-BR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Secretaria Estadual de </a:t>
                      </a:r>
                      <a:r>
                        <a:rPr lang="pt-BR" sz="2000" baseline="0" dirty="0" smtClean="0"/>
                        <a:t>Saúde ou equivalente</a:t>
                      </a:r>
                      <a:endParaRPr lang="pt-BR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Municípios</a:t>
                      </a:r>
                      <a:endParaRPr lang="pt-BR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Secretaria Municipal de</a:t>
                      </a:r>
                      <a:r>
                        <a:rPr lang="pt-BR" sz="2000" baseline="0" dirty="0" smtClean="0"/>
                        <a:t> Saúde ou equivalente</a:t>
                      </a:r>
                      <a:endParaRPr lang="pt-BR" sz="2000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457200" y="990600"/>
            <a:ext cx="8229240" cy="736600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>
                <a:solidFill>
                  <a:schemeClr val="bg1"/>
                </a:solidFill>
              </a:rPr>
              <a:t>Lei 13.460/2017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087732" y="55753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</a:rPr>
              <a:t>Art. 9º da Lei 8080/1990 (Lei do SUS)</a:t>
            </a: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4467579"/>
            <a:ext cx="15686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70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240" cy="73660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Lei </a:t>
            </a:r>
            <a:r>
              <a:rPr lang="pt-BR" dirty="0" smtClean="0">
                <a:solidFill>
                  <a:schemeClr val="bg1"/>
                </a:solidFill>
              </a:rPr>
              <a:t>13.460/2017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457200" y="1727200"/>
            <a:ext cx="8229240" cy="4330700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O que faz uma Ouvidoria?</a:t>
            </a:r>
          </a:p>
          <a:p>
            <a:pPr algn="ctr"/>
            <a:endParaRPr lang="pt-BR" sz="2400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dirty="0" smtClean="0">
                <a:solidFill>
                  <a:schemeClr val="bg1"/>
                </a:solidFill>
              </a:rPr>
              <a:t>Art. 12. (...)</a:t>
            </a:r>
          </a:p>
          <a:p>
            <a:pPr algn="just"/>
            <a:endParaRPr lang="pt-BR" sz="2400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dirty="0" smtClean="0">
                <a:solidFill>
                  <a:schemeClr val="bg1"/>
                </a:solidFill>
              </a:rPr>
              <a:t>Parágrafo único. A efetiva resolução das manifestações dos usuários compreende: </a:t>
            </a:r>
          </a:p>
          <a:p>
            <a:pPr algn="just"/>
            <a:endParaRPr lang="pt-BR" sz="2400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dirty="0" smtClean="0">
                <a:solidFill>
                  <a:schemeClr val="bg1"/>
                </a:solidFill>
              </a:rPr>
              <a:t>I - recepção da manifestação no canal de atendimento adequado; 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</a:rPr>
              <a:t>II - emissão de comprovante de recebimento da manifestação; 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</a:rPr>
              <a:t>III - análise e obtenção de informações, quando necessário; 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</a:rPr>
              <a:t>IV - decisão administrativa final; e </a:t>
            </a:r>
          </a:p>
          <a:p>
            <a:pPr algn="just"/>
            <a:r>
              <a:rPr lang="pt-BR" sz="2400" dirty="0" smtClean="0">
                <a:solidFill>
                  <a:schemeClr val="bg1"/>
                </a:solidFill>
              </a:rPr>
              <a:t>V - ciência ao usuário.</a:t>
            </a:r>
          </a:p>
        </p:txBody>
      </p:sp>
    </p:spTree>
    <p:extLst>
      <p:ext uri="{BB962C8B-B14F-4D97-AF65-F5344CB8AC3E}">
        <p14:creationId xmlns:p14="http://schemas.microsoft.com/office/powerpoint/2010/main" xmlns="" val="298960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240" cy="73660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Lei </a:t>
            </a:r>
            <a:r>
              <a:rPr lang="pt-BR" dirty="0" smtClean="0">
                <a:solidFill>
                  <a:schemeClr val="bg1"/>
                </a:solidFill>
              </a:rPr>
              <a:t>13.460/2017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457200" y="1981200"/>
            <a:ext cx="8229240" cy="3797300"/>
          </a:xfrm>
        </p:spPr>
        <p:txBody>
          <a:bodyPr anchor="t">
            <a:norm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</a:rPr>
              <a:t>Vigência</a:t>
            </a: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4170181"/>
              </p:ext>
            </p:extLst>
          </p:nvPr>
        </p:nvGraphicFramePr>
        <p:xfrm>
          <a:off x="698500" y="2654300"/>
          <a:ext cx="7746640" cy="2704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2967"/>
                <a:gridCol w="2543673"/>
              </a:tblGrid>
              <a:tr h="492898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chemeClr val="bg1"/>
                          </a:solidFill>
                        </a:rPr>
                        <a:t>Esfera</a:t>
                      </a:r>
                      <a:endParaRPr lang="pt-B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</a:rPr>
                        <a:t>A partir de:</a:t>
                      </a:r>
                      <a:endParaRPr lang="pt-B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55794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União, Estados,</a:t>
                      </a:r>
                      <a:r>
                        <a:rPr lang="pt-BR" sz="2000" baseline="0" dirty="0" smtClean="0"/>
                        <a:t> DF e Municípios acima de 500 mil habitantes</a:t>
                      </a:r>
                      <a:endParaRPr lang="pt-BR" sz="20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26.06.2018</a:t>
                      </a:r>
                      <a:endParaRPr lang="pt-BR" sz="20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855794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Municípios entre 100 e 500 mil habitantes</a:t>
                      </a:r>
                      <a:endParaRPr lang="pt-BR" sz="20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26.06.2019</a:t>
                      </a:r>
                      <a:endParaRPr lang="pt-BR" sz="20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9744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Municípios até 100 mil habitantes</a:t>
                      </a:r>
                      <a:endParaRPr lang="pt-BR" sz="20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26.06.2020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157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73660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Portaria Interministerial 424/2016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457200" y="1727200"/>
            <a:ext cx="8229240" cy="4051300"/>
          </a:xfrm>
        </p:spPr>
        <p:txBody>
          <a:bodyPr anchor="ctr">
            <a:normAutofit/>
          </a:bodyPr>
          <a:lstStyle/>
          <a:p>
            <a:pPr algn="just"/>
            <a:r>
              <a:rPr lang="pt-BR" sz="2000" dirty="0">
                <a:solidFill>
                  <a:schemeClr val="bg1"/>
                </a:solidFill>
              </a:rPr>
              <a:t>Art. 1º Esta Portaria regula os instrumentos de repasse celebrados pelos órgãos e entidades da Administração Pública Federal com órgãos ou entidades públicas </a:t>
            </a:r>
            <a:r>
              <a:rPr lang="pt-BR" sz="2000" dirty="0" smtClean="0">
                <a:solidFill>
                  <a:schemeClr val="bg1"/>
                </a:solidFill>
              </a:rPr>
              <a:t>(...)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Art. 7º São competências e responsabilidades dos proponentes ou convenentes</a:t>
            </a:r>
            <a:r>
              <a:rPr lang="pt-BR" sz="2000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XIX - </a:t>
            </a:r>
            <a:r>
              <a:rPr lang="pt-BR" sz="2000" b="1" u="sng" dirty="0">
                <a:solidFill>
                  <a:schemeClr val="bg1"/>
                </a:solidFill>
              </a:rPr>
              <a:t>manter um canal de comunicação efetivo</a:t>
            </a:r>
            <a:r>
              <a:rPr lang="pt-BR" sz="2000" dirty="0">
                <a:solidFill>
                  <a:schemeClr val="bg1"/>
                </a:solidFill>
              </a:rPr>
              <a:t>, ao qual se dará ampla publicidade, </a:t>
            </a:r>
            <a:r>
              <a:rPr lang="pt-BR" sz="2000" b="1" u="sng" dirty="0">
                <a:solidFill>
                  <a:schemeClr val="bg1"/>
                </a:solidFill>
              </a:rPr>
              <a:t>para o recebimento pela União de manifestações dos cidadãos relacionadas ao convênio</a:t>
            </a:r>
            <a:r>
              <a:rPr lang="pt-BR" sz="2000" dirty="0">
                <a:solidFill>
                  <a:schemeClr val="bg1"/>
                </a:solidFill>
              </a:rPr>
              <a:t>, possibilitando o registro de sugestões, elogios, solicitações, reclamações e denúncias;</a:t>
            </a:r>
            <a:endParaRPr lang="pt-BR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17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736600"/>
          </a:xfrm>
        </p:spPr>
        <p:txBody>
          <a:bodyPr/>
          <a:lstStyle/>
          <a:p>
            <a:pPr algn="ctr"/>
            <a:r>
              <a:rPr lang="pt-BR" sz="3600" dirty="0" smtClean="0">
                <a:solidFill>
                  <a:schemeClr val="bg1"/>
                </a:solidFill>
              </a:rPr>
              <a:t>Consequências do não cumprimento...</a:t>
            </a: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203200" y="1727200"/>
            <a:ext cx="8775700" cy="4051300"/>
          </a:xfrm>
        </p:spPr>
        <p:txBody>
          <a:bodyPr anchor="ctr"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pt-BR" sz="2400" dirty="0" smtClean="0">
                <a:solidFill>
                  <a:schemeClr val="bg1"/>
                </a:solidFill>
              </a:rPr>
              <a:t>Administrativa:</a:t>
            </a:r>
            <a:endParaRPr lang="pt-BR" sz="2400" dirty="0">
              <a:solidFill>
                <a:schemeClr val="bg1"/>
              </a:solidFill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PAD</a:t>
            </a:r>
            <a:r>
              <a:rPr lang="pt-BR" sz="2400" dirty="0">
                <a:solidFill>
                  <a:schemeClr val="bg1"/>
                </a:solidFill>
              </a:rPr>
              <a:t>, s</a:t>
            </a:r>
            <a:r>
              <a:rPr lang="pt-BR" sz="2400" dirty="0" smtClean="0">
                <a:solidFill>
                  <a:schemeClr val="bg1"/>
                </a:solidFill>
              </a:rPr>
              <a:t>indicância, advertência</a:t>
            </a:r>
            <a:r>
              <a:rPr lang="pt-BR" sz="2400" dirty="0">
                <a:solidFill>
                  <a:schemeClr val="bg1"/>
                </a:solidFill>
              </a:rPr>
              <a:t>, </a:t>
            </a:r>
            <a:r>
              <a:rPr lang="pt-BR" sz="2400" dirty="0" smtClean="0">
                <a:solidFill>
                  <a:schemeClr val="bg1"/>
                </a:solidFill>
              </a:rPr>
              <a:t>outros (profissionais gestores)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Impedimento de receber recursos de convênio (gestores)</a:t>
            </a:r>
            <a:endParaRPr lang="pt-BR" sz="2400" dirty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endParaRPr lang="pt-BR" sz="2400" dirty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pt-BR" sz="2400" dirty="0">
                <a:solidFill>
                  <a:schemeClr val="bg1"/>
                </a:solidFill>
              </a:rPr>
              <a:t>Penal: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1"/>
                </a:solidFill>
              </a:rPr>
              <a:t>Prevaricação (profissionais e gestores):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</a:rPr>
              <a:t>Art</a:t>
            </a:r>
            <a:r>
              <a:rPr lang="pt-BR" sz="2000" dirty="0">
                <a:solidFill>
                  <a:schemeClr val="bg1"/>
                </a:solidFill>
              </a:rPr>
              <a:t>. 319 - Retardar ou deixar de praticar, indevidamente, ato de ofício, ou praticá-lo contra disposição expressa de lei, para satisfazer interesse ou sentimento </a:t>
            </a:r>
            <a:r>
              <a:rPr lang="pt-BR" sz="2000" dirty="0" smtClean="0">
                <a:solidFill>
                  <a:schemeClr val="bg1"/>
                </a:solidFill>
              </a:rPr>
              <a:t>pessoal: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</a:rPr>
              <a:t>Pena </a:t>
            </a:r>
            <a:r>
              <a:rPr lang="pt-BR" sz="2000" dirty="0">
                <a:solidFill>
                  <a:schemeClr val="bg1"/>
                </a:solidFill>
              </a:rPr>
              <a:t>- detenção, de três meses a um ano, e multa.</a:t>
            </a:r>
          </a:p>
        </p:txBody>
      </p:sp>
    </p:spTree>
    <p:extLst>
      <p:ext uri="{BB962C8B-B14F-4D97-AF65-F5344CB8AC3E}">
        <p14:creationId xmlns:p14="http://schemas.microsoft.com/office/powerpoint/2010/main" xmlns="" val="15780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73660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RESUMO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457200" y="1727200"/>
            <a:ext cx="8229240" cy="4051300"/>
          </a:xfrm>
        </p:spPr>
        <p:txBody>
          <a:bodyPr anchor="ctr">
            <a:norm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</a:rPr>
              <a:t>Toda Secretaria Estadual ou Municipal de saúde </a:t>
            </a:r>
            <a:r>
              <a:rPr lang="pt-BR" sz="3600" b="1" dirty="0" smtClean="0">
                <a:solidFill>
                  <a:schemeClr val="bg1"/>
                </a:solidFill>
              </a:rPr>
              <a:t>DEVERÁ</a:t>
            </a:r>
            <a:r>
              <a:rPr lang="pt-BR" sz="3600" dirty="0" smtClean="0">
                <a:solidFill>
                  <a:schemeClr val="bg1"/>
                </a:solidFill>
              </a:rPr>
              <a:t> instituir ouvidoria própria para recebimento de manifestações dos usuários nos prazos da Lei 13.460/2017.</a:t>
            </a:r>
          </a:p>
        </p:txBody>
      </p:sp>
    </p:spTree>
    <p:extLst>
      <p:ext uri="{BB962C8B-B14F-4D97-AF65-F5344CB8AC3E}">
        <p14:creationId xmlns:p14="http://schemas.microsoft.com/office/powerpoint/2010/main" xmlns="" val="344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9411</TotalTime>
  <Words>732</Words>
  <Application>Microsoft Office PowerPoint</Application>
  <PresentationFormat>Apresentação na tela (4:3)</PresentationFormat>
  <Paragraphs>123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17</vt:i4>
      </vt:variant>
    </vt:vector>
  </HeadingPairs>
  <TitlesOfParts>
    <vt:vector size="19" baseType="lpstr">
      <vt:lpstr>Office Theme</vt:lpstr>
      <vt:lpstr>Office Theme</vt:lpstr>
      <vt:lpstr>Slide 1</vt:lpstr>
      <vt:lpstr>Slide 2</vt:lpstr>
      <vt:lpstr>Lei 13.460/2017</vt:lpstr>
      <vt:lpstr>Slide 4</vt:lpstr>
      <vt:lpstr>Lei 13.460/2017</vt:lpstr>
      <vt:lpstr>Lei 13.460/2017</vt:lpstr>
      <vt:lpstr>Portaria Interministerial 424/2016</vt:lpstr>
      <vt:lpstr>Consequências do não cumprimento...</vt:lpstr>
      <vt:lpstr>RESUMO</vt:lpstr>
      <vt:lpstr>O que é preciso para ter uma Ouvidoria do SUS?</vt:lpstr>
      <vt:lpstr>O que é preciso para ter uma Ouvidoria?</vt:lpstr>
      <vt:lpstr>Apoio do Ministério da Saúde</vt:lpstr>
      <vt:lpstr>Em estudo de viabilidade Para os municípios que não têm Ouvidoria:</vt:lpstr>
      <vt:lpstr>Para os municípios que não têm Ouvidoria:</vt:lpstr>
      <vt:lpstr>Slide 15</vt:lpstr>
      <vt:lpstr>Não sabemos se o PROMOV SUS continuará em 2019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Mauro</dc:creator>
  <cp:lastModifiedBy>Cliente</cp:lastModifiedBy>
  <cp:revision>840</cp:revision>
  <cp:lastPrinted>2016-02-18T16:10:04Z</cp:lastPrinted>
  <dcterms:created xsi:type="dcterms:W3CDTF">2016-06-30T14:35:56Z</dcterms:created>
  <dcterms:modified xsi:type="dcterms:W3CDTF">2018-04-18T11:40:07Z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