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63" r:id="rId4"/>
    <p:sldId id="264" r:id="rId5"/>
    <p:sldId id="265" r:id="rId6"/>
    <p:sldId id="267" r:id="rId7"/>
    <p:sldId id="297" r:id="rId8"/>
    <p:sldId id="288" r:id="rId9"/>
    <p:sldId id="289" r:id="rId10"/>
    <p:sldId id="290" r:id="rId11"/>
    <p:sldId id="293" r:id="rId12"/>
    <p:sldId id="294" r:id="rId13"/>
    <p:sldId id="300" r:id="rId14"/>
    <p:sldId id="296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3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4F28E4-FB98-41E6-8FC4-A814FF93F08B}" type="datetimeFigureOut">
              <a:rPr lang="pt-BR" smtClean="0"/>
              <a:pPr/>
              <a:t>20/06/2018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DA6DE78-B7B8-416B-A8D0-C191EDA769D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416824" cy="2071702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PLANEJAMENTO REGIONAL INTEGRADO E ORGANIZAÇÃO DE MACRORREGIÕES DE SAÚDE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4643446"/>
            <a:ext cx="8572560" cy="122413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/>
              <a:t>Comissão Intergestores Bipartite – CIB/RN</a:t>
            </a:r>
          </a:p>
          <a:p>
            <a:pPr algn="ctr"/>
            <a:r>
              <a:rPr lang="pt-BR" sz="2800" b="1" dirty="0" smtClean="0"/>
              <a:t>278ª Reunião Ordinária - 20.06.2018 </a:t>
            </a:r>
            <a:endParaRPr lang="pt-BR" sz="28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664032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dirty="0" smtClean="0"/>
              <a:t>Proposta de agrupamentos de “Regiões Resolutivas”para aprovação na CIB/RN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2600" dirty="0" smtClean="0"/>
          </a:p>
          <a:p>
            <a:pPr algn="just"/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29190" y="5929330"/>
            <a:ext cx="100013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74" name="Picture 2" descr="C:\Planejamento\PLANEJAMENTO REGIONAL INTEGRADO\MAPAS_PGASS\Mapa_Metropolita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9144000" cy="4430986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4929190" y="5929330"/>
            <a:ext cx="1000132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500034" y="4857760"/>
          <a:ext cx="8429684" cy="1742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3117225"/>
                <a:gridCol w="2502564"/>
              </a:tblGrid>
              <a:tr h="36475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Regiões</a:t>
                      </a:r>
                      <a:r>
                        <a:rPr lang="pt-BR" sz="2000" baseline="0" dirty="0" smtClean="0"/>
                        <a:t> Contíguas </a:t>
                      </a:r>
                      <a:endParaRPr lang="pt-BR" sz="2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Nº de Municípios</a:t>
                      </a:r>
                      <a:endParaRPr lang="pt-BR" sz="2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População</a:t>
                      </a:r>
                      <a:endParaRPr lang="pt-BR" sz="2000" dirty="0"/>
                    </a:p>
                  </a:txBody>
                  <a:tcPr marL="45720" marR="45720"/>
                </a:tc>
              </a:tr>
              <a:tr h="6453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I, III, IV, V,VII</a:t>
                      </a:r>
                      <a:endParaRPr lang="pt-BR" sz="1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Rounded MT Bold" pitchFamily="34" charset="0"/>
                        </a:rPr>
                        <a:t>104</a:t>
                      </a:r>
                      <a:endParaRPr lang="pt-BR" sz="2000" b="1" dirty="0">
                        <a:latin typeface="Arial Rounded MT Bold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kumimoji="0" lang="pt-BR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itchFamily="34" charset="0"/>
                          <a:ea typeface="+mn-ea"/>
                          <a:cs typeface="+mn-cs"/>
                        </a:rPr>
                        <a:t>2.580.666 </a:t>
                      </a:r>
                      <a:endParaRPr lang="pt-BR" sz="2000" b="1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r>
                        <a:rPr lang="pt-BR" sz="2000" b="1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	</a:t>
                      </a:r>
                      <a:endParaRPr lang="pt-BR" sz="2000" dirty="0">
                        <a:solidFill>
                          <a:srgbClr val="FF0000"/>
                        </a:solidFill>
                        <a:latin typeface="Arial Rounded MT Bold" pitchFamily="34" charset="0"/>
                      </a:endParaRPr>
                    </a:p>
                  </a:txBody>
                  <a:tcPr marL="45720" marR="45720"/>
                </a:tc>
              </a:tr>
              <a:tr h="645343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II, VI, VIII</a:t>
                      </a:r>
                      <a:endParaRPr lang="pt-BR" sz="18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Rounded MT Bold" pitchFamily="34" charset="0"/>
                        </a:rPr>
                        <a:t>63</a:t>
                      </a:r>
                      <a:endParaRPr lang="pt-BR" sz="2000" b="1" dirty="0">
                        <a:latin typeface="Arial Rounded MT Bold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Rounded MT Bold" pitchFamily="34" charset="0"/>
                          <a:ea typeface="+mn-ea"/>
                          <a:cs typeface="+mn-cs"/>
                        </a:rPr>
                        <a:t> 894.332 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714380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 smtClean="0"/>
              <a:t>Proposta de agrupamentos de “Regiões Resolutivas”para aprovação na CIB/RN</a:t>
            </a:r>
            <a:endParaRPr lang="pt-BR" sz="2000" dirty="0"/>
          </a:p>
        </p:txBody>
      </p:sp>
      <p:pic>
        <p:nvPicPr>
          <p:cNvPr id="80897" name="Picture 1" descr="E:\MAPAS_PGASS\Mapa_RN_20180612_Macr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142984"/>
            <a:ext cx="5711699" cy="367795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4929190" y="2786058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 Rounded MT Bold" pitchFamily="34" charset="0"/>
              </a:rPr>
              <a:t>MACRORREGIÃO</a:t>
            </a:r>
            <a:r>
              <a:rPr lang="pt-BR" sz="1100" dirty="0" smtClean="0">
                <a:latin typeface="Arial Rounded MT Bold" pitchFamily="34" charset="0"/>
              </a:rPr>
              <a:t>  </a:t>
            </a:r>
            <a:r>
              <a:rPr lang="pt-BR" sz="1400" dirty="0" smtClean="0">
                <a:latin typeface="Arial Rounded MT Bold" pitchFamily="34" charset="0"/>
              </a:rPr>
              <a:t>I</a:t>
            </a:r>
            <a:endParaRPr lang="pt-BR" sz="1100" dirty="0">
              <a:latin typeface="Arial Rounded MT Bold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928926" y="2143116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Arial Rounded MT Bold" pitchFamily="34" charset="0"/>
              </a:rPr>
              <a:t>MACRORREGIÃO</a:t>
            </a:r>
            <a:r>
              <a:rPr lang="pt-BR" sz="1100" dirty="0" smtClean="0">
                <a:latin typeface="Arial Rounded MT Bold" pitchFamily="34" charset="0"/>
              </a:rPr>
              <a:t>  </a:t>
            </a:r>
            <a:r>
              <a:rPr lang="pt-BR" sz="1400" dirty="0" smtClean="0">
                <a:latin typeface="Arial Rounded MT Bold" pitchFamily="34" charset="0"/>
              </a:rPr>
              <a:t>II</a:t>
            </a:r>
            <a:endParaRPr lang="pt-BR" sz="1100" dirty="0"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 smtClean="0"/>
              <a:t>CRONOGRAMA DO PROCESSO DE PLANEJAMENTO REGIONAL INTEGRADO RN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2600" dirty="0" smtClean="0"/>
          </a:p>
          <a:p>
            <a:pPr algn="just"/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29190" y="5929330"/>
            <a:ext cx="100013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929190" y="5929330"/>
            <a:ext cx="1000132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82550" y="1354138"/>
          <a:ext cx="9096375" cy="4432300"/>
        </p:xfrm>
        <a:graphic>
          <a:graphicData uri="http://schemas.openxmlformats.org/presentationml/2006/ole">
            <p:oleObj spid="_x0000_s48133" name="Planilha" r:id="rId3" imgW="8896485" imgH="4238535" progId="Excel.Sheet.12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8229600" cy="500066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 smtClean="0"/>
              <a:t>CRONOGRAMA DO PROCESSO DE PLANEJAMENTO REGIONAL INTEGRADO RN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2600" dirty="0" smtClean="0"/>
          </a:p>
          <a:p>
            <a:pPr algn="just"/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29190" y="5929330"/>
            <a:ext cx="100013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929190" y="5929330"/>
            <a:ext cx="1000132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1" y="1285859"/>
          <a:ext cx="9144000" cy="5281197"/>
        </p:xfrm>
        <a:graphic>
          <a:graphicData uri="http://schemas.openxmlformats.org/presentationml/2006/ole">
            <p:oleObj spid="_x0000_s84995" name="Planilha" r:id="rId3" imgW="9834300" imgH="4730339" progId="Excel.Sheet.12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pt-BR" sz="2000" b="1" dirty="0" smtClean="0"/>
              <a:t>CRONOGRAMA DO PROCESSO DE PLANEJAMENTO REGIONAL INTEGRADO RN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2600" dirty="0" smtClean="0"/>
          </a:p>
          <a:p>
            <a:pPr algn="just"/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29190" y="5929330"/>
            <a:ext cx="100013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929190" y="5929330"/>
            <a:ext cx="1000132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0" y="2000240"/>
          <a:ext cx="9144000" cy="3500462"/>
        </p:xfrm>
        <a:graphic>
          <a:graphicData uri="http://schemas.openxmlformats.org/presentationml/2006/ole">
            <p:oleObj spid="_x0000_s50180" name="Planilha" r:id="rId3" imgW="8896485" imgH="2448015" progId="Excel.Sheet.12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464347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Resolução CIT 37 de Março de 2018 de 22 de março de 2018</a:t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2800" i="1" dirty="0" smtClean="0"/>
              <a:t>Dispõe sobre o processo de Planejamento Regional Integrado e a organização de macrorregiões de saúde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3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80920" cy="1296144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Macrorregiões do Rio Grande do Norte</a:t>
            </a:r>
            <a:endParaRPr lang="pt-BR" b="1" dirty="0"/>
          </a:p>
        </p:txBody>
      </p:sp>
      <p:pic>
        <p:nvPicPr>
          <p:cNvPr id="6" name="Espaço Reservado para Conteúdo 5" descr="downloa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492896"/>
            <a:ext cx="6120680" cy="3801264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/>
          <a:lstStyle/>
          <a:p>
            <a:pPr algn="ctr"/>
            <a:r>
              <a:rPr lang="pt-BR" b="1" dirty="0" smtClean="0"/>
              <a:t>Características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2736304"/>
          </a:xfrm>
        </p:spPr>
        <p:txBody>
          <a:bodyPr/>
          <a:lstStyle/>
          <a:p>
            <a:r>
              <a:rPr lang="pt-BR" dirty="0" smtClean="0"/>
              <a:t>População: 3.474.998 (Estimativa TCU 2016)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Extensão Territorial: 52.796.791 km² 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Densidade Demográfica: 65 hab./km²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72518" cy="1024072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Distribuição das Regiões de Saúde do Rio Grande do Norte, segundo população e número de municípios - 2015</a:t>
            </a:r>
            <a:endParaRPr lang="pt-BR" sz="24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42910" y="1643050"/>
            <a:ext cx="7929618" cy="459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594304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>
                <a:solidFill>
                  <a:schemeClr val="tx1"/>
                </a:solidFill>
              </a:rPr>
              <a:t>PLANEJAMENTO REGIONAL INTEGRADO</a:t>
            </a: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371398"/>
          </a:xfrm>
        </p:spPr>
        <p:txBody>
          <a:bodyPr>
            <a:normAutofit fontScale="85000" lnSpcReduction="20000"/>
          </a:bodyPr>
          <a:lstStyle/>
          <a:p>
            <a:r>
              <a:rPr lang="pt-BR" sz="2600" dirty="0" smtClean="0"/>
              <a:t>A referência para o financiamento das ações e serviços de saúde regionais deve ser a macrorregião de saúde; </a:t>
            </a:r>
            <a:br>
              <a:rPr lang="pt-BR" sz="2600" dirty="0" smtClean="0"/>
            </a:br>
            <a:endParaRPr lang="pt-BR" sz="2600" dirty="0" smtClean="0"/>
          </a:p>
          <a:p>
            <a:r>
              <a:rPr lang="pt-BR" sz="2600" dirty="0" smtClean="0"/>
              <a:t>O princípio da suficiência implica que as redes de atenção à saúde só se completam na macrorregião porque só nela, estão presentes todos os serviços de APS, de atenção secundária (média complexidade) e de atenção terciária (alta complexidade);</a:t>
            </a:r>
            <a:br>
              <a:rPr lang="pt-BR" sz="2600" dirty="0" smtClean="0"/>
            </a:br>
            <a:endParaRPr lang="pt-BR" sz="2600" dirty="0" smtClean="0"/>
          </a:p>
          <a:p>
            <a:r>
              <a:rPr lang="pt-BR" sz="2600" dirty="0" smtClean="0"/>
              <a:t>A macrorregião é o único território que permite a governança regional completa das redes de atenção à saúde</a:t>
            </a:r>
            <a:br>
              <a:rPr lang="pt-BR" sz="2600" dirty="0" smtClean="0"/>
            </a:br>
            <a:endParaRPr lang="pt-BR" sz="2600" dirty="0" smtClean="0"/>
          </a:p>
          <a:p>
            <a:pPr algn="just"/>
            <a:r>
              <a:rPr lang="pt-BR" sz="2600" dirty="0" smtClean="0"/>
              <a:t>O território microrregional é suficiente apenas para a governança regional dos níveis primários e secundários das redes de atenção à saúde;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42910" y="6143644"/>
            <a:ext cx="770413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100" dirty="0"/>
              <a:t>Fonte: Mendes EV. A governança regional das redes de atenção à saúde. In: Conselho Nacional de Secretários de Saúde. CONASS Debate:  Governança regional das redes de atenção à saúde. Brasília, CONASS, 2016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28604"/>
            <a:ext cx="4214810" cy="638490"/>
          </a:xfrm>
        </p:spPr>
        <p:txBody>
          <a:bodyPr>
            <a:noAutofit/>
          </a:bodyPr>
          <a:lstStyle/>
          <a:p>
            <a:r>
              <a:rPr lang="pt-BR" sz="1600" b="1" dirty="0" smtClean="0"/>
              <a:t>Simulação de agrupamentos de “Regiões Resolutivas”</a:t>
            </a:r>
            <a:r>
              <a:rPr lang="pt-BR" sz="1600" dirty="0" smtClean="0"/>
              <a:t>AL, PB, PE e RN</a:t>
            </a:r>
            <a:endParaRPr lang="pt-BR" sz="16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357686" y="1643050"/>
            <a:ext cx="4358858" cy="22860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dirty="0" smtClean="0"/>
              <a:t>	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3300" dirty="0" smtClean="0"/>
              <a:t>Modelo de localização e alocação que considera os fluxos atuais de alta complexidade de oncologia e cirurgia cardíaca, além de distâncias referências máximas que varia de acordo com a região. Esse modelo não considera os limites estaduais e usa como distâncias referência para o Nordeste 300 km. </a:t>
            </a:r>
            <a:endParaRPr lang="pt-BR" sz="37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142984"/>
            <a:ext cx="3606099" cy="2866387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1966948"/>
              </p:ext>
            </p:extLst>
          </p:nvPr>
        </p:nvGraphicFramePr>
        <p:xfrm>
          <a:off x="285720" y="4071942"/>
          <a:ext cx="8429684" cy="2513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8414"/>
                <a:gridCol w="1043504"/>
                <a:gridCol w="972695"/>
                <a:gridCol w="1237299"/>
                <a:gridCol w="974500"/>
                <a:gridCol w="1610395"/>
                <a:gridCol w="1532877"/>
              </a:tblGrid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Arial Rounded MT Bold" pitchFamily="34" charset="0"/>
                        </a:rPr>
                        <a:t>UF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Arial Rounded MT Bold" pitchFamily="34" charset="0"/>
                        </a:rPr>
                        <a:t>Nº ATUAL DE REGIÕES CIR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Arial Rounded MT Bold" pitchFamily="34" charset="0"/>
                        </a:rPr>
                        <a:t>Nº DE REGIÕES NO MAPA 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Arial Rounded MT Bold" pitchFamily="34" charset="0"/>
                        </a:rPr>
                        <a:t>Nº REGIÕES CIR ENVOLVIDAS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Arial Rounded MT Bold" pitchFamily="34" charset="0"/>
                        </a:rPr>
                        <a:t>Nº de Municípios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 smtClean="0">
                          <a:effectLst/>
                          <a:latin typeface="Arial Rounded MT Bold" pitchFamily="34" charset="0"/>
                        </a:rPr>
                        <a:t>POPULAÇÃO COBERTA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 smtClean="0">
                          <a:effectLst/>
                          <a:latin typeface="Arial Rounded MT Bold" pitchFamily="34" charset="0"/>
                        </a:rPr>
                        <a:t>MACRO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AL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102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3.375.823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1ª Reg. De Saúde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PB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 Rounded MT Bold" pitchFamily="34" charset="0"/>
                        </a:rPr>
                        <a:t>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159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2.073.431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16ª Região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64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1.952.127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1ª Reg. da Mata Atlantica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PE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35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847.696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Arcoverde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67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1.366.955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Petrolina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125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7.629.221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Recife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 Rounded MT Bold" pitchFamily="34" charset="0"/>
                        </a:rPr>
                        <a:t>RN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104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2.605.704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Metropolitana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63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Arial Rounded MT Bold" pitchFamily="34" charset="0"/>
                        </a:rPr>
                        <a:t>901.299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 Rounded MT Bold" pitchFamily="34" charset="0"/>
                        </a:rPr>
                        <a:t>Mossoró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357686" y="1000108"/>
            <a:ext cx="4214842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1600" dirty="0" smtClean="0"/>
              <a:t>NORDESTE = 133 CIR </a:t>
            </a:r>
            <a:r>
              <a:rPr lang="pt-BR" sz="1600" dirty="0" smtClean="0">
                <a:sym typeface="Wingdings" pitchFamily="2" charset="2"/>
              </a:rPr>
              <a:t>  22 Macrorregiões</a:t>
            </a:r>
          </a:p>
          <a:p>
            <a:r>
              <a:rPr lang="pt-BR" sz="1600" dirty="0" smtClean="0">
                <a:sym typeface="Wingdings" pitchFamily="2" charset="2"/>
              </a:rPr>
              <a:t>BRASIL =        438 CIR   90 Macrorregiões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xmlns="" val="391322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Proposta de agrupamentos de “Regiões Resolutivas”para aprovação na CIB/RN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44679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600" b="1" dirty="0" smtClean="0"/>
              <a:t>Critérios: Fluxos estabelecidos para os seguintes grupos de procedimentos:</a:t>
            </a:r>
          </a:p>
          <a:p>
            <a:pPr algn="just">
              <a:buNone/>
            </a:pPr>
            <a:endParaRPr lang="pt-BR" sz="2000" b="1" dirty="0" smtClean="0">
              <a:solidFill>
                <a:schemeClr val="tx2"/>
              </a:solidFill>
            </a:endParaRPr>
          </a:p>
          <a:p>
            <a:pPr marL="285750" indent="-285750"/>
            <a:r>
              <a:rPr lang="pt-BR" dirty="0" smtClean="0"/>
              <a:t>Cardiologia (</a:t>
            </a:r>
            <a:r>
              <a:rPr lang="pt-BR" sz="2400" dirty="0" smtClean="0"/>
              <a:t>Cirurgia Cardiovascular; Cirurgia Cardíaca Intervencionista; Cirurgia Endovascular)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Oncologia (</a:t>
            </a:r>
            <a:r>
              <a:rPr lang="pt-BR" sz="2400" dirty="0" smtClean="0"/>
              <a:t>Tratamento em Oncologia</a:t>
            </a:r>
            <a:r>
              <a:rPr lang="pt-BR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pt-BR" dirty="0" smtClean="0"/>
              <a:t>TRS (</a:t>
            </a:r>
            <a:r>
              <a:rPr lang="pt-BR" sz="2400" dirty="0" smtClean="0"/>
              <a:t>Tratamento em Nefrologia</a:t>
            </a:r>
            <a:r>
              <a:rPr lang="pt-BR" dirty="0" smtClean="0"/>
              <a:t>)</a:t>
            </a:r>
            <a:endParaRPr lang="pt-BR" sz="2600" dirty="0" smtClean="0"/>
          </a:p>
          <a:p>
            <a:pPr algn="just"/>
            <a:endParaRPr lang="pt-B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3547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b="1" dirty="0" smtClean="0"/>
              <a:t>Proposta de agrupamentos de “Regiões Resolutivas”para aprovação na CIB/RN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214554"/>
            <a:ext cx="8229600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sz="2600" dirty="0" smtClean="0"/>
          </a:p>
          <a:p>
            <a:pPr algn="just"/>
            <a:endParaRPr lang="pt-BR" b="1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Planejamento\PLANEJAMENTO REGIONAL INTEGRADO\MAPAS_PGASS\Mapa_II_Regi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9144000" cy="443020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4929190" y="5929330"/>
            <a:ext cx="100013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1814</TotalTime>
  <Words>370</Words>
  <Application>Microsoft Office PowerPoint</Application>
  <PresentationFormat>Apresentação na tela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6" baseType="lpstr">
      <vt:lpstr>Urbano</vt:lpstr>
      <vt:lpstr>Planilha</vt:lpstr>
      <vt:lpstr>PLANEJAMENTO REGIONAL INTEGRADO E ORGANIZAÇÃO DE MACRORREGIÕES DE SAÚDE</vt:lpstr>
      <vt:lpstr>Resolução CIT 37 de Março de 2018 de 22 de março de 2018   Dispõe sobre o processo de Planejamento Regional Integrado e a organização de macrorregiões de saúde </vt:lpstr>
      <vt:lpstr>Macrorregiões do Rio Grande do Norte</vt:lpstr>
      <vt:lpstr>Características</vt:lpstr>
      <vt:lpstr>Distribuição das Regiões de Saúde do Rio Grande do Norte, segundo população e número de municípios - 2015</vt:lpstr>
      <vt:lpstr>PLANEJAMENTO REGIONAL INTEGRADO</vt:lpstr>
      <vt:lpstr>Simulação de agrupamentos de “Regiões Resolutivas”AL, PB, PE e RN</vt:lpstr>
      <vt:lpstr>Proposta de agrupamentos de “Regiões Resolutivas”para aprovação na CIB/RN</vt:lpstr>
      <vt:lpstr>Proposta de agrupamentos de “Regiões Resolutivas”para aprovação na CIB/RN</vt:lpstr>
      <vt:lpstr>Proposta de agrupamentos de “Regiões Resolutivas”para aprovação na CIB/RN</vt:lpstr>
      <vt:lpstr>Proposta de agrupamentos de “Regiões Resolutivas”para aprovação na CIB/RN</vt:lpstr>
      <vt:lpstr>CRONOGRAMA DO PROCESSO DE PLANEJAMENTO REGIONAL INTEGRADO RN</vt:lpstr>
      <vt:lpstr>CRONOGRAMA DO PROCESSO DE PLANEJAMENTO REGIONAL INTEGRADO RN</vt:lpstr>
      <vt:lpstr>CRONOGRAMA DO PROCESSO DE PLANEJAMENTO REGIONAL INTEGRADO RN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REGIONAL INTEGRADO E ORGANIZAÇÃO DE MACRORREGIÕES DE SAÚDE</dc:title>
  <dc:creator>Andreasantos</dc:creator>
  <cp:lastModifiedBy>Cliente</cp:lastModifiedBy>
  <cp:revision>112</cp:revision>
  <dcterms:created xsi:type="dcterms:W3CDTF">2018-05-14T18:17:05Z</dcterms:created>
  <dcterms:modified xsi:type="dcterms:W3CDTF">2018-06-20T11:38:50Z</dcterms:modified>
</cp:coreProperties>
</file>