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259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F4B0-1009-4D95-800C-3DE267A64A92}" type="datetimeFigureOut">
              <a:rPr lang="pt-BR" smtClean="0"/>
              <a:pPr/>
              <a:t>20/06/2018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D49C-DA3C-434C-A6EC-670BAB8514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76291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F4B0-1009-4D95-800C-3DE267A64A92}" type="datetimeFigureOut">
              <a:rPr lang="pt-BR" smtClean="0"/>
              <a:pPr/>
              <a:t>20/06/2018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D49C-DA3C-434C-A6EC-670BAB8514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606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F4B0-1009-4D95-800C-3DE267A64A92}" type="datetimeFigureOut">
              <a:rPr lang="pt-BR" smtClean="0"/>
              <a:pPr/>
              <a:t>20/06/2018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D49C-DA3C-434C-A6EC-670BAB8514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62961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F4B0-1009-4D95-800C-3DE267A64A92}" type="datetimeFigureOut">
              <a:rPr lang="pt-BR" smtClean="0"/>
              <a:pPr/>
              <a:t>20/06/2018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D49C-DA3C-434C-A6EC-670BAB8514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3069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F4B0-1009-4D95-800C-3DE267A64A92}" type="datetimeFigureOut">
              <a:rPr lang="pt-BR" smtClean="0"/>
              <a:pPr/>
              <a:t>20/06/2018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D49C-DA3C-434C-A6EC-670BAB8514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3382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F4B0-1009-4D95-800C-3DE267A64A92}" type="datetimeFigureOut">
              <a:rPr lang="pt-BR" smtClean="0"/>
              <a:pPr/>
              <a:t>20/06/2018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D49C-DA3C-434C-A6EC-670BAB8514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73161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F4B0-1009-4D95-800C-3DE267A64A92}" type="datetimeFigureOut">
              <a:rPr lang="pt-BR" smtClean="0"/>
              <a:pPr/>
              <a:t>20/06/2018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D49C-DA3C-434C-A6EC-670BAB8514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7539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F4B0-1009-4D95-800C-3DE267A64A92}" type="datetimeFigureOut">
              <a:rPr lang="pt-BR" smtClean="0"/>
              <a:pPr/>
              <a:t>20/06/2018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D49C-DA3C-434C-A6EC-670BAB8514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73813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F4B0-1009-4D95-800C-3DE267A64A92}" type="datetimeFigureOut">
              <a:rPr lang="pt-BR" smtClean="0"/>
              <a:pPr/>
              <a:t>20/06/2018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D49C-DA3C-434C-A6EC-670BAB8514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40617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F4B0-1009-4D95-800C-3DE267A64A92}" type="datetimeFigureOut">
              <a:rPr lang="pt-BR" smtClean="0"/>
              <a:pPr/>
              <a:t>20/06/2018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D49C-DA3C-434C-A6EC-670BAB8514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90376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F4B0-1009-4D95-800C-3DE267A64A92}" type="datetimeFigureOut">
              <a:rPr lang="pt-BR" smtClean="0"/>
              <a:pPr/>
              <a:t>20/06/2018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D49C-DA3C-434C-A6EC-670BAB8514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5737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2F4B0-1009-4D95-800C-3DE267A64A92}" type="datetimeFigureOut">
              <a:rPr lang="pt-BR" smtClean="0"/>
              <a:pPr/>
              <a:t>20/06/2018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DD49C-DA3C-434C-A6EC-670BAB8514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7026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7.png"/><Relationship Id="rId4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" t="36563" r="-151" b="8594"/>
          <a:stretch/>
        </p:blipFill>
        <p:spPr>
          <a:xfrm>
            <a:off x="-1" y="-243408"/>
            <a:ext cx="9154359" cy="7101408"/>
          </a:xfrm>
          <a:prstGeom prst="rect">
            <a:avLst/>
          </a:prstGeom>
        </p:spPr>
      </p:pic>
      <p:pic>
        <p:nvPicPr>
          <p:cNvPr id="5" name="Imagem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9481" y="116632"/>
            <a:ext cx="4765039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4805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0" y="0"/>
          <a:ext cx="9144001" cy="6857998"/>
        </p:xfrm>
        <a:graphic>
          <a:graphicData uri="http://schemas.openxmlformats.org/drawingml/2006/table">
            <a:tbl>
              <a:tblPr/>
              <a:tblGrid>
                <a:gridCol w="962581"/>
                <a:gridCol w="5331220"/>
                <a:gridCol w="1036627"/>
                <a:gridCol w="888537"/>
                <a:gridCol w="925036"/>
              </a:tblGrid>
              <a:tr h="489857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pt-BR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Times New Roman"/>
                          <a:ea typeface="Times New Roman"/>
                          <a:cs typeface="Times New Roman"/>
                        </a:rPr>
                        <a:t>Epidemiologia Aplicada aos Serviços de Saúde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pt-BR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pt-BR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pt-BR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Times New Roman"/>
                          <a:ea typeface="Times New Roman"/>
                          <a:cs typeface="Times New Roman"/>
                        </a:rPr>
                        <a:t>Vigilância em Saúde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pt-BR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pt-BR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pt-BR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Times New Roman"/>
                          <a:ea typeface="Times New Roman"/>
                          <a:cs typeface="Times New Roman"/>
                        </a:rPr>
                        <a:t>Sistemas de Informações em Saúde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pt-BR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pt-BR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pt-BR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Times New Roman"/>
                          <a:ea typeface="Times New Roman"/>
                          <a:cs typeface="Times New Roman"/>
                        </a:rPr>
                        <a:t>Bioestatística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pt-BR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pt-BR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pt-BR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endParaRPr lang="pt-BR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Times New Roman"/>
                          <a:ea typeface="Times New Roman"/>
                          <a:cs typeface="Times New Roman"/>
                        </a:rPr>
                        <a:t>Gestão Contábil</a:t>
                      </a:r>
                      <a:endParaRPr lang="pt-B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pt-BR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pt-BR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pt-BR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Times New Roman"/>
                          <a:ea typeface="Times New Roman"/>
                          <a:cs typeface="Times New Roman"/>
                        </a:rPr>
                        <a:t>Matemática Financeira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pt-BR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pt-BR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pt-BR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Times New Roman"/>
                          <a:ea typeface="Times New Roman"/>
                          <a:cs typeface="Times New Roman"/>
                        </a:rPr>
                        <a:t>Gestão de Custos Aplicada à Saúde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pt-BR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pt-BR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pt-BR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Times New Roman"/>
                          <a:ea typeface="Times New Roman"/>
                          <a:cs typeface="Times New Roman"/>
                        </a:rPr>
                        <a:t>Financiamento e Regulação da Assistência na Saúde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pt-BR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pt-BR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pt-BR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Times New Roman"/>
                          <a:ea typeface="Times New Roman"/>
                          <a:cs typeface="Times New Roman"/>
                        </a:rPr>
                        <a:t>Práticas Integradas em Gerência de Saúde I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pt-BR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pt-BR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pt-BR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89857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pt-BR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Times New Roman"/>
                          <a:ea typeface="Times New Roman"/>
                          <a:cs typeface="Times New Roman"/>
                        </a:rPr>
                        <a:t>Gestão da Qualidade na Saúde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pt-BR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pt-BR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pt-BR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Times New Roman"/>
                          <a:ea typeface="Times New Roman"/>
                          <a:cs typeface="Times New Roman"/>
                        </a:rPr>
                        <a:t>Planejamento e Avaliação em saúde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pt-BR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pt-BR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pt-BR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Times New Roman"/>
                          <a:ea typeface="Times New Roman"/>
                          <a:cs typeface="Times New Roman"/>
                        </a:rPr>
                        <a:t>Práticas Integradas em Gerência de Saúde II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pt-BR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pt-BR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pt-BR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898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Times New Roman"/>
                          <a:ea typeface="Times New Roman"/>
                          <a:cs typeface="Times New Roman"/>
                        </a:rPr>
                        <a:t>Seminário de Integração em Gerência de Saúde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pt-BR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pt-BR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pt-BR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2400" dirty="0">
                        <a:latin typeface="Calibri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latin typeface="Times New Roman"/>
                          <a:ea typeface="Times New Roman"/>
                          <a:cs typeface="Times New Roman"/>
                        </a:rPr>
                        <a:t>Carga Horária Total</a:t>
                      </a:r>
                      <a:endParaRPr lang="pt-BR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600</a:t>
                      </a:r>
                      <a:endParaRPr lang="pt-BR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600</a:t>
                      </a:r>
                      <a:endParaRPr lang="pt-BR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1.200</a:t>
                      </a:r>
                      <a:endParaRPr lang="pt-BR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43" marR="39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692696"/>
            <a:ext cx="56166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/>
              <a:t>	Concepção pedagógica de garantir a relação teoria-prática e a integração ensino-serviço, neste curso constam dois momentos de práticas ( 12 horas/semanais no serviço).</a:t>
            </a:r>
            <a:endParaRPr lang="pt-BR" sz="2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539552" y="4725144"/>
            <a:ext cx="8378832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2400" dirty="0" smtClean="0"/>
              <a:t>Práticas I – Período de  20 de Outubro  a  10 de Novembro/2018.</a:t>
            </a:r>
          </a:p>
          <a:p>
            <a:endParaRPr lang="pt-BR" sz="2400" dirty="0" smtClean="0"/>
          </a:p>
          <a:p>
            <a:r>
              <a:rPr lang="pt-BR" sz="2400" dirty="0" smtClean="0"/>
              <a:t>Práticas II – Período de 19 de Novembro a  07 de Dezembro/2018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5" name="Imagem 4" descr="Gerênc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45934">
            <a:off x="6372200" y="548680"/>
            <a:ext cx="2016224" cy="191639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7544" y="1052736"/>
            <a:ext cx="82444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 smtClean="0"/>
              <a:t>Equipe Pedagógica</a:t>
            </a:r>
          </a:p>
          <a:p>
            <a:endParaRPr lang="pt-BR" sz="2400" dirty="0" smtClean="0"/>
          </a:p>
          <a:p>
            <a:pPr>
              <a:lnSpc>
                <a:spcPct val="150000"/>
              </a:lnSpc>
            </a:pPr>
            <a:r>
              <a:rPr lang="pt-BR" sz="2400" dirty="0" smtClean="0"/>
              <a:t>Coordenação Adjunta da Rede </a:t>
            </a:r>
            <a:r>
              <a:rPr lang="pt-BR" sz="2400" dirty="0" err="1" smtClean="0"/>
              <a:t>eTEC</a:t>
            </a:r>
            <a:r>
              <a:rPr lang="pt-BR" sz="2400" dirty="0" smtClean="0"/>
              <a:t> Escola de Saúde -  </a:t>
            </a:r>
            <a:r>
              <a:rPr lang="pt-BR" sz="2400" dirty="0" err="1" smtClean="0"/>
              <a:t>Jalila</a:t>
            </a:r>
            <a:r>
              <a:rPr lang="pt-BR" sz="2400" dirty="0" smtClean="0"/>
              <a:t> Leite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Coordenação do Curso – Pétala Salvador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Coordenadora de Professores Mediadores – </a:t>
            </a:r>
            <a:r>
              <a:rPr lang="pt-BR" sz="2400" dirty="0" err="1" smtClean="0"/>
              <a:t>Adal</a:t>
            </a:r>
            <a:r>
              <a:rPr lang="pt-BR" sz="2400" dirty="0" smtClean="0"/>
              <a:t> a  Mata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Coordenadora de Práticas – Cláudia Frederico</a:t>
            </a:r>
          </a:p>
          <a:p>
            <a:endParaRPr lang="pt-BR" sz="2400" dirty="0" smtClean="0"/>
          </a:p>
          <a:p>
            <a:r>
              <a:rPr lang="pt-BR" sz="3200" b="1" i="1" dirty="0" smtClean="0"/>
              <a:t>Equipe Administrativa</a:t>
            </a:r>
            <a:r>
              <a:rPr lang="pt-BR" sz="2400" dirty="0" smtClean="0"/>
              <a:t>:</a:t>
            </a:r>
          </a:p>
          <a:p>
            <a:r>
              <a:rPr lang="pt-BR" sz="2400" dirty="0" smtClean="0"/>
              <a:t>Leandro  e Isabela</a:t>
            </a:r>
          </a:p>
        </p:txBody>
      </p:sp>
      <p:pic>
        <p:nvPicPr>
          <p:cNvPr id="5" name="Imagem 4" descr="Gerênc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45934">
            <a:off x="5695589" y="4199425"/>
            <a:ext cx="2016224" cy="191639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" t="36563" r="-151" b="8594"/>
          <a:stretch/>
        </p:blipFill>
        <p:spPr>
          <a:xfrm>
            <a:off x="-1" y="-243408"/>
            <a:ext cx="9154359" cy="7101408"/>
          </a:xfrm>
          <a:prstGeom prst="rect">
            <a:avLst/>
          </a:prstGeom>
        </p:spPr>
      </p:pic>
      <p:pic>
        <p:nvPicPr>
          <p:cNvPr id="8" name="Imagem 7" descr="logos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1426" y="1307588"/>
            <a:ext cx="6041148" cy="424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8556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141" b="-1"/>
          <a:stretch/>
        </p:blipFill>
        <p:spPr>
          <a:xfrm>
            <a:off x="-53752" y="0"/>
            <a:ext cx="9197752" cy="688538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5307" y="5499564"/>
            <a:ext cx="9199308" cy="131381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51520" y="1124744"/>
            <a:ext cx="88924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MedioTec</a:t>
            </a: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</a:t>
            </a:r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ação da </a:t>
            </a: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 </a:t>
            </a:r>
            <a:r>
              <a:rPr lang="pt-BR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e-Tec</a:t>
            </a: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Brasil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 qual oferta vagas em cursos técnicos </a:t>
            </a: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concomitantes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 Ensino Médio para alunos regularmente matriculados na Rede Pública Estadual, com idade entre 15 e 19 anos, cujo objetivo é garantir que o estudante do Ensino Médio, após concluir essa etapa de ensino, esteja apto a se </a:t>
            </a: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inserir no mundo do trabalho e </a:t>
            </a:r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renda.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Os cursos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estão em andamento desde julho de 2017, com encerramento previsto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dezembro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2018.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9512" y="332656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dirty="0" smtClean="0">
                <a:solidFill>
                  <a:srgbClr val="00CC99"/>
                </a:solidFill>
                <a:latin typeface="Arial Rounded MT Bold" panose="020F0704030504030204" pitchFamily="34" charset="0"/>
              </a:rPr>
              <a:t>MEDIOTEC</a:t>
            </a:r>
            <a:endParaRPr lang="pt-BR" sz="3500" dirty="0">
              <a:solidFill>
                <a:srgbClr val="00CC99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944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141" b="-1"/>
          <a:stretch/>
        </p:blipFill>
        <p:spPr>
          <a:xfrm>
            <a:off x="-53752" y="0"/>
            <a:ext cx="9197752" cy="6885384"/>
          </a:xfrm>
          <a:prstGeom prst="rect">
            <a:avLst/>
          </a:prstGeom>
        </p:spPr>
      </p:pic>
      <p:pic>
        <p:nvPicPr>
          <p:cNvPr id="42" name="Imagem 41" descr="mapa RN polos MedioTec sem nom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777" y="1280252"/>
            <a:ext cx="8236679" cy="488505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5307" y="5499564"/>
            <a:ext cx="9199308" cy="131381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60394" y="476672"/>
            <a:ext cx="503335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dirty="0" smtClean="0">
                <a:solidFill>
                  <a:srgbClr val="00CC99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Polos </a:t>
            </a:r>
            <a:r>
              <a:rPr lang="pt-BR" sz="3500" dirty="0" err="1" smtClean="0">
                <a:solidFill>
                  <a:srgbClr val="00CC99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MedioTec</a:t>
            </a:r>
            <a:r>
              <a:rPr lang="pt-BR" sz="3500" dirty="0" smtClean="0">
                <a:solidFill>
                  <a:srgbClr val="00CC99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 smtClean="0">
                <a:solidFill>
                  <a:srgbClr val="00CC99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EaD</a:t>
            </a:r>
            <a:endParaRPr lang="pt-BR" sz="3500" dirty="0">
              <a:solidFill>
                <a:srgbClr val="00CC99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hlinkClick r:id="" action="ppaction://noaction"/>
          </p:cNvPr>
          <p:cNvSpPr txBox="1"/>
          <p:nvPr/>
        </p:nvSpPr>
        <p:spPr>
          <a:xfrm>
            <a:off x="1835696" y="2950096"/>
            <a:ext cx="6480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APODI</a:t>
            </a:r>
            <a:endParaRPr lang="pt-BR" sz="8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CaixaDeTexto 10">
            <a:hlinkClick r:id="" action="ppaction://noaction"/>
          </p:cNvPr>
          <p:cNvSpPr txBox="1"/>
          <p:nvPr/>
        </p:nvSpPr>
        <p:spPr>
          <a:xfrm>
            <a:off x="2843808" y="1988840"/>
            <a:ext cx="936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MOSSORÓ</a:t>
            </a:r>
            <a:endParaRPr lang="pt-BR" sz="8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CaixaDeTexto 11">
            <a:hlinkClick r:id="" action="ppaction://noaction"/>
          </p:cNvPr>
          <p:cNvSpPr txBox="1"/>
          <p:nvPr/>
        </p:nvSpPr>
        <p:spPr>
          <a:xfrm>
            <a:off x="6948264" y="2102659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TOUROS</a:t>
            </a:r>
            <a:endParaRPr lang="pt-BR" sz="8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CaixaDeTexto 12">
            <a:hlinkClick r:id="" action="ppaction://noaction"/>
          </p:cNvPr>
          <p:cNvSpPr txBox="1"/>
          <p:nvPr/>
        </p:nvSpPr>
        <p:spPr>
          <a:xfrm>
            <a:off x="5580112" y="3285564"/>
            <a:ext cx="6480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LAJES</a:t>
            </a:r>
            <a:endParaRPr lang="pt-BR" sz="8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CaixaDeTexto 13">
            <a:hlinkClick r:id="" action="ppaction://noaction"/>
          </p:cNvPr>
          <p:cNvSpPr txBox="1"/>
          <p:nvPr/>
        </p:nvSpPr>
        <p:spPr>
          <a:xfrm>
            <a:off x="6220634" y="2492896"/>
            <a:ext cx="799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JOÃO CÂMARA</a:t>
            </a:r>
            <a:endParaRPr lang="pt-BR" sz="8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" name="CaixaDeTexto 14">
            <a:hlinkClick r:id="" action="ppaction://noaction"/>
          </p:cNvPr>
          <p:cNvSpPr txBox="1"/>
          <p:nvPr/>
        </p:nvSpPr>
        <p:spPr>
          <a:xfrm>
            <a:off x="7380312" y="280241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CEARÁ-MIRIM</a:t>
            </a:r>
            <a:endParaRPr lang="pt-BR" sz="8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CaixaDeTexto 16">
            <a:hlinkClick r:id="" action="ppaction://noaction"/>
          </p:cNvPr>
          <p:cNvSpPr txBox="1"/>
          <p:nvPr/>
        </p:nvSpPr>
        <p:spPr>
          <a:xfrm>
            <a:off x="5463853" y="4869160"/>
            <a:ext cx="7643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JAÇANÃ</a:t>
            </a:r>
            <a:endParaRPr lang="pt-BR" sz="8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8" name="CaixaDeTexto 17">
            <a:hlinkClick r:id="" action="ppaction://noaction"/>
          </p:cNvPr>
          <p:cNvSpPr txBox="1"/>
          <p:nvPr/>
        </p:nvSpPr>
        <p:spPr>
          <a:xfrm>
            <a:off x="7092280" y="496265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NOVA CRUZ</a:t>
            </a:r>
            <a:endParaRPr lang="pt-BR" sz="8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" name="CaixaDeTexto 18">
            <a:hlinkClick r:id="" action="ppaction://noaction"/>
          </p:cNvPr>
          <p:cNvSpPr txBox="1"/>
          <p:nvPr/>
        </p:nvSpPr>
        <p:spPr>
          <a:xfrm>
            <a:off x="8172400" y="4437692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GOIANINHA</a:t>
            </a:r>
            <a:endParaRPr lang="pt-BR" sz="8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" name="CaixaDeTexto 19">
            <a:hlinkClick r:id="rId5" action="ppaction://hlinksldjump"/>
          </p:cNvPr>
          <p:cNvSpPr txBox="1"/>
          <p:nvPr/>
        </p:nvSpPr>
        <p:spPr>
          <a:xfrm>
            <a:off x="3741209" y="2492896"/>
            <a:ext cx="6480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ASSU</a:t>
            </a:r>
            <a:endParaRPr lang="pt-BR" sz="8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1" name="CaixaDeTexto 20">
            <a:hlinkClick r:id="" action="ppaction://noaction"/>
          </p:cNvPr>
          <p:cNvSpPr txBox="1"/>
          <p:nvPr/>
        </p:nvSpPr>
        <p:spPr>
          <a:xfrm>
            <a:off x="4716016" y="1917412"/>
            <a:ext cx="684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MACAU</a:t>
            </a:r>
            <a:endParaRPr lang="pt-BR" sz="8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2" name="CaixaDeTexto 21">
            <a:hlinkClick r:id="" action="ppaction://noaction"/>
          </p:cNvPr>
          <p:cNvSpPr txBox="1"/>
          <p:nvPr/>
        </p:nvSpPr>
        <p:spPr>
          <a:xfrm>
            <a:off x="2880098" y="3213556"/>
            <a:ext cx="9718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CARAÚBAS</a:t>
            </a:r>
            <a:endParaRPr lang="pt-BR" sz="8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3" name="CaixaDeTexto 22">
            <a:hlinkClick r:id="" action="ppaction://noaction"/>
          </p:cNvPr>
          <p:cNvSpPr txBox="1"/>
          <p:nvPr/>
        </p:nvSpPr>
        <p:spPr>
          <a:xfrm>
            <a:off x="4237844" y="3357572"/>
            <a:ext cx="6221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ITAJÁ</a:t>
            </a:r>
            <a:endParaRPr lang="pt-BR" sz="8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5" name="CaixaDeTexto 24">
            <a:hlinkClick r:id="" action="ppaction://noaction"/>
          </p:cNvPr>
          <p:cNvSpPr txBox="1"/>
          <p:nvPr/>
        </p:nvSpPr>
        <p:spPr>
          <a:xfrm>
            <a:off x="611560" y="4026550"/>
            <a:ext cx="722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PAU DOS FERROS</a:t>
            </a:r>
            <a:endParaRPr lang="pt-BR" sz="8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6" name="CaixaDeTexto 25">
            <a:hlinkClick r:id="" action="ppaction://noaction"/>
          </p:cNvPr>
          <p:cNvSpPr txBox="1"/>
          <p:nvPr/>
        </p:nvSpPr>
        <p:spPr>
          <a:xfrm>
            <a:off x="2138884" y="3983532"/>
            <a:ext cx="7769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MARTINS</a:t>
            </a:r>
            <a:endParaRPr lang="pt-BR" sz="8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8" name="CaixaDeTexto 27">
            <a:hlinkClick r:id="" action="ppaction://noaction"/>
          </p:cNvPr>
          <p:cNvSpPr txBox="1"/>
          <p:nvPr/>
        </p:nvSpPr>
        <p:spPr>
          <a:xfrm>
            <a:off x="3347864" y="5610726"/>
            <a:ext cx="986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SÃO JOÃO DO SABUGI</a:t>
            </a:r>
            <a:endParaRPr lang="pt-BR" sz="8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9" name="CaixaDeTexto 28">
            <a:hlinkClick r:id="" action="ppaction://noaction"/>
          </p:cNvPr>
          <p:cNvSpPr txBox="1"/>
          <p:nvPr/>
        </p:nvSpPr>
        <p:spPr>
          <a:xfrm>
            <a:off x="3563888" y="5013756"/>
            <a:ext cx="6480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CAICÓ</a:t>
            </a:r>
            <a:endParaRPr lang="pt-BR" sz="8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" name="CaixaDeTexto 29">
            <a:hlinkClick r:id="" action="ppaction://noaction"/>
          </p:cNvPr>
          <p:cNvSpPr txBox="1"/>
          <p:nvPr/>
        </p:nvSpPr>
        <p:spPr>
          <a:xfrm>
            <a:off x="2267744" y="4911551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SERRA NEGRA DO NORTE</a:t>
            </a:r>
            <a:endParaRPr lang="pt-BR" sz="8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2" name="CaixaDeTexto 31">
            <a:hlinkClick r:id="" action="ppaction://noaction"/>
          </p:cNvPr>
          <p:cNvSpPr txBox="1"/>
          <p:nvPr/>
        </p:nvSpPr>
        <p:spPr>
          <a:xfrm>
            <a:off x="4572000" y="4581708"/>
            <a:ext cx="576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ACARI</a:t>
            </a:r>
            <a:endParaRPr lang="pt-BR" sz="8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" name="CaixaDeTexto 32">
            <a:hlinkClick r:id="" action="ppaction://noaction"/>
          </p:cNvPr>
          <p:cNvSpPr txBox="1"/>
          <p:nvPr/>
        </p:nvSpPr>
        <p:spPr>
          <a:xfrm>
            <a:off x="5965092" y="3535024"/>
            <a:ext cx="767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S. P. DO POTENGI</a:t>
            </a:r>
            <a:endParaRPr lang="pt-BR" sz="8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4" name="CaixaDeTexto 33">
            <a:hlinkClick r:id="" action="ppaction://noaction"/>
          </p:cNvPr>
          <p:cNvSpPr txBox="1"/>
          <p:nvPr/>
        </p:nvSpPr>
        <p:spPr>
          <a:xfrm>
            <a:off x="4856535" y="4314582"/>
            <a:ext cx="783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CURRAIS NOVOS</a:t>
            </a:r>
            <a:endParaRPr lang="pt-BR" sz="8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5" name="CaixaDeTexto 34">
            <a:hlinkClick r:id="" action="ppaction://noaction"/>
          </p:cNvPr>
          <p:cNvSpPr txBox="1"/>
          <p:nvPr/>
        </p:nvSpPr>
        <p:spPr>
          <a:xfrm>
            <a:off x="7956376" y="388253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SÃO JOSÉ DO MIPIBU</a:t>
            </a:r>
            <a:endParaRPr lang="pt-BR" sz="8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6" name="CaixaDeTexto 35">
            <a:hlinkClick r:id="" action="ppaction://noaction"/>
          </p:cNvPr>
          <p:cNvSpPr txBox="1"/>
          <p:nvPr/>
        </p:nvSpPr>
        <p:spPr>
          <a:xfrm>
            <a:off x="8028384" y="3573596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PARNAMIRIM</a:t>
            </a:r>
            <a:endParaRPr lang="pt-BR" sz="8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7" name="CaixaDeTexto 36">
            <a:hlinkClick r:id="" action="ppaction://noaction"/>
          </p:cNvPr>
          <p:cNvSpPr txBox="1"/>
          <p:nvPr/>
        </p:nvSpPr>
        <p:spPr>
          <a:xfrm>
            <a:off x="6588224" y="3140968"/>
            <a:ext cx="848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S. G. DO AMARANTE</a:t>
            </a:r>
            <a:endParaRPr lang="pt-BR" sz="8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8" name="CaixaDeTexto 37">
            <a:hlinkClick r:id="" action="ppaction://noaction"/>
          </p:cNvPr>
          <p:cNvSpPr txBox="1"/>
          <p:nvPr/>
        </p:nvSpPr>
        <p:spPr>
          <a:xfrm>
            <a:off x="7020272" y="414908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MONTE ALEGRE</a:t>
            </a:r>
            <a:endParaRPr lang="pt-BR" sz="8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9" name="CaixaDeTexto 38">
            <a:hlinkClick r:id="" action="ppaction://noaction"/>
          </p:cNvPr>
          <p:cNvSpPr txBox="1"/>
          <p:nvPr/>
        </p:nvSpPr>
        <p:spPr>
          <a:xfrm>
            <a:off x="6453720" y="3933056"/>
            <a:ext cx="99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VERA CRUZ</a:t>
            </a:r>
            <a:endParaRPr lang="pt-BR" sz="8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1" name="CaixaDeTexto 40">
            <a:hlinkClick r:id="" action="ppaction://noaction"/>
          </p:cNvPr>
          <p:cNvSpPr txBox="1"/>
          <p:nvPr/>
        </p:nvSpPr>
        <p:spPr>
          <a:xfrm>
            <a:off x="7248686" y="3645604"/>
            <a:ext cx="707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MACAÍBA</a:t>
            </a:r>
            <a:endParaRPr lang="pt-BR" sz="8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4" name="CaixaDeTexto 43">
            <a:hlinkClick r:id="" action="ppaction://noaction"/>
          </p:cNvPr>
          <p:cNvSpPr txBox="1"/>
          <p:nvPr/>
        </p:nvSpPr>
        <p:spPr>
          <a:xfrm>
            <a:off x="4499992" y="2564904"/>
            <a:ext cx="8944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IPANGUAÇU</a:t>
            </a:r>
            <a:endParaRPr lang="pt-BR" sz="8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5" name="CaixaDeTexto 44">
            <a:hlinkClick r:id="" action="ppaction://noaction"/>
          </p:cNvPr>
          <p:cNvSpPr txBox="1"/>
          <p:nvPr/>
        </p:nvSpPr>
        <p:spPr>
          <a:xfrm>
            <a:off x="8028385" y="3285564"/>
            <a:ext cx="5760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NATAL</a:t>
            </a:r>
            <a:endParaRPr lang="pt-BR" sz="8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6" name="CaixaDeTexto 45">
            <a:hlinkClick r:id="" action="ppaction://noaction"/>
          </p:cNvPr>
          <p:cNvSpPr txBox="1"/>
          <p:nvPr/>
        </p:nvSpPr>
        <p:spPr>
          <a:xfrm>
            <a:off x="6444209" y="4314582"/>
            <a:ext cx="576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SANTA CRUZ</a:t>
            </a:r>
            <a:endParaRPr lang="pt-BR" sz="8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7" name="CaixaDeTexto 46">
            <a:hlinkClick r:id="" action="ppaction://noaction"/>
          </p:cNvPr>
          <p:cNvSpPr txBox="1"/>
          <p:nvPr/>
        </p:nvSpPr>
        <p:spPr>
          <a:xfrm>
            <a:off x="4932040" y="5373796"/>
            <a:ext cx="936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PARELHAS</a:t>
            </a:r>
            <a:endParaRPr lang="pt-BR" sz="8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3" name="CaixaDeTexto 42">
            <a:hlinkClick r:id="" action="ppaction://noaction"/>
          </p:cNvPr>
          <p:cNvSpPr txBox="1"/>
          <p:nvPr/>
        </p:nvSpPr>
        <p:spPr>
          <a:xfrm>
            <a:off x="897546" y="3284984"/>
            <a:ext cx="866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SEVERIANO  MELO</a:t>
            </a:r>
            <a:endParaRPr lang="pt-BR" sz="8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3" name="CaixaDeTexto 52">
            <a:hlinkClick r:id="" action="ppaction://noaction"/>
          </p:cNvPr>
          <p:cNvSpPr txBox="1"/>
          <p:nvPr/>
        </p:nvSpPr>
        <p:spPr>
          <a:xfrm>
            <a:off x="4499992" y="2997532"/>
            <a:ext cx="8944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ANGICOS</a:t>
            </a:r>
            <a:endParaRPr lang="pt-BR" sz="8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8090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141" b="-1"/>
          <a:stretch/>
        </p:blipFill>
        <p:spPr>
          <a:xfrm>
            <a:off x="-53752" y="0"/>
            <a:ext cx="9197752" cy="688538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9059" y="5499564"/>
            <a:ext cx="9199308" cy="131381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55576" y="1772816"/>
            <a:ext cx="50040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 smtClean="0">
                <a:solidFill>
                  <a:srgbClr val="00CC99"/>
                </a:solidFill>
                <a:latin typeface="Arial Rounded MT Bold" panose="020F0704030504030204" pitchFamily="34" charset="0"/>
              </a:rPr>
              <a:t>Polo João Câmara</a:t>
            </a:r>
            <a:endParaRPr lang="pt-BR" sz="3500" dirty="0">
              <a:solidFill>
                <a:srgbClr val="00CC99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6" name="Imagem 15" descr="Gerência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58408" y="332656"/>
            <a:ext cx="2880320" cy="2737706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1835696" y="4437112"/>
            <a:ext cx="34563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 smtClean="0">
                <a:solidFill>
                  <a:srgbClr val="00CC99"/>
                </a:solidFill>
                <a:latin typeface="Arial Rounded MT Bold" panose="020F0704030504030204" pitchFamily="34" charset="0"/>
              </a:rPr>
              <a:t>Polo Natal</a:t>
            </a:r>
            <a:endParaRPr lang="pt-BR" sz="3500" dirty="0">
              <a:solidFill>
                <a:srgbClr val="00CC9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55576" y="3789040"/>
            <a:ext cx="547260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 smtClean="0">
                <a:solidFill>
                  <a:srgbClr val="00CC99"/>
                </a:solidFill>
                <a:latin typeface="Arial Rounded MT Bold" panose="020F0704030504030204" pitchFamily="34" charset="0"/>
              </a:rPr>
              <a:t>Polo Pau dos Ferros</a:t>
            </a:r>
            <a:endParaRPr lang="pt-BR" sz="3500" dirty="0">
              <a:solidFill>
                <a:srgbClr val="00CC9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23528" y="548680"/>
            <a:ext cx="58326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 smtClean="0">
                <a:solidFill>
                  <a:srgbClr val="00CC99"/>
                </a:solidFill>
                <a:latin typeface="Arial Rounded MT Bold" panose="020F0704030504030204" pitchFamily="34" charset="0"/>
              </a:rPr>
              <a:t>Polo São José de </a:t>
            </a:r>
            <a:r>
              <a:rPr lang="pt-BR" sz="3500" dirty="0" err="1" smtClean="0">
                <a:solidFill>
                  <a:srgbClr val="00CC99"/>
                </a:solidFill>
                <a:latin typeface="Arial Rounded MT Bold" panose="020F0704030504030204" pitchFamily="34" charset="0"/>
              </a:rPr>
              <a:t>Mipibu</a:t>
            </a:r>
            <a:endParaRPr lang="pt-BR" sz="3500" dirty="0">
              <a:solidFill>
                <a:srgbClr val="00CC9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403648" y="3140968"/>
            <a:ext cx="39604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 smtClean="0">
                <a:solidFill>
                  <a:srgbClr val="00CC99"/>
                </a:solidFill>
                <a:latin typeface="Arial Rounded MT Bold" panose="020F0704030504030204" pitchFamily="34" charset="0"/>
              </a:rPr>
              <a:t>Polo Santa Cruz</a:t>
            </a:r>
            <a:endParaRPr lang="pt-BR" sz="3500" dirty="0">
              <a:solidFill>
                <a:srgbClr val="00CC9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971600" y="2348880"/>
            <a:ext cx="49685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 smtClean="0">
                <a:solidFill>
                  <a:srgbClr val="00CC99"/>
                </a:solidFill>
                <a:latin typeface="Arial Rounded MT Bold" panose="020F0704030504030204" pitchFamily="34" charset="0"/>
              </a:rPr>
              <a:t>Polo Currais Novos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1763688" y="5013176"/>
            <a:ext cx="3600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 smtClean="0">
                <a:solidFill>
                  <a:srgbClr val="00CC99"/>
                </a:solidFill>
                <a:latin typeface="Arial Rounded MT Bold" panose="020F0704030504030204" pitchFamily="34" charset="0"/>
              </a:rPr>
              <a:t>Polo </a:t>
            </a:r>
            <a:r>
              <a:rPr lang="pt-BR" sz="3500" dirty="0" err="1" smtClean="0">
                <a:solidFill>
                  <a:srgbClr val="00CC99"/>
                </a:solidFill>
                <a:latin typeface="Arial Rounded MT Bold" panose="020F0704030504030204" pitchFamily="34" charset="0"/>
              </a:rPr>
              <a:t>Assu</a:t>
            </a:r>
            <a:endParaRPr lang="pt-BR" sz="3500" dirty="0">
              <a:solidFill>
                <a:srgbClr val="00CC9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331640" y="1124744"/>
            <a:ext cx="378092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 smtClean="0">
                <a:solidFill>
                  <a:srgbClr val="00CC99"/>
                </a:solidFill>
                <a:latin typeface="Arial Rounded MT Bold" panose="020F0704030504030204" pitchFamily="34" charset="0"/>
              </a:rPr>
              <a:t>Polo Mossoró</a:t>
            </a:r>
            <a:endParaRPr lang="pt-BR" sz="3500" dirty="0">
              <a:solidFill>
                <a:srgbClr val="00CC99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0821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" t="36563" r="-151" b="8594"/>
          <a:stretch/>
        </p:blipFill>
        <p:spPr>
          <a:xfrm>
            <a:off x="-1" y="-243408"/>
            <a:ext cx="9154359" cy="710140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95536" y="3568948"/>
            <a:ext cx="8208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CARGA HORÁRIA</a:t>
            </a:r>
            <a:endParaRPr lang="pt-BR" sz="3200" b="1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pt-B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1.200 horas: sendo 50% de carga horária presencial e 50% de carga horária à distância</a:t>
            </a:r>
            <a:r>
              <a:rPr lang="pt-B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Imagem 4" descr="Gerênc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29491"/>
            <a:ext cx="3168352" cy="3011477"/>
          </a:xfrm>
          <a:prstGeom prst="rect">
            <a:avLst/>
          </a:prstGeom>
        </p:spPr>
      </p:pic>
      <p:pic>
        <p:nvPicPr>
          <p:cNvPr id="12" name="Imagem 11" descr="icones de navegação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l="80040"/>
          <a:stretch>
            <a:fillRect/>
          </a:stretch>
        </p:blipFill>
        <p:spPr>
          <a:xfrm>
            <a:off x="1797571" y="5967282"/>
            <a:ext cx="470173" cy="486743"/>
          </a:xfrm>
          <a:prstGeom prst="rect">
            <a:avLst/>
          </a:prstGeom>
        </p:spPr>
      </p:pic>
      <p:pic>
        <p:nvPicPr>
          <p:cNvPr id="13" name="Imagem 12" descr="icones de navegação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l="59531" r="20084"/>
          <a:stretch>
            <a:fillRect/>
          </a:stretch>
        </p:blipFill>
        <p:spPr>
          <a:xfrm>
            <a:off x="1221507" y="5967282"/>
            <a:ext cx="480183" cy="486743"/>
          </a:xfrm>
          <a:prstGeom prst="rect">
            <a:avLst/>
          </a:prstGeom>
        </p:spPr>
      </p:pic>
      <p:pic>
        <p:nvPicPr>
          <p:cNvPr id="14" name="Imagem 13" descr="icones de navegação.png"/>
          <p:cNvPicPr>
            <a:picLocks noChangeAspect="1"/>
          </p:cNvPicPr>
          <p:nvPr/>
        </p:nvPicPr>
        <p:blipFill>
          <a:blip r:embed="rId5" cstate="print"/>
          <a:srcRect l="19585" r="60030"/>
          <a:stretch>
            <a:fillRect/>
          </a:stretch>
        </p:blipFill>
        <p:spPr>
          <a:xfrm>
            <a:off x="683568" y="5967282"/>
            <a:ext cx="480183" cy="486743"/>
          </a:xfrm>
          <a:prstGeom prst="rect">
            <a:avLst/>
          </a:prstGeom>
        </p:spPr>
      </p:pic>
      <p:pic>
        <p:nvPicPr>
          <p:cNvPr id="15" name="Imagem 14" descr="icones de navegação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rcRect r="80540"/>
          <a:stretch>
            <a:fillRect/>
          </a:stretch>
        </p:blipFill>
        <p:spPr>
          <a:xfrm>
            <a:off x="107504" y="5967282"/>
            <a:ext cx="458403" cy="48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9851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141" b="-1"/>
          <a:stretch/>
        </p:blipFill>
        <p:spPr>
          <a:xfrm>
            <a:off x="-53752" y="0"/>
            <a:ext cx="9197752" cy="688538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39552" y="620688"/>
            <a:ext cx="61206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 objetivo do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Curso Técnico em Gerência de Saúde </a:t>
            </a:r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formar profissionais para atuarem no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gerenciamento de unidades de saúde</a:t>
            </a:r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seguindo princípios e diretrizes do Sistema Único de Saúde (SUS) para o exercício participativo, ético e crítico. </a:t>
            </a:r>
            <a:endParaRPr lang="pt-BR" sz="2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 descr="Gerênc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63137">
            <a:off x="6779796" y="1035441"/>
            <a:ext cx="2016224" cy="191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8015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141" b="-1"/>
          <a:stretch/>
        </p:blipFill>
        <p:spPr>
          <a:xfrm>
            <a:off x="-53752" y="0"/>
            <a:ext cx="9197752" cy="688538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1052736"/>
            <a:ext cx="896448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Compreender a gestão em saúde e no SUS, estabelecendo relações com as práticas gerenciais desenvolvidas nos serviços de saúde.</a:t>
            </a:r>
          </a:p>
          <a:p>
            <a:pPr lvl="0" algn="just">
              <a:buFont typeface="Arial" pitchFamily="34" charset="0"/>
              <a:buChar char="•"/>
            </a:pPr>
            <a:r>
              <a:rPr lang="pt-BR" sz="2400" dirty="0" smtClean="0"/>
              <a:t>Empregar métodos para coleta, análise e processamento de dados epidemiológicos, com uso dos sistemas de informações em saúde para o conhecimento dos determinantes e das condições de ocorrências de doenças e agravos à saúde das populações humanas.</a:t>
            </a:r>
          </a:p>
          <a:p>
            <a:pPr lvl="0" algn="just">
              <a:buFont typeface="Arial" pitchFamily="34" charset="0"/>
              <a:buChar char="•"/>
            </a:pPr>
            <a:r>
              <a:rPr lang="pt-BR" sz="2400" dirty="0" smtClean="0"/>
              <a:t>Utilizar os recursos da epidemiologia no planejamento, acompanhamento e avaliação das ações desenvolvidas nos serviços de saúde.</a:t>
            </a:r>
          </a:p>
          <a:p>
            <a:pPr lvl="0" algn="just">
              <a:buFont typeface="Arial" pitchFamily="34" charset="0"/>
              <a:buChar char="•"/>
            </a:pPr>
            <a:r>
              <a:rPr lang="pt-BR" sz="2400" dirty="0" smtClean="0"/>
              <a:t>Compreender a vigilância em saúde como principal estratégia operacional para organização e execução das ações de promoção, proteção e recuperação da saúde da população no território.</a:t>
            </a:r>
          </a:p>
          <a:p>
            <a:pPr lvl="0" algn="just">
              <a:buFont typeface="Arial" pitchFamily="34" charset="0"/>
              <a:buChar char="•"/>
            </a:pPr>
            <a:r>
              <a:rPr lang="pt-BR" sz="2400" dirty="0" smtClean="0"/>
              <a:t>Compreender os conceitos básicos da estrutura financeira, bem como os princípios que regem o Ciclo Orçamentário e Financeiro</a:t>
            </a:r>
            <a:r>
              <a:rPr lang="pt-BR" sz="2000" dirty="0" smtClean="0"/>
              <a:t>.</a:t>
            </a:r>
          </a:p>
          <a:p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39552" y="332656"/>
            <a:ext cx="3758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COMPETÊNCIAS DO TGS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xmlns="" val="2331875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" t="36563" r="-151" b="8594"/>
          <a:stretch/>
        </p:blipFill>
        <p:spPr>
          <a:xfrm>
            <a:off x="0" y="-243408"/>
            <a:ext cx="9154359" cy="710140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0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pt-BR" sz="2400" dirty="0" smtClean="0"/>
              <a:t>Instrumentalizar a gestão com informações sobre a rentabilidade e desempenho econômico-financeiro para a correta aplicação de recursos, realizando operações financeiras que auxiliem na organização do financiamento e do custeio nas organizações de saúde.</a:t>
            </a:r>
          </a:p>
          <a:p>
            <a:pPr lvl="0" algn="just">
              <a:buFont typeface="Arial" pitchFamily="34" charset="0"/>
              <a:buChar char="•"/>
            </a:pPr>
            <a:r>
              <a:rPr lang="pt-BR" sz="2400" dirty="0" smtClean="0"/>
              <a:t>Identificar os componentes que fundamentam a Regulação, Controle, Avaliação e Auditoria em saúde, com vistas à adequada prestação de serviços na atenção à saúde. </a:t>
            </a:r>
          </a:p>
          <a:p>
            <a:pPr lvl="0" algn="just">
              <a:buFont typeface="Arial" pitchFamily="34" charset="0"/>
              <a:buChar char="•"/>
            </a:pPr>
            <a:r>
              <a:rPr lang="pt-BR" sz="2400" dirty="0" smtClean="0"/>
              <a:t>Gerenciar a cadeia de suprimentos, compras, estoques e distribuição de materiais nos serviços de saúde.</a:t>
            </a:r>
          </a:p>
          <a:p>
            <a:pPr lvl="0" algn="just">
              <a:buFont typeface="Arial" pitchFamily="34" charset="0"/>
              <a:buChar char="•"/>
            </a:pPr>
            <a:r>
              <a:rPr lang="pt-BR" sz="2400" dirty="0" smtClean="0"/>
              <a:t>Compreender os objetivos da área de gestão de pessoas nas organizações, contribuindo para a melhoria do ambiente organizacional com a aplicação das técnicas de recrutamento, seleção, desenvolvimento e avaliação de pessoas.</a:t>
            </a:r>
          </a:p>
          <a:p>
            <a:pPr lvl="0" algn="just">
              <a:buFont typeface="Arial" pitchFamily="34" charset="0"/>
              <a:buChar char="•"/>
            </a:pPr>
            <a:r>
              <a:rPr lang="pt-BR" sz="2400" dirty="0" smtClean="0"/>
              <a:t>Compreender de modo articulado a inter-relação entre os componentes de gestão econômica e orçamentário- financeira das organizações de saúde, aplicando à realidade do processo de trabalho do gerenciamento de recursos orçamentários e financeiros.</a:t>
            </a:r>
            <a:r>
              <a:rPr lang="pt-BR" sz="2400" b="1" dirty="0" smtClean="0"/>
              <a:t>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2069851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0" y="-1"/>
          <a:ext cx="9143999" cy="6858000"/>
        </p:xfrm>
        <a:graphic>
          <a:graphicData uri="http://schemas.openxmlformats.org/drawingml/2006/table">
            <a:tbl>
              <a:tblPr/>
              <a:tblGrid>
                <a:gridCol w="1403648"/>
                <a:gridCol w="4848660"/>
                <a:gridCol w="1055996"/>
                <a:gridCol w="1083829"/>
                <a:gridCol w="751866"/>
              </a:tblGrid>
              <a:tr h="1061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latin typeface="Times New Roman"/>
                          <a:ea typeface="Times New Roman"/>
                          <a:cs typeface="Times New Roman"/>
                        </a:rPr>
                        <a:t>Módulo</a:t>
                      </a:r>
                      <a:endParaRPr lang="pt-BR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latin typeface="Times New Roman"/>
                          <a:ea typeface="Times New Roman"/>
                          <a:cs typeface="Times New Roman"/>
                        </a:rPr>
                        <a:t>Componente Curricular</a:t>
                      </a:r>
                      <a:endParaRPr lang="pt-BR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endParaRPr lang="pt-BR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Times New Roman"/>
                          <a:ea typeface="Times New Roman"/>
                          <a:cs typeface="Times New Roman"/>
                        </a:rPr>
                        <a:t>EaD</a:t>
                      </a:r>
                      <a:endParaRPr lang="pt-BR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Times New Roman"/>
                          <a:ea typeface="Times New Roman"/>
                          <a:cs typeface="Times New Roman"/>
                        </a:rPr>
                        <a:t>CH Presencial</a:t>
                      </a:r>
                      <a:endParaRPr lang="pt-BR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endParaRPr lang="pt-BR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928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pt-BR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Saúde e Sociedade</a:t>
                      </a:r>
                      <a:endParaRPr lang="pt-B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pt-B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pt-B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pt-B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0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Processo de Trabalho em Saúde</a:t>
                      </a:r>
                      <a:endParaRPr lang="pt-B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pt-B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pt-B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pt-B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8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Promoção da Saúde e Segurança no Trabalho</a:t>
                      </a:r>
                      <a:endParaRPr lang="pt-B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pt-B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pt-B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pt-B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0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Biossegurança nas Ações de Saúde</a:t>
                      </a:r>
                      <a:endParaRPr lang="pt-B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pt-B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pt-B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pt-B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9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Primeiros Socorros</a:t>
                      </a:r>
                      <a:endParaRPr lang="pt-B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pt-B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pt-B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pt-B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9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Times New Roman"/>
                          <a:ea typeface="Times New Roman"/>
                          <a:cs typeface="Times New Roman"/>
                        </a:rPr>
                        <a:t>Informática em Saúde</a:t>
                      </a:r>
                      <a:endParaRPr lang="pt-B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pt-B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pt-B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pt-B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9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Times New Roman"/>
                          <a:ea typeface="Times New Roman"/>
                          <a:cs typeface="Times New Roman"/>
                        </a:rPr>
                        <a:t>Ato de Ler e Escrever</a:t>
                      </a:r>
                      <a:endParaRPr lang="pt-B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pt-B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pt-B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pt-B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928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pt-BR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Políticas de Saúde</a:t>
                      </a:r>
                      <a:endParaRPr lang="pt-B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pt-B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pt-B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pt-B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0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Times New Roman"/>
                          <a:ea typeface="Times New Roman"/>
                          <a:cs typeface="Times New Roman"/>
                        </a:rPr>
                        <a:t>Gestão e Organização da Atenção à Saúde</a:t>
                      </a:r>
                      <a:endParaRPr lang="pt-B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pt-B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pt-B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pt-B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0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Times New Roman"/>
                          <a:ea typeface="Times New Roman"/>
                          <a:cs typeface="Times New Roman"/>
                        </a:rPr>
                        <a:t>Princípios e Fundamentos da Gestão</a:t>
                      </a:r>
                      <a:endParaRPr lang="pt-B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pt-B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pt-B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pt-B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9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Times New Roman"/>
                          <a:ea typeface="Times New Roman"/>
                          <a:cs typeface="Times New Roman"/>
                        </a:rPr>
                        <a:t>Gestão de Pessoas</a:t>
                      </a:r>
                      <a:endParaRPr lang="pt-B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pt-B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pt-B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pt-B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0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Times New Roman"/>
                          <a:ea typeface="Times New Roman"/>
                          <a:cs typeface="Times New Roman"/>
                        </a:rPr>
                        <a:t>Gestão de Materiais e Logística</a:t>
                      </a:r>
                      <a:endParaRPr lang="pt-B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pt-B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pt-B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pt-B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755</Words>
  <Application>Microsoft Office PowerPoint</Application>
  <PresentationFormat>Apresentação na tela (4:3)</PresentationFormat>
  <Paragraphs>189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Gilberto</dc:creator>
  <cp:lastModifiedBy>Cliente</cp:lastModifiedBy>
  <cp:revision>84</cp:revision>
  <dcterms:created xsi:type="dcterms:W3CDTF">2017-05-17T12:41:50Z</dcterms:created>
  <dcterms:modified xsi:type="dcterms:W3CDTF">2018-06-20T12:14:43Z</dcterms:modified>
</cp:coreProperties>
</file>