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charts/style15.xml" ContentType="application/vnd.ms-office.chartstyl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olors16.xml" ContentType="application/vnd.ms-office.chartcolorstyle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10.xml" ContentType="application/vnd.ms-office.chartcolorstyle+xml"/>
  <Override PartName="/ppt/charts/style9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charts/style16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charts/style14.xml" ContentType="application/vnd.ms-office.chartstyl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olors7.xml" ContentType="application/vnd.ms-office.chartcolorstyle+xml"/>
  <Override PartName="/ppt/charts/style12.xml" ContentType="application/vnd.ms-office.chartstyle+xml"/>
  <Override PartName="/ppt/charts/colors1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charts/colors5.xml" ContentType="application/vnd.ms-office.chartcolorstyle+xml"/>
  <Override PartName="/ppt/charts/style10.xml" ContentType="application/vnd.ms-office.chartstyle+xml"/>
  <Override PartName="/ppt/charts/colors1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charts/colors1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  <Override PartName="/ppt/charts/colors1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17.xml" ContentType="application/vnd.ms-office.chartstyl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style13.xml" ContentType="application/vnd.ms-office.chart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olors1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sldIdLst>
    <p:sldId id="256" r:id="rId2"/>
    <p:sldId id="258" r:id="rId3"/>
    <p:sldId id="259" r:id="rId4"/>
    <p:sldId id="279" r:id="rId5"/>
    <p:sldId id="261" r:id="rId6"/>
    <p:sldId id="280" r:id="rId7"/>
    <p:sldId id="262" r:id="rId8"/>
    <p:sldId id="281" r:id="rId9"/>
    <p:sldId id="263" r:id="rId10"/>
    <p:sldId id="282" r:id="rId11"/>
    <p:sldId id="264" r:id="rId12"/>
    <p:sldId id="283" r:id="rId13"/>
    <p:sldId id="265" r:id="rId14"/>
    <p:sldId id="284" r:id="rId15"/>
    <p:sldId id="266" r:id="rId16"/>
    <p:sldId id="285" r:id="rId17"/>
    <p:sldId id="267" r:id="rId18"/>
    <p:sldId id="286" r:id="rId19"/>
    <p:sldId id="268" r:id="rId20"/>
    <p:sldId id="287" r:id="rId21"/>
    <p:sldId id="288" r:id="rId22"/>
    <p:sldId id="260" r:id="rId23"/>
    <p:sldId id="289" r:id="rId24"/>
    <p:sldId id="269" r:id="rId25"/>
    <p:sldId id="290" r:id="rId26"/>
    <p:sldId id="270" r:id="rId27"/>
    <p:sldId id="291" r:id="rId28"/>
    <p:sldId id="271" r:id="rId29"/>
    <p:sldId id="292" r:id="rId30"/>
    <p:sldId id="272" r:id="rId31"/>
    <p:sldId id="293" r:id="rId32"/>
    <p:sldId id="273" r:id="rId33"/>
    <p:sldId id="294" r:id="rId34"/>
    <p:sldId id="274" r:id="rId35"/>
    <p:sldId id="295" r:id="rId36"/>
    <p:sldId id="275" r:id="rId37"/>
    <p:sldId id="296" r:id="rId38"/>
    <p:sldId id="276" r:id="rId39"/>
    <p:sldId id="297" r:id="rId40"/>
    <p:sldId id="299" r:id="rId41"/>
    <p:sldId id="298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Planilha_do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Planilha_do_Microsoft_Office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Planilha_do_Microsoft_Office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Planilha_do_Microsoft_Office_Excel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Planilha_do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Planilha_do_Microsoft_Office_Excel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Planilha_do_Microsoft_Office_Excel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Planilha_do_Microsoft_Office_Excel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Planilha_do_Microsoft_Office_Excel18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Planilha_do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Planilha_do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Planilha_do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Planilha_do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Planilha_do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Planilha_do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Planilha_do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Planilha_do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2.6388888888888885E-2"/>
          <c:y val="4.5896913093788523E-2"/>
          <c:w val="0.96944444444444466"/>
          <c:h val="0.76801482072760607"/>
        </c:manualLayout>
      </c:layout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8"/>
              <c:layout>
                <c:manualLayout>
                  <c:x val="-2.7777777777777809E-3"/>
                  <c:y val="0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39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Plan1!$B$2:$B$10</c:f>
              <c:numCache>
                <c:formatCode>General</c:formatCode>
                <c:ptCount val="9"/>
                <c:pt idx="0">
                  <c:v>108.14999999999999</c:v>
                </c:pt>
                <c:pt idx="1">
                  <c:v>88.240000000000023</c:v>
                </c:pt>
                <c:pt idx="2">
                  <c:v>91.440000000000026</c:v>
                </c:pt>
                <c:pt idx="3">
                  <c:v>89.93</c:v>
                </c:pt>
                <c:pt idx="4">
                  <c:v>89.42</c:v>
                </c:pt>
                <c:pt idx="5">
                  <c:v>85.669999999999987</c:v>
                </c:pt>
                <c:pt idx="6">
                  <c:v>95.63</c:v>
                </c:pt>
                <c:pt idx="7">
                  <c:v>41.17</c:v>
                </c:pt>
                <c:pt idx="8">
                  <c:v>110.26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111111111111112E-2"/>
                  <c:y val="5.7371141367235576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555555555555558E-3"/>
                  <c:y val="1.7211342410170659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7222222222222241E-3"/>
                  <c:y val="2.8685570683617823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055555555555561E-2"/>
                  <c:y val="8.6056712050853485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277777777777781E-2"/>
                  <c:y val="8.6056712050853485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3888888888888897E-2"/>
                  <c:y val="1.1474228273447126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8055555555555561E-2"/>
                  <c:y val="5.7371141367235489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39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Plan1!$C$2:$C$10</c:f>
              <c:numCache>
                <c:formatCode>General</c:formatCode>
                <c:ptCount val="9"/>
                <c:pt idx="0">
                  <c:v>105.9</c:v>
                </c:pt>
                <c:pt idx="1">
                  <c:v>89.86</c:v>
                </c:pt>
                <c:pt idx="2">
                  <c:v>95.23</c:v>
                </c:pt>
                <c:pt idx="3">
                  <c:v>91.01</c:v>
                </c:pt>
                <c:pt idx="4">
                  <c:v>90.58</c:v>
                </c:pt>
                <c:pt idx="5">
                  <c:v>89.02</c:v>
                </c:pt>
                <c:pt idx="6">
                  <c:v>97.64</c:v>
                </c:pt>
                <c:pt idx="7">
                  <c:v>87.97</c:v>
                </c:pt>
                <c:pt idx="8">
                  <c:v>94.98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111111111111112E-2"/>
                  <c:y val="0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111111111111065E-2"/>
                  <c:y val="8.6056712050853225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3333333333332361E-3"/>
                  <c:y val="-2.8685570683618087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27777777777768E-2"/>
                  <c:y val="1.43427853418089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7777777777775775E-3"/>
                  <c:y val="8.6056712050853485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39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Plan1!$D$2:$D$10</c:f>
              <c:numCache>
                <c:formatCode>General</c:formatCode>
                <c:ptCount val="9"/>
                <c:pt idx="0">
                  <c:v>89.26</c:v>
                </c:pt>
                <c:pt idx="1">
                  <c:v>76.75</c:v>
                </c:pt>
                <c:pt idx="2">
                  <c:v>79.53</c:v>
                </c:pt>
                <c:pt idx="3">
                  <c:v>83.490000000000023</c:v>
                </c:pt>
                <c:pt idx="4">
                  <c:v>76.319999999999993</c:v>
                </c:pt>
                <c:pt idx="5">
                  <c:v>84.42</c:v>
                </c:pt>
                <c:pt idx="6">
                  <c:v>70.25</c:v>
                </c:pt>
                <c:pt idx="7">
                  <c:v>63.17</c:v>
                </c:pt>
                <c:pt idx="8">
                  <c:v>96.05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dLbl>
              <c:idx val="5"/>
              <c:layout>
                <c:manualLayout>
                  <c:x val="1.38888888888889E-3"/>
                  <c:y val="5.7371141367235628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2499999999999897E-2"/>
                  <c:y val="2.581701361525599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39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Plan1!$E$2:$E$10</c:f>
              <c:numCache>
                <c:formatCode>General</c:formatCode>
                <c:ptCount val="9"/>
                <c:pt idx="0">
                  <c:v>62.38</c:v>
                </c:pt>
                <c:pt idx="1">
                  <c:v>65.61</c:v>
                </c:pt>
                <c:pt idx="2">
                  <c:v>67.84</c:v>
                </c:pt>
                <c:pt idx="3">
                  <c:v>67.410000000000025</c:v>
                </c:pt>
                <c:pt idx="4">
                  <c:v>65.7</c:v>
                </c:pt>
                <c:pt idx="5">
                  <c:v>72.900000000000006</c:v>
                </c:pt>
                <c:pt idx="6">
                  <c:v>64.97</c:v>
                </c:pt>
                <c:pt idx="7">
                  <c:v>64.849999999999994</c:v>
                </c:pt>
                <c:pt idx="8">
                  <c:v>79.36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111111111111112E-2"/>
                  <c:y val="2.8685570683617823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39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Plan1!$F$2:$F$10</c:f>
              <c:numCache>
                <c:formatCode>General</c:formatCode>
                <c:ptCount val="9"/>
                <c:pt idx="0">
                  <c:v>70.11</c:v>
                </c:pt>
                <c:pt idx="1">
                  <c:v>52.190000000000012</c:v>
                </c:pt>
                <c:pt idx="2">
                  <c:v>54.9</c:v>
                </c:pt>
                <c:pt idx="3">
                  <c:v>44.11</c:v>
                </c:pt>
                <c:pt idx="4">
                  <c:v>43.6</c:v>
                </c:pt>
                <c:pt idx="5">
                  <c:v>54.83</c:v>
                </c:pt>
                <c:pt idx="6">
                  <c:v>49.49</c:v>
                </c:pt>
                <c:pt idx="7">
                  <c:v>44.61</c:v>
                </c:pt>
                <c:pt idx="8">
                  <c:v>52.97</c:v>
                </c:pt>
              </c:numCache>
            </c:numRef>
          </c:val>
        </c:ser>
        <c:dLbls>
          <c:showVal val="1"/>
        </c:dLbls>
        <c:gapWidth val="219"/>
        <c:overlap val="-27"/>
        <c:axId val="136592000"/>
        <c:axId val="136982912"/>
      </c:barChart>
      <c:catAx>
        <c:axId val="136592000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6982912"/>
        <c:crosses val="autoZero"/>
        <c:auto val="1"/>
        <c:lblAlgn val="ctr"/>
        <c:lblOffset val="100"/>
      </c:catAx>
      <c:valAx>
        <c:axId val="13698291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659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39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I Região</c:v>
                </c:pt>
                <c:pt idx="1">
                  <c:v>II Região</c:v>
                </c:pt>
                <c:pt idx="2">
                  <c:v>III Região</c:v>
                </c:pt>
                <c:pt idx="3">
                  <c:v>IV Região</c:v>
                </c:pt>
                <c:pt idx="4">
                  <c:v>V Região</c:v>
                </c:pt>
                <c:pt idx="5">
                  <c:v>VI Região</c:v>
                </c:pt>
                <c:pt idx="6">
                  <c:v>VII Região</c:v>
                </c:pt>
                <c:pt idx="7">
                  <c:v>VIII Região</c:v>
                </c:pt>
              </c:strCache>
            </c:strRef>
          </c:cat>
          <c:val>
            <c:numRef>
              <c:f>Plan1!$B$2:$B$9</c:f>
              <c:numCache>
                <c:formatCode>General</c:formatCode>
                <c:ptCount val="8"/>
                <c:pt idx="0">
                  <c:v>61.81</c:v>
                </c:pt>
                <c:pt idx="1">
                  <c:v>119.77</c:v>
                </c:pt>
                <c:pt idx="2">
                  <c:v>37.44</c:v>
                </c:pt>
                <c:pt idx="3">
                  <c:v>70.61999999999999</c:v>
                </c:pt>
                <c:pt idx="4">
                  <c:v>74.83</c:v>
                </c:pt>
                <c:pt idx="5">
                  <c:v>76.81</c:v>
                </c:pt>
                <c:pt idx="6">
                  <c:v>45.45</c:v>
                </c:pt>
                <c:pt idx="7">
                  <c:v>47.120000000000012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-39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-39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I Região</c:v>
                </c:pt>
                <c:pt idx="1">
                  <c:v>II Região</c:v>
                </c:pt>
                <c:pt idx="2">
                  <c:v>III Região</c:v>
                </c:pt>
                <c:pt idx="3">
                  <c:v>IV Região</c:v>
                </c:pt>
                <c:pt idx="4">
                  <c:v>V Região</c:v>
                </c:pt>
                <c:pt idx="5">
                  <c:v>VI Região</c:v>
                </c:pt>
                <c:pt idx="6">
                  <c:v>VII Região</c:v>
                </c:pt>
                <c:pt idx="7">
                  <c:v>VIII Região</c:v>
                </c:pt>
              </c:strCache>
            </c:strRef>
          </c:cat>
          <c:val>
            <c:numRef>
              <c:f>Plan1!$C$2:$C$9</c:f>
              <c:numCache>
                <c:formatCode>General</c:formatCode>
                <c:ptCount val="8"/>
                <c:pt idx="0">
                  <c:v>57.9</c:v>
                </c:pt>
                <c:pt idx="1">
                  <c:v>125.95</c:v>
                </c:pt>
                <c:pt idx="2">
                  <c:v>25.759999999999994</c:v>
                </c:pt>
                <c:pt idx="3">
                  <c:v>46.75</c:v>
                </c:pt>
                <c:pt idx="4">
                  <c:v>1.22</c:v>
                </c:pt>
                <c:pt idx="5">
                  <c:v>66.84</c:v>
                </c:pt>
                <c:pt idx="6">
                  <c:v>83.9</c:v>
                </c:pt>
                <c:pt idx="7">
                  <c:v>42.24</c:v>
                </c:pt>
              </c:numCache>
            </c:numRef>
          </c:val>
        </c:ser>
        <c:dLbls>
          <c:showVal val="1"/>
        </c:dLbls>
        <c:gapWidth val="219"/>
        <c:overlap val="-27"/>
        <c:axId val="178752896"/>
        <c:axId val="186550144"/>
      </c:barChart>
      <c:catAx>
        <c:axId val="1787528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6550144"/>
        <c:crosses val="autoZero"/>
        <c:auto val="1"/>
        <c:lblAlgn val="ctr"/>
        <c:lblOffset val="100"/>
      </c:catAx>
      <c:valAx>
        <c:axId val="18655014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875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2.9990732952751026E-2"/>
          <c:y val="6.1664960064747233E-2"/>
          <c:w val="0.96285352469396368"/>
          <c:h val="0.78183854347658499"/>
        </c:manualLayout>
      </c:layout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39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I Região</c:v>
                </c:pt>
                <c:pt idx="1">
                  <c:v>II Região</c:v>
                </c:pt>
                <c:pt idx="2">
                  <c:v>III Região</c:v>
                </c:pt>
                <c:pt idx="3">
                  <c:v>IV Região</c:v>
                </c:pt>
                <c:pt idx="4">
                  <c:v>V Região</c:v>
                </c:pt>
                <c:pt idx="5">
                  <c:v>VI Região</c:v>
                </c:pt>
                <c:pt idx="6">
                  <c:v>VII Região</c:v>
                </c:pt>
                <c:pt idx="7">
                  <c:v>VIII Região</c:v>
                </c:pt>
              </c:strCache>
            </c:strRef>
          </c:cat>
          <c:val>
            <c:numRef>
              <c:f>Plan1!$B$2:$B$9</c:f>
              <c:numCache>
                <c:formatCode>General</c:formatCode>
                <c:ptCount val="8"/>
                <c:pt idx="0">
                  <c:v>63.38</c:v>
                </c:pt>
                <c:pt idx="1">
                  <c:v>80.09</c:v>
                </c:pt>
                <c:pt idx="2">
                  <c:v>70.61</c:v>
                </c:pt>
                <c:pt idx="3">
                  <c:v>74.430000000000007</c:v>
                </c:pt>
                <c:pt idx="4">
                  <c:v>71</c:v>
                </c:pt>
                <c:pt idx="5">
                  <c:v>73</c:v>
                </c:pt>
                <c:pt idx="6">
                  <c:v>55.78</c:v>
                </c:pt>
                <c:pt idx="7">
                  <c:v>69.540000000000006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39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I Região</c:v>
                </c:pt>
                <c:pt idx="1">
                  <c:v>II Região</c:v>
                </c:pt>
                <c:pt idx="2">
                  <c:v>III Região</c:v>
                </c:pt>
                <c:pt idx="3">
                  <c:v>IV Região</c:v>
                </c:pt>
                <c:pt idx="4">
                  <c:v>V Região</c:v>
                </c:pt>
                <c:pt idx="5">
                  <c:v>VI Região</c:v>
                </c:pt>
                <c:pt idx="6">
                  <c:v>VII Região</c:v>
                </c:pt>
                <c:pt idx="7">
                  <c:v>VIII Região</c:v>
                </c:pt>
              </c:strCache>
            </c:strRef>
          </c:cat>
          <c:val>
            <c:numRef>
              <c:f>Plan1!$C$2:$C$9</c:f>
              <c:numCache>
                <c:formatCode>General</c:formatCode>
                <c:ptCount val="8"/>
                <c:pt idx="0">
                  <c:v>43.06</c:v>
                </c:pt>
                <c:pt idx="1">
                  <c:v>61.55</c:v>
                </c:pt>
                <c:pt idx="2">
                  <c:v>44.190000000000012</c:v>
                </c:pt>
                <c:pt idx="3">
                  <c:v>74.61</c:v>
                </c:pt>
                <c:pt idx="4">
                  <c:v>42.660000000000011</c:v>
                </c:pt>
                <c:pt idx="5">
                  <c:v>61.18</c:v>
                </c:pt>
                <c:pt idx="6">
                  <c:v>48.760000000000012</c:v>
                </c:pt>
                <c:pt idx="7">
                  <c:v>59.43</c:v>
                </c:pt>
              </c:numCache>
            </c:numRef>
          </c:val>
        </c:ser>
        <c:dLbls>
          <c:showVal val="1"/>
        </c:dLbls>
        <c:gapWidth val="219"/>
        <c:overlap val="-27"/>
        <c:axId val="202240000"/>
        <c:axId val="202241536"/>
      </c:barChart>
      <c:catAx>
        <c:axId val="2022400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2241536"/>
        <c:crosses val="autoZero"/>
        <c:auto val="1"/>
        <c:lblAlgn val="ctr"/>
        <c:lblOffset val="100"/>
      </c:catAx>
      <c:valAx>
        <c:axId val="20224153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224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-39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-39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I Região</c:v>
                </c:pt>
                <c:pt idx="1">
                  <c:v>II Região</c:v>
                </c:pt>
                <c:pt idx="2">
                  <c:v>III Região</c:v>
                </c:pt>
                <c:pt idx="3">
                  <c:v>IV Região</c:v>
                </c:pt>
                <c:pt idx="4">
                  <c:v>V Região</c:v>
                </c:pt>
                <c:pt idx="5">
                  <c:v>VI Região</c:v>
                </c:pt>
                <c:pt idx="6">
                  <c:v>VII Região</c:v>
                </c:pt>
                <c:pt idx="7">
                  <c:v>VIII Região</c:v>
                </c:pt>
              </c:strCache>
            </c:strRef>
          </c:cat>
          <c:val>
            <c:numRef>
              <c:f>Plan1!$B$2:$B$9</c:f>
              <c:numCache>
                <c:formatCode>General</c:formatCode>
                <c:ptCount val="8"/>
                <c:pt idx="0">
                  <c:v>74.489999999999995</c:v>
                </c:pt>
                <c:pt idx="1">
                  <c:v>83.14</c:v>
                </c:pt>
                <c:pt idx="2">
                  <c:v>71.319999999999993</c:v>
                </c:pt>
                <c:pt idx="3">
                  <c:v>74.61999999999999</c:v>
                </c:pt>
                <c:pt idx="4">
                  <c:v>76.2</c:v>
                </c:pt>
                <c:pt idx="5">
                  <c:v>73.13</c:v>
                </c:pt>
                <c:pt idx="6">
                  <c:v>55.92</c:v>
                </c:pt>
                <c:pt idx="7">
                  <c:v>72.3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39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I Região</c:v>
                </c:pt>
                <c:pt idx="1">
                  <c:v>II Região</c:v>
                </c:pt>
                <c:pt idx="2">
                  <c:v>III Região</c:v>
                </c:pt>
                <c:pt idx="3">
                  <c:v>IV Região</c:v>
                </c:pt>
                <c:pt idx="4">
                  <c:v>V Região</c:v>
                </c:pt>
                <c:pt idx="5">
                  <c:v>VI Região</c:v>
                </c:pt>
                <c:pt idx="6">
                  <c:v>VII Região</c:v>
                </c:pt>
                <c:pt idx="7">
                  <c:v>VIII Região</c:v>
                </c:pt>
              </c:strCache>
            </c:strRef>
          </c:cat>
          <c:val>
            <c:numRef>
              <c:f>Plan1!$C$2:$C$9</c:f>
              <c:numCache>
                <c:formatCode>General</c:formatCode>
                <c:ptCount val="8"/>
                <c:pt idx="0">
                  <c:v>45.97</c:v>
                </c:pt>
                <c:pt idx="1">
                  <c:v>68.69</c:v>
                </c:pt>
                <c:pt idx="2">
                  <c:v>43.87</c:v>
                </c:pt>
                <c:pt idx="3">
                  <c:v>75.03</c:v>
                </c:pt>
                <c:pt idx="4">
                  <c:v>49.39</c:v>
                </c:pt>
                <c:pt idx="5">
                  <c:v>60.86</c:v>
                </c:pt>
                <c:pt idx="6">
                  <c:v>51.4</c:v>
                </c:pt>
                <c:pt idx="7">
                  <c:v>58.4</c:v>
                </c:pt>
              </c:numCache>
            </c:numRef>
          </c:val>
        </c:ser>
        <c:dLbls>
          <c:showVal val="1"/>
        </c:dLbls>
        <c:gapWidth val="219"/>
        <c:overlap val="-27"/>
        <c:axId val="169110912"/>
        <c:axId val="169112704"/>
      </c:barChart>
      <c:catAx>
        <c:axId val="1691109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112704"/>
        <c:crosses val="autoZero"/>
        <c:auto val="1"/>
        <c:lblAlgn val="ctr"/>
        <c:lblOffset val="100"/>
      </c:catAx>
      <c:valAx>
        <c:axId val="16911270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11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39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I Região</c:v>
                </c:pt>
                <c:pt idx="1">
                  <c:v>II Região</c:v>
                </c:pt>
                <c:pt idx="2">
                  <c:v>III Região</c:v>
                </c:pt>
                <c:pt idx="3">
                  <c:v>IV Região</c:v>
                </c:pt>
                <c:pt idx="4">
                  <c:v>V Região</c:v>
                </c:pt>
                <c:pt idx="5">
                  <c:v>VI Região</c:v>
                </c:pt>
                <c:pt idx="6">
                  <c:v>VII Região</c:v>
                </c:pt>
                <c:pt idx="7">
                  <c:v>VIII Região</c:v>
                </c:pt>
              </c:strCache>
            </c:strRef>
          </c:cat>
          <c:val>
            <c:numRef>
              <c:f>Plan1!$B$2:$B$9</c:f>
              <c:numCache>
                <c:formatCode>General</c:formatCode>
                <c:ptCount val="8"/>
                <c:pt idx="0">
                  <c:v>74.900000000000006</c:v>
                </c:pt>
                <c:pt idx="1">
                  <c:v>83.7</c:v>
                </c:pt>
                <c:pt idx="2">
                  <c:v>68.8</c:v>
                </c:pt>
                <c:pt idx="3">
                  <c:v>75.900000000000006</c:v>
                </c:pt>
                <c:pt idx="4">
                  <c:v>73.8</c:v>
                </c:pt>
                <c:pt idx="5">
                  <c:v>70.7</c:v>
                </c:pt>
                <c:pt idx="6">
                  <c:v>55.92</c:v>
                </c:pt>
                <c:pt idx="7">
                  <c:v>70.3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39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I Região</c:v>
                </c:pt>
                <c:pt idx="1">
                  <c:v>II Região</c:v>
                </c:pt>
                <c:pt idx="2">
                  <c:v>III Região</c:v>
                </c:pt>
                <c:pt idx="3">
                  <c:v>IV Região</c:v>
                </c:pt>
                <c:pt idx="4">
                  <c:v>V Região</c:v>
                </c:pt>
                <c:pt idx="5">
                  <c:v>VI Região</c:v>
                </c:pt>
                <c:pt idx="6">
                  <c:v>VII Região</c:v>
                </c:pt>
                <c:pt idx="7">
                  <c:v>VIII Região</c:v>
                </c:pt>
              </c:strCache>
            </c:strRef>
          </c:cat>
          <c:val>
            <c:numRef>
              <c:f>Plan1!$C$2:$C$9</c:f>
              <c:numCache>
                <c:formatCode>General</c:formatCode>
                <c:ptCount val="8"/>
                <c:pt idx="0">
                  <c:v>29.06</c:v>
                </c:pt>
                <c:pt idx="1">
                  <c:v>50.7</c:v>
                </c:pt>
                <c:pt idx="2">
                  <c:v>36.4</c:v>
                </c:pt>
                <c:pt idx="3">
                  <c:v>71.5</c:v>
                </c:pt>
                <c:pt idx="4">
                  <c:v>41.9</c:v>
                </c:pt>
                <c:pt idx="5">
                  <c:v>60.2</c:v>
                </c:pt>
                <c:pt idx="6">
                  <c:v>40.380000000000003</c:v>
                </c:pt>
                <c:pt idx="7">
                  <c:v>48.5</c:v>
                </c:pt>
              </c:numCache>
            </c:numRef>
          </c:val>
        </c:ser>
        <c:dLbls>
          <c:showVal val="1"/>
        </c:dLbls>
        <c:gapWidth val="219"/>
        <c:overlap val="-27"/>
        <c:axId val="169159296"/>
        <c:axId val="169165184"/>
      </c:barChart>
      <c:catAx>
        <c:axId val="1691592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165184"/>
        <c:crosses val="autoZero"/>
        <c:auto val="1"/>
        <c:lblAlgn val="ctr"/>
        <c:lblOffset val="100"/>
      </c:catAx>
      <c:valAx>
        <c:axId val="16916518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15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39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I Região</c:v>
                </c:pt>
                <c:pt idx="1">
                  <c:v>II Região</c:v>
                </c:pt>
                <c:pt idx="2">
                  <c:v>III Região</c:v>
                </c:pt>
                <c:pt idx="3">
                  <c:v>IV Região</c:v>
                </c:pt>
                <c:pt idx="4">
                  <c:v>V Região</c:v>
                </c:pt>
                <c:pt idx="5">
                  <c:v>VI Região</c:v>
                </c:pt>
                <c:pt idx="6">
                  <c:v>VII Região</c:v>
                </c:pt>
                <c:pt idx="7">
                  <c:v>VIII Região</c:v>
                </c:pt>
              </c:strCache>
            </c:strRef>
          </c:cat>
          <c:val>
            <c:numRef>
              <c:f>Plan1!$B$2:$B$9</c:f>
              <c:numCache>
                <c:formatCode>General</c:formatCode>
                <c:ptCount val="8"/>
                <c:pt idx="0">
                  <c:v>74.2</c:v>
                </c:pt>
                <c:pt idx="1">
                  <c:v>81.599999999999994</c:v>
                </c:pt>
                <c:pt idx="2">
                  <c:v>68.3</c:v>
                </c:pt>
                <c:pt idx="3">
                  <c:v>75.3</c:v>
                </c:pt>
                <c:pt idx="4">
                  <c:v>71.900000000000006</c:v>
                </c:pt>
                <c:pt idx="5">
                  <c:v>68.7</c:v>
                </c:pt>
                <c:pt idx="6">
                  <c:v>53.4</c:v>
                </c:pt>
                <c:pt idx="7">
                  <c:v>70.09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39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I Região</c:v>
                </c:pt>
                <c:pt idx="1">
                  <c:v>II Região</c:v>
                </c:pt>
                <c:pt idx="2">
                  <c:v>III Região</c:v>
                </c:pt>
                <c:pt idx="3">
                  <c:v>IV Região</c:v>
                </c:pt>
                <c:pt idx="4">
                  <c:v>V Região</c:v>
                </c:pt>
                <c:pt idx="5">
                  <c:v>VI Região</c:v>
                </c:pt>
                <c:pt idx="6">
                  <c:v>VII Região</c:v>
                </c:pt>
                <c:pt idx="7">
                  <c:v>VIII Região</c:v>
                </c:pt>
              </c:strCache>
            </c:strRef>
          </c:cat>
          <c:val>
            <c:numRef>
              <c:f>Plan1!$C$2:$C$9</c:f>
              <c:numCache>
                <c:formatCode>General</c:formatCode>
                <c:ptCount val="8"/>
                <c:pt idx="0">
                  <c:v>29.02</c:v>
                </c:pt>
                <c:pt idx="1">
                  <c:v>50.3</c:v>
                </c:pt>
                <c:pt idx="2">
                  <c:v>36</c:v>
                </c:pt>
                <c:pt idx="3">
                  <c:v>71</c:v>
                </c:pt>
                <c:pt idx="4">
                  <c:v>41.6</c:v>
                </c:pt>
                <c:pt idx="5">
                  <c:v>58.7</c:v>
                </c:pt>
                <c:pt idx="6">
                  <c:v>39.800000000000004</c:v>
                </c:pt>
                <c:pt idx="7">
                  <c:v>48.11</c:v>
                </c:pt>
              </c:numCache>
            </c:numRef>
          </c:val>
        </c:ser>
        <c:dLbls>
          <c:showVal val="1"/>
        </c:dLbls>
        <c:gapWidth val="219"/>
        <c:overlap val="-27"/>
        <c:axId val="169236352"/>
        <c:axId val="169237888"/>
      </c:barChart>
      <c:catAx>
        <c:axId val="1692363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237888"/>
        <c:crosses val="autoZero"/>
        <c:auto val="1"/>
        <c:lblAlgn val="ctr"/>
        <c:lblOffset val="100"/>
      </c:catAx>
      <c:valAx>
        <c:axId val="16923788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236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39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I Região</c:v>
                </c:pt>
                <c:pt idx="1">
                  <c:v>II Região</c:v>
                </c:pt>
                <c:pt idx="2">
                  <c:v>III Região</c:v>
                </c:pt>
                <c:pt idx="3">
                  <c:v>IV Região</c:v>
                </c:pt>
                <c:pt idx="4">
                  <c:v>V Região</c:v>
                </c:pt>
                <c:pt idx="5">
                  <c:v>VI Região</c:v>
                </c:pt>
                <c:pt idx="6">
                  <c:v>VII Região</c:v>
                </c:pt>
                <c:pt idx="7">
                  <c:v>VIII Região</c:v>
                </c:pt>
              </c:strCache>
            </c:strRef>
          </c:cat>
          <c:val>
            <c:numRef>
              <c:f>Plan1!$B$2:$B$9</c:f>
              <c:numCache>
                <c:formatCode>General</c:formatCode>
                <c:ptCount val="8"/>
                <c:pt idx="0">
                  <c:v>84.84</c:v>
                </c:pt>
                <c:pt idx="1">
                  <c:v>88.7</c:v>
                </c:pt>
                <c:pt idx="2">
                  <c:v>74.09</c:v>
                </c:pt>
                <c:pt idx="3">
                  <c:v>79.599999999999994</c:v>
                </c:pt>
                <c:pt idx="4">
                  <c:v>79.27</c:v>
                </c:pt>
                <c:pt idx="5">
                  <c:v>74.209999999999994</c:v>
                </c:pt>
                <c:pt idx="6">
                  <c:v>60.96</c:v>
                </c:pt>
                <c:pt idx="7">
                  <c:v>77.169999999999987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39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I Região</c:v>
                </c:pt>
                <c:pt idx="1">
                  <c:v>II Região</c:v>
                </c:pt>
                <c:pt idx="2">
                  <c:v>III Região</c:v>
                </c:pt>
                <c:pt idx="3">
                  <c:v>IV Região</c:v>
                </c:pt>
                <c:pt idx="4">
                  <c:v>V Região</c:v>
                </c:pt>
                <c:pt idx="5">
                  <c:v>VI Região</c:v>
                </c:pt>
                <c:pt idx="6">
                  <c:v>VII Região</c:v>
                </c:pt>
                <c:pt idx="7">
                  <c:v>VIII Região</c:v>
                </c:pt>
              </c:strCache>
            </c:strRef>
          </c:cat>
          <c:val>
            <c:numRef>
              <c:f>Plan1!$C$2:$C$9</c:f>
              <c:numCache>
                <c:formatCode>General</c:formatCode>
                <c:ptCount val="8"/>
                <c:pt idx="0">
                  <c:v>46.230000000000011</c:v>
                </c:pt>
                <c:pt idx="1">
                  <c:v>62.6</c:v>
                </c:pt>
                <c:pt idx="2">
                  <c:v>48.3</c:v>
                </c:pt>
                <c:pt idx="3">
                  <c:v>75.3</c:v>
                </c:pt>
                <c:pt idx="4">
                  <c:v>47.78</c:v>
                </c:pt>
                <c:pt idx="5">
                  <c:v>60.290000000000013</c:v>
                </c:pt>
                <c:pt idx="6">
                  <c:v>51.86</c:v>
                </c:pt>
                <c:pt idx="7">
                  <c:v>63.52</c:v>
                </c:pt>
              </c:numCache>
            </c:numRef>
          </c:val>
        </c:ser>
        <c:dLbls>
          <c:showVal val="1"/>
        </c:dLbls>
        <c:gapWidth val="219"/>
        <c:overlap val="-27"/>
        <c:axId val="169362560"/>
        <c:axId val="169364096"/>
      </c:barChart>
      <c:catAx>
        <c:axId val="1693625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364096"/>
        <c:crosses val="autoZero"/>
        <c:auto val="1"/>
        <c:lblAlgn val="ctr"/>
        <c:lblOffset val="100"/>
      </c:catAx>
      <c:valAx>
        <c:axId val="16936409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36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39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I Região</c:v>
                </c:pt>
                <c:pt idx="1">
                  <c:v>II Região</c:v>
                </c:pt>
                <c:pt idx="2">
                  <c:v>III Região</c:v>
                </c:pt>
                <c:pt idx="3">
                  <c:v>IV Região</c:v>
                </c:pt>
                <c:pt idx="4">
                  <c:v>V Região</c:v>
                </c:pt>
                <c:pt idx="5">
                  <c:v>VI Região</c:v>
                </c:pt>
                <c:pt idx="6">
                  <c:v>VII Região</c:v>
                </c:pt>
                <c:pt idx="7">
                  <c:v>VIII Região</c:v>
                </c:pt>
              </c:strCache>
            </c:strRef>
          </c:cat>
          <c:val>
            <c:numRef>
              <c:f>Plan1!$B$2:$B$9</c:f>
              <c:numCache>
                <c:formatCode>General</c:formatCode>
                <c:ptCount val="8"/>
                <c:pt idx="0">
                  <c:v>73.86</c:v>
                </c:pt>
                <c:pt idx="1">
                  <c:v>81.739999999999995</c:v>
                </c:pt>
                <c:pt idx="2">
                  <c:v>66.910000000000025</c:v>
                </c:pt>
                <c:pt idx="3">
                  <c:v>75.179999999999978</c:v>
                </c:pt>
                <c:pt idx="4">
                  <c:v>71.14</c:v>
                </c:pt>
                <c:pt idx="5">
                  <c:v>68</c:v>
                </c:pt>
                <c:pt idx="6">
                  <c:v>52.64</c:v>
                </c:pt>
                <c:pt idx="7">
                  <c:v>67.28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39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I Região</c:v>
                </c:pt>
                <c:pt idx="1">
                  <c:v>II Região</c:v>
                </c:pt>
                <c:pt idx="2">
                  <c:v>III Região</c:v>
                </c:pt>
                <c:pt idx="3">
                  <c:v>IV Região</c:v>
                </c:pt>
                <c:pt idx="4">
                  <c:v>V Região</c:v>
                </c:pt>
                <c:pt idx="5">
                  <c:v>VI Região</c:v>
                </c:pt>
                <c:pt idx="6">
                  <c:v>VII Região</c:v>
                </c:pt>
                <c:pt idx="7">
                  <c:v>VIII Região</c:v>
                </c:pt>
              </c:strCache>
            </c:strRef>
          </c:cat>
          <c:val>
            <c:numRef>
              <c:f>Plan1!$C$2:$C$9</c:f>
              <c:numCache>
                <c:formatCode>General</c:formatCode>
                <c:ptCount val="8"/>
                <c:pt idx="0">
                  <c:v>43.71</c:v>
                </c:pt>
                <c:pt idx="1">
                  <c:v>58.78</c:v>
                </c:pt>
                <c:pt idx="2">
                  <c:v>36.81</c:v>
                </c:pt>
                <c:pt idx="3">
                  <c:v>73.649999999999991</c:v>
                </c:pt>
                <c:pt idx="4">
                  <c:v>45.720000000000013</c:v>
                </c:pt>
                <c:pt idx="5">
                  <c:v>59.2</c:v>
                </c:pt>
                <c:pt idx="6">
                  <c:v>44.86</c:v>
                </c:pt>
                <c:pt idx="7">
                  <c:v>57.97</c:v>
                </c:pt>
              </c:numCache>
            </c:numRef>
          </c:val>
        </c:ser>
        <c:dLbls>
          <c:showVal val="1"/>
        </c:dLbls>
        <c:gapWidth val="219"/>
        <c:overlap val="-27"/>
        <c:axId val="169279872"/>
        <c:axId val="169281408"/>
      </c:barChart>
      <c:catAx>
        <c:axId val="1692798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281408"/>
        <c:crosses val="autoZero"/>
        <c:auto val="1"/>
        <c:lblAlgn val="ctr"/>
        <c:lblOffset val="100"/>
      </c:catAx>
      <c:valAx>
        <c:axId val="16928140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27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39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I Região</c:v>
                </c:pt>
                <c:pt idx="1">
                  <c:v>II Região</c:v>
                </c:pt>
                <c:pt idx="2">
                  <c:v>III Região</c:v>
                </c:pt>
                <c:pt idx="3">
                  <c:v>IV Região</c:v>
                </c:pt>
                <c:pt idx="4">
                  <c:v>V Região</c:v>
                </c:pt>
                <c:pt idx="5">
                  <c:v>VI Região</c:v>
                </c:pt>
                <c:pt idx="6">
                  <c:v>VII Região</c:v>
                </c:pt>
                <c:pt idx="7">
                  <c:v>VIII Região</c:v>
                </c:pt>
              </c:strCache>
            </c:strRef>
          </c:cat>
          <c:val>
            <c:numRef>
              <c:f>Plan1!$B$2:$B$9</c:f>
              <c:numCache>
                <c:formatCode>General</c:formatCode>
                <c:ptCount val="8"/>
                <c:pt idx="0">
                  <c:v>65.63</c:v>
                </c:pt>
                <c:pt idx="1">
                  <c:v>89.29</c:v>
                </c:pt>
                <c:pt idx="2">
                  <c:v>73.69</c:v>
                </c:pt>
                <c:pt idx="3">
                  <c:v>74.48</c:v>
                </c:pt>
                <c:pt idx="4">
                  <c:v>72.5</c:v>
                </c:pt>
                <c:pt idx="5">
                  <c:v>73.849999999999994</c:v>
                </c:pt>
                <c:pt idx="6">
                  <c:v>48.6</c:v>
                </c:pt>
                <c:pt idx="7">
                  <c:v>72.11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39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I Região</c:v>
                </c:pt>
                <c:pt idx="1">
                  <c:v>II Região</c:v>
                </c:pt>
                <c:pt idx="2">
                  <c:v>III Região</c:v>
                </c:pt>
                <c:pt idx="3">
                  <c:v>IV Região</c:v>
                </c:pt>
                <c:pt idx="4">
                  <c:v>V Região</c:v>
                </c:pt>
                <c:pt idx="5">
                  <c:v>VI Região</c:v>
                </c:pt>
                <c:pt idx="6">
                  <c:v>VII Região</c:v>
                </c:pt>
                <c:pt idx="7">
                  <c:v>VIII Região</c:v>
                </c:pt>
              </c:strCache>
            </c:strRef>
          </c:cat>
          <c:val>
            <c:numRef>
              <c:f>Plan1!$C$2:$C$9</c:f>
              <c:numCache>
                <c:formatCode>General</c:formatCode>
                <c:ptCount val="8"/>
                <c:pt idx="0">
                  <c:v>44.77</c:v>
                </c:pt>
                <c:pt idx="1">
                  <c:v>57.790000000000013</c:v>
                </c:pt>
                <c:pt idx="2">
                  <c:v>34.39</c:v>
                </c:pt>
                <c:pt idx="3">
                  <c:v>56.2</c:v>
                </c:pt>
                <c:pt idx="4">
                  <c:v>38.300000000000004</c:v>
                </c:pt>
                <c:pt idx="5">
                  <c:v>84.4</c:v>
                </c:pt>
                <c:pt idx="6">
                  <c:v>40.1</c:v>
                </c:pt>
                <c:pt idx="7">
                  <c:v>51.260000000000012</c:v>
                </c:pt>
              </c:numCache>
            </c:numRef>
          </c:val>
        </c:ser>
        <c:dLbls>
          <c:showVal val="1"/>
        </c:dLbls>
        <c:gapWidth val="219"/>
        <c:overlap val="-27"/>
        <c:axId val="169483648"/>
        <c:axId val="169510016"/>
      </c:barChart>
      <c:catAx>
        <c:axId val="1694836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510016"/>
        <c:crosses val="autoZero"/>
        <c:auto val="1"/>
        <c:lblAlgn val="ctr"/>
        <c:lblOffset val="100"/>
      </c:catAx>
      <c:valAx>
        <c:axId val="16951001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48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3.3285050006148981E-2"/>
          <c:y val="0.10797075377142715"/>
          <c:w val="0.96285352469396368"/>
          <c:h val="0.78183854347658499"/>
        </c:manualLayout>
      </c:layout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39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I Região</c:v>
                </c:pt>
                <c:pt idx="1">
                  <c:v>II Região</c:v>
                </c:pt>
                <c:pt idx="2">
                  <c:v>III Região</c:v>
                </c:pt>
                <c:pt idx="3">
                  <c:v>IV Região</c:v>
                </c:pt>
                <c:pt idx="4">
                  <c:v>V Região</c:v>
                </c:pt>
                <c:pt idx="5">
                  <c:v>VI Região</c:v>
                </c:pt>
                <c:pt idx="6">
                  <c:v>VII Região</c:v>
                </c:pt>
                <c:pt idx="7">
                  <c:v>VIII Região</c:v>
                </c:pt>
              </c:strCache>
            </c:strRef>
          </c:cat>
          <c:val>
            <c:numRef>
              <c:f>Plan1!$B$2:$B$9</c:f>
              <c:numCache>
                <c:formatCode>General</c:formatCode>
                <c:ptCount val="8"/>
                <c:pt idx="0">
                  <c:v>85.179999999999978</c:v>
                </c:pt>
                <c:pt idx="1">
                  <c:v>115.9</c:v>
                </c:pt>
                <c:pt idx="2">
                  <c:v>88.59</c:v>
                </c:pt>
                <c:pt idx="3">
                  <c:v>84.66</c:v>
                </c:pt>
                <c:pt idx="4">
                  <c:v>89.09</c:v>
                </c:pt>
                <c:pt idx="5">
                  <c:v>74.739999999999995</c:v>
                </c:pt>
                <c:pt idx="6">
                  <c:v>48.37</c:v>
                </c:pt>
                <c:pt idx="7">
                  <c:v>84.89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39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Plan1!$A$2:$A$9</c:f>
              <c:strCache>
                <c:ptCount val="8"/>
                <c:pt idx="0">
                  <c:v>I Região</c:v>
                </c:pt>
                <c:pt idx="1">
                  <c:v>II Região</c:v>
                </c:pt>
                <c:pt idx="2">
                  <c:v>III Região</c:v>
                </c:pt>
                <c:pt idx="3">
                  <c:v>IV Região</c:v>
                </c:pt>
                <c:pt idx="4">
                  <c:v>V Região</c:v>
                </c:pt>
                <c:pt idx="5">
                  <c:v>VI Região</c:v>
                </c:pt>
                <c:pt idx="6">
                  <c:v>VII Região</c:v>
                </c:pt>
                <c:pt idx="7">
                  <c:v>VIII Região</c:v>
                </c:pt>
              </c:strCache>
            </c:strRef>
          </c:cat>
          <c:val>
            <c:numRef>
              <c:f>Plan1!$C$2:$C$9</c:f>
              <c:numCache>
                <c:formatCode>General</c:formatCode>
                <c:ptCount val="8"/>
                <c:pt idx="0">
                  <c:v>50.13</c:v>
                </c:pt>
                <c:pt idx="1">
                  <c:v>69.11999999999999</c:v>
                </c:pt>
                <c:pt idx="2">
                  <c:v>40.300000000000004</c:v>
                </c:pt>
                <c:pt idx="3">
                  <c:v>71.72</c:v>
                </c:pt>
                <c:pt idx="4">
                  <c:v>42.97</c:v>
                </c:pt>
                <c:pt idx="5">
                  <c:v>57.05</c:v>
                </c:pt>
                <c:pt idx="6">
                  <c:v>78.739999999999995</c:v>
                </c:pt>
                <c:pt idx="7">
                  <c:v>58.9</c:v>
                </c:pt>
              </c:numCache>
            </c:numRef>
          </c:val>
        </c:ser>
        <c:dLbls>
          <c:showVal val="1"/>
        </c:dLbls>
        <c:gapWidth val="219"/>
        <c:overlap val="-27"/>
        <c:axId val="169425536"/>
        <c:axId val="169431424"/>
      </c:barChart>
      <c:catAx>
        <c:axId val="1694255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431424"/>
        <c:crosses val="autoZero"/>
        <c:auto val="1"/>
        <c:lblAlgn val="ctr"/>
        <c:lblOffset val="100"/>
      </c:catAx>
      <c:valAx>
        <c:axId val="16943142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942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79875225601024"/>
          <c:y val="3.2612483050019347E-2"/>
          <c:w val="0.20759938114724569"/>
          <c:h val="6.6638988792263307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20400000"/>
              </a:lightRig>
            </a:scene3d>
            <a:sp3d contourW="6350">
              <a:bevelT w="41275" h="19050" prst="angle"/>
              <a:contourClr>
                <a:scrgbClr r="0" g="0" b="0">
                  <a:shade val="25000"/>
                  <a:satMod val="150000"/>
                </a:scrgb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-39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Plan1!$B$2:$B$10</c:f>
              <c:numCache>
                <c:formatCode>General</c:formatCode>
                <c:ptCount val="9"/>
                <c:pt idx="0">
                  <c:v>103.47</c:v>
                </c:pt>
                <c:pt idx="1">
                  <c:v>94.58</c:v>
                </c:pt>
                <c:pt idx="2">
                  <c:v>95.82</c:v>
                </c:pt>
                <c:pt idx="3">
                  <c:v>98.05</c:v>
                </c:pt>
                <c:pt idx="4">
                  <c:v>97.03</c:v>
                </c:pt>
                <c:pt idx="5">
                  <c:v>90.36</c:v>
                </c:pt>
                <c:pt idx="6">
                  <c:v>100.36</c:v>
                </c:pt>
                <c:pt idx="7">
                  <c:v>29</c:v>
                </c:pt>
                <c:pt idx="8">
                  <c:v>144.4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20400000"/>
              </a:lightRig>
            </a:scene3d>
            <a:sp3d contourW="6350">
              <a:bevelT w="41275" h="19050" prst="angle"/>
              <a:contourClr>
                <a:scrgbClr r="0" g="0" b="0">
                  <a:shade val="25000"/>
                  <a:satMod val="150000"/>
                </a:scrgb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-39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Plan1!$C$2:$C$10</c:f>
              <c:numCache>
                <c:formatCode>General</c:formatCode>
                <c:ptCount val="9"/>
                <c:pt idx="0">
                  <c:v>82.38</c:v>
                </c:pt>
                <c:pt idx="1">
                  <c:v>96.1</c:v>
                </c:pt>
                <c:pt idx="2">
                  <c:v>98.1</c:v>
                </c:pt>
                <c:pt idx="3">
                  <c:v>97.83</c:v>
                </c:pt>
                <c:pt idx="4">
                  <c:v>97.45</c:v>
                </c:pt>
                <c:pt idx="5">
                  <c:v>91.11</c:v>
                </c:pt>
                <c:pt idx="6">
                  <c:v>94.740000000000023</c:v>
                </c:pt>
                <c:pt idx="7">
                  <c:v>86.35</c:v>
                </c:pt>
                <c:pt idx="8">
                  <c:v>92.3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20400000"/>
              </a:lightRig>
            </a:scene3d>
            <a:sp3d contourW="6350">
              <a:bevelT w="41275" h="19050" prst="angle"/>
              <a:contourClr>
                <a:scrgbClr r="0" g="0" b="0">
                  <a:shade val="25000"/>
                  <a:satMod val="150000"/>
                </a:scrgb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-39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Plan1!$D$2:$D$10</c:f>
              <c:numCache>
                <c:formatCode>General</c:formatCode>
                <c:ptCount val="9"/>
                <c:pt idx="0">
                  <c:v>38.04</c:v>
                </c:pt>
                <c:pt idx="1">
                  <c:v>74.16</c:v>
                </c:pt>
                <c:pt idx="2">
                  <c:v>79.27</c:v>
                </c:pt>
                <c:pt idx="3">
                  <c:v>71.84</c:v>
                </c:pt>
                <c:pt idx="4">
                  <c:v>69.14</c:v>
                </c:pt>
                <c:pt idx="5">
                  <c:v>85.460000000000022</c:v>
                </c:pt>
                <c:pt idx="6">
                  <c:v>64.61</c:v>
                </c:pt>
                <c:pt idx="7">
                  <c:v>61.32</c:v>
                </c:pt>
                <c:pt idx="8">
                  <c:v>84.13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20400000"/>
              </a:lightRig>
            </a:scene3d>
            <a:sp3d contourW="6350">
              <a:bevelT w="41275" h="19050" prst="angle"/>
              <a:contourClr>
                <a:scrgbClr r="0" g="0" b="0">
                  <a:shade val="25000"/>
                  <a:satMod val="150000"/>
                </a:scrgb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-39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Plan1!$E$2:$E$10</c:f>
              <c:numCache>
                <c:formatCode>General</c:formatCode>
                <c:ptCount val="9"/>
                <c:pt idx="0">
                  <c:v>61.81</c:v>
                </c:pt>
                <c:pt idx="1">
                  <c:v>63.38</c:v>
                </c:pt>
                <c:pt idx="2">
                  <c:v>74.489999999999995</c:v>
                </c:pt>
                <c:pt idx="3">
                  <c:v>74.910000000000025</c:v>
                </c:pt>
                <c:pt idx="4">
                  <c:v>74.2</c:v>
                </c:pt>
                <c:pt idx="5">
                  <c:v>84.84</c:v>
                </c:pt>
                <c:pt idx="6">
                  <c:v>73.86</c:v>
                </c:pt>
                <c:pt idx="7">
                  <c:v>65.63</c:v>
                </c:pt>
                <c:pt idx="8">
                  <c:v>83.179999999999978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20400000"/>
              </a:lightRig>
            </a:scene3d>
            <a:sp3d contourW="6350">
              <a:bevelT w="41275" h="19050" prst="angle"/>
              <a:contourClr>
                <a:scrgbClr r="0" g="0" b="0">
                  <a:shade val="25000"/>
                  <a:satMod val="150000"/>
                </a:scrgbClr>
              </a:contourClr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-39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Plan1!$F$2:$F$10</c:f>
              <c:numCache>
                <c:formatCode>General</c:formatCode>
                <c:ptCount val="9"/>
                <c:pt idx="0">
                  <c:v>57.09</c:v>
                </c:pt>
                <c:pt idx="1">
                  <c:v>43.06</c:v>
                </c:pt>
                <c:pt idx="2">
                  <c:v>45.97</c:v>
                </c:pt>
                <c:pt idx="3">
                  <c:v>29.06</c:v>
                </c:pt>
                <c:pt idx="4">
                  <c:v>29.02</c:v>
                </c:pt>
                <c:pt idx="5">
                  <c:v>46.230000000000011</c:v>
                </c:pt>
                <c:pt idx="6">
                  <c:v>43.71</c:v>
                </c:pt>
                <c:pt idx="7">
                  <c:v>44.77</c:v>
                </c:pt>
                <c:pt idx="8">
                  <c:v>50.13</c:v>
                </c:pt>
              </c:numCache>
            </c:numRef>
          </c:val>
        </c:ser>
        <c:dLbls>
          <c:showVal val="1"/>
        </c:dLbls>
        <c:gapWidth val="100"/>
        <c:overlap val="-24"/>
        <c:axId val="141681408"/>
        <c:axId val="141682944"/>
      </c:barChart>
      <c:catAx>
        <c:axId val="141681408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08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1682944"/>
        <c:crosses val="autoZero"/>
        <c:auto val="1"/>
        <c:lblAlgn val="ctr"/>
        <c:lblOffset val="100"/>
      </c:catAx>
      <c:valAx>
        <c:axId val="14168294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168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Plan1!$B$2:$B$10</c:f>
              <c:numCache>
                <c:formatCode>General</c:formatCode>
                <c:ptCount val="9"/>
                <c:pt idx="0">
                  <c:v>130.91999999999999</c:v>
                </c:pt>
                <c:pt idx="1">
                  <c:v>88.410000000000025</c:v>
                </c:pt>
                <c:pt idx="2">
                  <c:v>96.52</c:v>
                </c:pt>
                <c:pt idx="3">
                  <c:v>94.59</c:v>
                </c:pt>
                <c:pt idx="4">
                  <c:v>93.9</c:v>
                </c:pt>
                <c:pt idx="5">
                  <c:v>88.649999999999991</c:v>
                </c:pt>
                <c:pt idx="6">
                  <c:v>104.4</c:v>
                </c:pt>
                <c:pt idx="7">
                  <c:v>36.840000000000003</c:v>
                </c:pt>
                <c:pt idx="8">
                  <c:v>133.73999999999998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Plan1!$C$2:$C$10</c:f>
              <c:numCache>
                <c:formatCode>General</c:formatCode>
                <c:ptCount val="9"/>
                <c:pt idx="0">
                  <c:v>125.59</c:v>
                </c:pt>
                <c:pt idx="1">
                  <c:v>90.33</c:v>
                </c:pt>
                <c:pt idx="2">
                  <c:v>96.84</c:v>
                </c:pt>
                <c:pt idx="3">
                  <c:v>93.38</c:v>
                </c:pt>
                <c:pt idx="4">
                  <c:v>92.88</c:v>
                </c:pt>
                <c:pt idx="5">
                  <c:v>87.940000000000026</c:v>
                </c:pt>
                <c:pt idx="6">
                  <c:v>105.04</c:v>
                </c:pt>
                <c:pt idx="7">
                  <c:v>81.77</c:v>
                </c:pt>
                <c:pt idx="8">
                  <c:v>94.31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Plan1!$D$2:$D$10</c:f>
              <c:numCache>
                <c:formatCode>General</c:formatCode>
                <c:ptCount val="9"/>
                <c:pt idx="0">
                  <c:v>103.88</c:v>
                </c:pt>
                <c:pt idx="1">
                  <c:v>83.910000000000025</c:v>
                </c:pt>
                <c:pt idx="2">
                  <c:v>85.42</c:v>
                </c:pt>
                <c:pt idx="3">
                  <c:v>87.84</c:v>
                </c:pt>
                <c:pt idx="4">
                  <c:v>84.7</c:v>
                </c:pt>
                <c:pt idx="5">
                  <c:v>88.8</c:v>
                </c:pt>
                <c:pt idx="6">
                  <c:v>76.900000000000006</c:v>
                </c:pt>
                <c:pt idx="7">
                  <c:v>58.58</c:v>
                </c:pt>
                <c:pt idx="8">
                  <c:v>102.79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Plan1!$E$2:$E$10</c:f>
              <c:numCache>
                <c:formatCode>General</c:formatCode>
                <c:ptCount val="9"/>
                <c:pt idx="0">
                  <c:v>119.77</c:v>
                </c:pt>
                <c:pt idx="1">
                  <c:v>80.09</c:v>
                </c:pt>
                <c:pt idx="2">
                  <c:v>83.14</c:v>
                </c:pt>
                <c:pt idx="3">
                  <c:v>83.7</c:v>
                </c:pt>
                <c:pt idx="4">
                  <c:v>81.63</c:v>
                </c:pt>
                <c:pt idx="5">
                  <c:v>88.72</c:v>
                </c:pt>
                <c:pt idx="6">
                  <c:v>81.739999999999995</c:v>
                </c:pt>
                <c:pt idx="7">
                  <c:v>89.29</c:v>
                </c:pt>
                <c:pt idx="8">
                  <c:v>115.9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Plan1!$F$2:$F$10</c:f>
              <c:numCache>
                <c:formatCode>General</c:formatCode>
                <c:ptCount val="9"/>
                <c:pt idx="0">
                  <c:v>125.95</c:v>
                </c:pt>
                <c:pt idx="1">
                  <c:v>61.55</c:v>
                </c:pt>
                <c:pt idx="2">
                  <c:v>68.69</c:v>
                </c:pt>
                <c:pt idx="3">
                  <c:v>50.78</c:v>
                </c:pt>
                <c:pt idx="4">
                  <c:v>50.38</c:v>
                </c:pt>
                <c:pt idx="5">
                  <c:v>62.61</c:v>
                </c:pt>
                <c:pt idx="6">
                  <c:v>58.78</c:v>
                </c:pt>
                <c:pt idx="7">
                  <c:v>57.790000000000013</c:v>
                </c:pt>
                <c:pt idx="8">
                  <c:v>69.11999999999999</c:v>
                </c:pt>
              </c:numCache>
            </c:numRef>
          </c:val>
        </c:ser>
        <c:dLbls>
          <c:showVal val="1"/>
        </c:dLbls>
        <c:gapWidth val="219"/>
        <c:overlap val="-27"/>
        <c:axId val="145235968"/>
        <c:axId val="145239040"/>
      </c:barChart>
      <c:catAx>
        <c:axId val="145235968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08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239040"/>
        <c:crosses val="autoZero"/>
        <c:auto val="1"/>
        <c:lblAlgn val="ctr"/>
        <c:lblOffset val="100"/>
      </c:catAx>
      <c:valAx>
        <c:axId val="14523904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5235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Plan1!$B$2:$B$10</c:f>
              <c:numCache>
                <c:formatCode>General</c:formatCode>
                <c:ptCount val="9"/>
                <c:pt idx="0">
                  <c:v>54.96</c:v>
                </c:pt>
                <c:pt idx="1">
                  <c:v>96.649999999999991</c:v>
                </c:pt>
                <c:pt idx="2">
                  <c:v>100.13</c:v>
                </c:pt>
                <c:pt idx="3">
                  <c:v>100.67999999999998</c:v>
                </c:pt>
                <c:pt idx="4">
                  <c:v>100.2</c:v>
                </c:pt>
                <c:pt idx="5">
                  <c:v>93.78</c:v>
                </c:pt>
                <c:pt idx="6">
                  <c:v>106.55</c:v>
                </c:pt>
                <c:pt idx="7">
                  <c:v>27.89</c:v>
                </c:pt>
                <c:pt idx="8">
                  <c:v>135.69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Plan1!$C$2:$C$10</c:f>
              <c:numCache>
                <c:formatCode>General</c:formatCode>
                <c:ptCount val="9"/>
                <c:pt idx="0">
                  <c:v>65.42</c:v>
                </c:pt>
                <c:pt idx="1">
                  <c:v>97.23</c:v>
                </c:pt>
                <c:pt idx="2">
                  <c:v>102.99000000000002</c:v>
                </c:pt>
                <c:pt idx="3">
                  <c:v>98.01</c:v>
                </c:pt>
                <c:pt idx="4">
                  <c:v>97.81</c:v>
                </c:pt>
                <c:pt idx="5">
                  <c:v>95.740000000000023</c:v>
                </c:pt>
                <c:pt idx="6">
                  <c:v>113.05</c:v>
                </c:pt>
                <c:pt idx="7">
                  <c:v>80.459999999999994</c:v>
                </c:pt>
                <c:pt idx="8">
                  <c:v>112.2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Plan1!$D$2:$D$10</c:f>
              <c:numCache>
                <c:formatCode>General</c:formatCode>
                <c:ptCount val="9"/>
                <c:pt idx="0">
                  <c:v>43.36</c:v>
                </c:pt>
                <c:pt idx="1">
                  <c:v>83.410000000000025</c:v>
                </c:pt>
                <c:pt idx="2">
                  <c:v>79.569999999999993</c:v>
                </c:pt>
                <c:pt idx="3">
                  <c:v>77.7</c:v>
                </c:pt>
                <c:pt idx="4">
                  <c:v>76.349999999999994</c:v>
                </c:pt>
                <c:pt idx="5">
                  <c:v>90.58</c:v>
                </c:pt>
                <c:pt idx="6">
                  <c:v>64.33</c:v>
                </c:pt>
                <c:pt idx="7">
                  <c:v>62.54</c:v>
                </c:pt>
                <c:pt idx="8">
                  <c:v>109.44000000000003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Plan1!$E$2:$E$10</c:f>
              <c:numCache>
                <c:formatCode>General</c:formatCode>
                <c:ptCount val="9"/>
                <c:pt idx="0">
                  <c:v>37.44</c:v>
                </c:pt>
                <c:pt idx="1">
                  <c:v>70.61</c:v>
                </c:pt>
                <c:pt idx="2">
                  <c:v>71.319999999999993</c:v>
                </c:pt>
                <c:pt idx="3">
                  <c:v>68.819999999999993</c:v>
                </c:pt>
                <c:pt idx="4">
                  <c:v>68.319999999999993</c:v>
                </c:pt>
                <c:pt idx="5">
                  <c:v>74.09</c:v>
                </c:pt>
                <c:pt idx="6">
                  <c:v>66.910000000000025</c:v>
                </c:pt>
                <c:pt idx="7">
                  <c:v>73.69</c:v>
                </c:pt>
                <c:pt idx="8">
                  <c:v>88.59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Plan1!$F$2:$F$10</c:f>
              <c:numCache>
                <c:formatCode>General</c:formatCode>
                <c:ptCount val="9"/>
                <c:pt idx="0">
                  <c:v>25.759999999999994</c:v>
                </c:pt>
                <c:pt idx="1">
                  <c:v>44.190000000000012</c:v>
                </c:pt>
                <c:pt idx="2">
                  <c:v>43.87</c:v>
                </c:pt>
                <c:pt idx="3">
                  <c:v>36.450000000000003</c:v>
                </c:pt>
                <c:pt idx="4">
                  <c:v>36</c:v>
                </c:pt>
                <c:pt idx="5">
                  <c:v>48.39</c:v>
                </c:pt>
                <c:pt idx="6">
                  <c:v>36.81</c:v>
                </c:pt>
                <c:pt idx="7">
                  <c:v>34.39</c:v>
                </c:pt>
                <c:pt idx="8">
                  <c:v>40.03</c:v>
                </c:pt>
              </c:numCache>
            </c:numRef>
          </c:val>
        </c:ser>
        <c:dLbls>
          <c:showVal val="1"/>
        </c:dLbls>
        <c:gapWidth val="219"/>
        <c:overlap val="-27"/>
        <c:axId val="182278016"/>
        <c:axId val="182279552"/>
      </c:barChart>
      <c:catAx>
        <c:axId val="182278016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08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279552"/>
        <c:crosses val="autoZero"/>
        <c:auto val="1"/>
        <c:lblAlgn val="ctr"/>
        <c:lblOffset val="100"/>
      </c:catAx>
      <c:valAx>
        <c:axId val="18227955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278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5.5555555555555549E-3"/>
                  <c:y val="-1.882306907918138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777777777777809E-3"/>
                  <c:y val="3.137178179863565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7039996306149123E-3"/>
                  <c:y val="-2.6075803814570583E-1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Plan1!$B$2:$B$10</c:f>
              <c:numCache>
                <c:formatCode>General</c:formatCode>
                <c:ptCount val="9"/>
                <c:pt idx="0">
                  <c:v>96.179999999999978</c:v>
                </c:pt>
                <c:pt idx="1">
                  <c:v>94.240000000000023</c:v>
                </c:pt>
                <c:pt idx="2">
                  <c:v>98.45</c:v>
                </c:pt>
                <c:pt idx="3">
                  <c:v>97.36999999999999</c:v>
                </c:pt>
                <c:pt idx="4">
                  <c:v>97.240000000000023</c:v>
                </c:pt>
                <c:pt idx="5">
                  <c:v>94.5</c:v>
                </c:pt>
                <c:pt idx="6">
                  <c:v>105.73</c:v>
                </c:pt>
                <c:pt idx="7">
                  <c:v>31.67</c:v>
                </c:pt>
                <c:pt idx="8">
                  <c:v>118.19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1.38888888888889E-3"/>
                  <c:y val="-3.764613815836279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1666666666666683E-3"/>
                  <c:y val="-1.882306907918142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5.901450018098349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3889054139477302E-3"/>
                  <c:y val="1.414291781199938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5503821509280881E-3"/>
                  <c:y val="-1.940801380491773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7725713230328311E-3"/>
                  <c:y val="-1.488880267783867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Plan1!$C$2:$C$10</c:f>
              <c:numCache>
                <c:formatCode>General</c:formatCode>
                <c:ptCount val="9"/>
                <c:pt idx="0">
                  <c:v>92.09</c:v>
                </c:pt>
                <c:pt idx="1">
                  <c:v>102.99000000000002</c:v>
                </c:pt>
                <c:pt idx="2">
                  <c:v>101.61</c:v>
                </c:pt>
                <c:pt idx="3">
                  <c:v>100.03</c:v>
                </c:pt>
                <c:pt idx="4">
                  <c:v>99.490000000000023</c:v>
                </c:pt>
                <c:pt idx="5">
                  <c:v>98.82</c:v>
                </c:pt>
                <c:pt idx="6">
                  <c:v>104.39</c:v>
                </c:pt>
                <c:pt idx="7">
                  <c:v>90.23</c:v>
                </c:pt>
                <c:pt idx="8">
                  <c:v>102.53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2500000000000001E-2"/>
                  <c:y val="-3.137178179863565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3680565508493335E-3"/>
                  <c:y val="2.844666004852482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388779527559056E-3"/>
                  <c:y val="-3.137178179863565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Plan1!$D$2:$D$10</c:f>
              <c:numCache>
                <c:formatCode>General</c:formatCode>
                <c:ptCount val="9"/>
                <c:pt idx="0">
                  <c:v>76.790000000000006</c:v>
                </c:pt>
                <c:pt idx="1">
                  <c:v>87</c:v>
                </c:pt>
                <c:pt idx="2">
                  <c:v>88.77</c:v>
                </c:pt>
                <c:pt idx="3">
                  <c:v>86.11</c:v>
                </c:pt>
                <c:pt idx="4">
                  <c:v>85.52</c:v>
                </c:pt>
                <c:pt idx="5">
                  <c:v>92.51</c:v>
                </c:pt>
                <c:pt idx="6">
                  <c:v>80.66</c:v>
                </c:pt>
                <c:pt idx="7">
                  <c:v>82.03</c:v>
                </c:pt>
                <c:pt idx="8">
                  <c:v>98.31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dLbl>
              <c:idx val="5"/>
              <c:layout>
                <c:manualLayout>
                  <c:x val="-1.3654367984180188E-3"/>
                  <c:y val="-1.196372446072300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777777777777882E-3"/>
                  <c:y val="-2.823460361877209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Plan1!$E$2:$E$10</c:f>
              <c:numCache>
                <c:formatCode>General</c:formatCode>
                <c:ptCount val="9"/>
                <c:pt idx="0">
                  <c:v>70.61999999999999</c:v>
                </c:pt>
                <c:pt idx="1">
                  <c:v>74.430000000000007</c:v>
                </c:pt>
                <c:pt idx="2">
                  <c:v>74.61999999999999</c:v>
                </c:pt>
                <c:pt idx="3">
                  <c:v>75.959999999999994</c:v>
                </c:pt>
                <c:pt idx="4">
                  <c:v>75.319999999999993</c:v>
                </c:pt>
                <c:pt idx="5">
                  <c:v>79.61</c:v>
                </c:pt>
                <c:pt idx="6">
                  <c:v>75.179999999999978</c:v>
                </c:pt>
                <c:pt idx="7">
                  <c:v>74.48</c:v>
                </c:pt>
                <c:pt idx="8">
                  <c:v>84.66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dLbl>
              <c:idx val="5"/>
              <c:layout>
                <c:manualLayout>
                  <c:x val="4.1588569845492475E-3"/>
                  <c:y val="1.706799602911504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9.7222222222222224E-3"/>
                  <c:y val="3.137178179863623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Plan1!$F$2:$F$10</c:f>
              <c:numCache>
                <c:formatCode>General</c:formatCode>
                <c:ptCount val="9"/>
                <c:pt idx="0">
                  <c:v>46.75</c:v>
                </c:pt>
                <c:pt idx="1">
                  <c:v>74.61</c:v>
                </c:pt>
                <c:pt idx="2">
                  <c:v>75.03</c:v>
                </c:pt>
                <c:pt idx="3">
                  <c:v>71.540000000000006</c:v>
                </c:pt>
                <c:pt idx="4">
                  <c:v>71.06</c:v>
                </c:pt>
                <c:pt idx="5">
                  <c:v>75.39</c:v>
                </c:pt>
                <c:pt idx="6">
                  <c:v>73.649999999999991</c:v>
                </c:pt>
                <c:pt idx="7">
                  <c:v>56.2</c:v>
                </c:pt>
                <c:pt idx="8">
                  <c:v>71.72</c:v>
                </c:pt>
              </c:numCache>
            </c:numRef>
          </c:val>
        </c:ser>
        <c:dLbls>
          <c:showVal val="1"/>
        </c:dLbls>
        <c:gapWidth val="219"/>
        <c:overlap val="-27"/>
        <c:axId val="130102784"/>
        <c:axId val="130104320"/>
      </c:barChart>
      <c:catAx>
        <c:axId val="130102784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08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104320"/>
        <c:crosses val="autoZero"/>
        <c:auto val="1"/>
        <c:lblAlgn val="ctr"/>
        <c:lblOffset val="100"/>
      </c:catAx>
      <c:valAx>
        <c:axId val="13010432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10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fld id="{8EBB42F4-EBC4-461D-946B-A7FD4D3DD8D6}" type="VALUE">
                      <a:rPr lang="en-US"/>
                      <a:pPr/>
                      <a:t>[VALOR]</a:t>
                    </a:fld>
                    <a:endParaRPr lang="pt-BR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Plan1!$B$2:$B$10</c:f>
              <c:numCache>
                <c:formatCode>General</c:formatCode>
                <c:ptCount val="9"/>
                <c:pt idx="0">
                  <c:v>102.83</c:v>
                </c:pt>
                <c:pt idx="1">
                  <c:v>88.89</c:v>
                </c:pt>
                <c:pt idx="2">
                  <c:v>99.31</c:v>
                </c:pt>
                <c:pt idx="3">
                  <c:v>90.61999999999999</c:v>
                </c:pt>
                <c:pt idx="4">
                  <c:v>90.460000000000022</c:v>
                </c:pt>
                <c:pt idx="5">
                  <c:v>84.95</c:v>
                </c:pt>
                <c:pt idx="6">
                  <c:v>102.53</c:v>
                </c:pt>
                <c:pt idx="7">
                  <c:v>27.150000000000006</c:v>
                </c:pt>
                <c:pt idx="8">
                  <c:v>114.94000000000003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Plan1!$C$2:$C$10</c:f>
              <c:numCache>
                <c:formatCode>General</c:formatCode>
                <c:ptCount val="9"/>
                <c:pt idx="0">
                  <c:v>92.85</c:v>
                </c:pt>
                <c:pt idx="1">
                  <c:v>86.3</c:v>
                </c:pt>
                <c:pt idx="2">
                  <c:v>88.960000000000022</c:v>
                </c:pt>
                <c:pt idx="3">
                  <c:v>81.319999999999993</c:v>
                </c:pt>
                <c:pt idx="4">
                  <c:v>80.59</c:v>
                </c:pt>
                <c:pt idx="5">
                  <c:v>83.79</c:v>
                </c:pt>
                <c:pt idx="6">
                  <c:v>85.31</c:v>
                </c:pt>
                <c:pt idx="7">
                  <c:v>77.97</c:v>
                </c:pt>
                <c:pt idx="8">
                  <c:v>85.5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Plan1!$D$2:$D$10</c:f>
              <c:numCache>
                <c:formatCode>General</c:formatCode>
                <c:ptCount val="9"/>
                <c:pt idx="0">
                  <c:v>58.25</c:v>
                </c:pt>
                <c:pt idx="1">
                  <c:v>54.89</c:v>
                </c:pt>
                <c:pt idx="2">
                  <c:v>60.13</c:v>
                </c:pt>
                <c:pt idx="3">
                  <c:v>57.17</c:v>
                </c:pt>
                <c:pt idx="4">
                  <c:v>54.53</c:v>
                </c:pt>
                <c:pt idx="5">
                  <c:v>63.99</c:v>
                </c:pt>
                <c:pt idx="6">
                  <c:v>47.02</c:v>
                </c:pt>
                <c:pt idx="7">
                  <c:v>43.160000000000011</c:v>
                </c:pt>
                <c:pt idx="8">
                  <c:v>68.440000000000026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Plan1!$E$2:$E$10</c:f>
              <c:numCache>
                <c:formatCode>General</c:formatCode>
                <c:ptCount val="9"/>
                <c:pt idx="0">
                  <c:v>74.83</c:v>
                </c:pt>
                <c:pt idx="1">
                  <c:v>71</c:v>
                </c:pt>
                <c:pt idx="2">
                  <c:v>76.2</c:v>
                </c:pt>
                <c:pt idx="3">
                  <c:v>73.849999999999994</c:v>
                </c:pt>
                <c:pt idx="4">
                  <c:v>71.900000000000006</c:v>
                </c:pt>
                <c:pt idx="5">
                  <c:v>79.27</c:v>
                </c:pt>
                <c:pt idx="6">
                  <c:v>71.14</c:v>
                </c:pt>
                <c:pt idx="7">
                  <c:v>72.95</c:v>
                </c:pt>
                <c:pt idx="8">
                  <c:v>89.09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fld id="{39A1847D-FB43-4133-A3CC-78AF9402E254}" type="VALUE">
                      <a:rPr lang="en-US" b="1"/>
                      <a:pPr/>
                      <a:t>[VALOR]</a:t>
                    </a:fld>
                    <a:endParaRPr lang="pt-BR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Plan1!$F$2:$F$10</c:f>
              <c:numCache>
                <c:formatCode>General</c:formatCode>
                <c:ptCount val="9"/>
                <c:pt idx="0">
                  <c:v>1.22</c:v>
                </c:pt>
                <c:pt idx="1">
                  <c:v>42.660000000000011</c:v>
                </c:pt>
                <c:pt idx="2">
                  <c:v>49.39</c:v>
                </c:pt>
                <c:pt idx="3">
                  <c:v>41.97</c:v>
                </c:pt>
                <c:pt idx="4">
                  <c:v>41.67</c:v>
                </c:pt>
                <c:pt idx="5">
                  <c:v>47.78</c:v>
                </c:pt>
                <c:pt idx="6">
                  <c:v>45.720000000000013</c:v>
                </c:pt>
                <c:pt idx="7">
                  <c:v>38.300000000000004</c:v>
                </c:pt>
                <c:pt idx="8">
                  <c:v>42.97</c:v>
                </c:pt>
              </c:numCache>
            </c:numRef>
          </c:val>
        </c:ser>
        <c:dLbls>
          <c:showVal val="1"/>
        </c:dLbls>
        <c:gapWidth val="219"/>
        <c:overlap val="-27"/>
        <c:axId val="130281856"/>
        <c:axId val="130283392"/>
      </c:barChart>
      <c:catAx>
        <c:axId val="130281856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08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283392"/>
        <c:crosses val="autoZero"/>
        <c:auto val="1"/>
        <c:lblAlgn val="ctr"/>
        <c:lblOffset val="100"/>
      </c:catAx>
      <c:valAx>
        <c:axId val="13028339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28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fld id="{8EBB42F4-EBC4-461D-946B-A7FD4D3DD8D6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Plan1!$B$2:$B$10</c:f>
              <c:numCache>
                <c:formatCode>General</c:formatCode>
                <c:ptCount val="9"/>
                <c:pt idx="0">
                  <c:v>92.09</c:v>
                </c:pt>
                <c:pt idx="1">
                  <c:v>88.36999999999999</c:v>
                </c:pt>
                <c:pt idx="2">
                  <c:v>88.85</c:v>
                </c:pt>
                <c:pt idx="3">
                  <c:v>92.990000000000023</c:v>
                </c:pt>
                <c:pt idx="4">
                  <c:v>92.93</c:v>
                </c:pt>
                <c:pt idx="5">
                  <c:v>89.66</c:v>
                </c:pt>
                <c:pt idx="6">
                  <c:v>96.28</c:v>
                </c:pt>
                <c:pt idx="7">
                  <c:v>34.01</c:v>
                </c:pt>
                <c:pt idx="8">
                  <c:v>116.14999999999999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Plan1!$C$2:$C$10</c:f>
              <c:numCache>
                <c:formatCode>General</c:formatCode>
                <c:ptCount val="9"/>
                <c:pt idx="0">
                  <c:v>99.07</c:v>
                </c:pt>
                <c:pt idx="1">
                  <c:v>96.07</c:v>
                </c:pt>
                <c:pt idx="2">
                  <c:v>95.43</c:v>
                </c:pt>
                <c:pt idx="3">
                  <c:v>95.56</c:v>
                </c:pt>
                <c:pt idx="4">
                  <c:v>95.08</c:v>
                </c:pt>
                <c:pt idx="5">
                  <c:v>95.31</c:v>
                </c:pt>
                <c:pt idx="6">
                  <c:v>94.31</c:v>
                </c:pt>
                <c:pt idx="7">
                  <c:v>96.33</c:v>
                </c:pt>
                <c:pt idx="8">
                  <c:v>91.410000000000025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Plan1!$D$2:$D$10</c:f>
              <c:numCache>
                <c:formatCode>General</c:formatCode>
                <c:ptCount val="9"/>
                <c:pt idx="0">
                  <c:v>78.440000000000026</c:v>
                </c:pt>
                <c:pt idx="1">
                  <c:v>77.7</c:v>
                </c:pt>
                <c:pt idx="2">
                  <c:v>81.13</c:v>
                </c:pt>
                <c:pt idx="3">
                  <c:v>83.940000000000026</c:v>
                </c:pt>
                <c:pt idx="4">
                  <c:v>77.819999999999993</c:v>
                </c:pt>
                <c:pt idx="5">
                  <c:v>81.040000000000006</c:v>
                </c:pt>
                <c:pt idx="6">
                  <c:v>70.42</c:v>
                </c:pt>
                <c:pt idx="7">
                  <c:v>66.55</c:v>
                </c:pt>
                <c:pt idx="8">
                  <c:v>86.57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Plan1!$E$2:$E$10</c:f>
              <c:numCache>
                <c:formatCode>General</c:formatCode>
                <c:ptCount val="9"/>
                <c:pt idx="0">
                  <c:v>76.81</c:v>
                </c:pt>
                <c:pt idx="1">
                  <c:v>73</c:v>
                </c:pt>
                <c:pt idx="2">
                  <c:v>73.169999999999987</c:v>
                </c:pt>
                <c:pt idx="3">
                  <c:v>70.78</c:v>
                </c:pt>
                <c:pt idx="4">
                  <c:v>68.709999999999994</c:v>
                </c:pt>
                <c:pt idx="5">
                  <c:v>74.209999999999994</c:v>
                </c:pt>
                <c:pt idx="6">
                  <c:v>68</c:v>
                </c:pt>
                <c:pt idx="7">
                  <c:v>73.849999999999994</c:v>
                </c:pt>
                <c:pt idx="8">
                  <c:v>74.739999999999995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Plan1!$F$2:$F$10</c:f>
              <c:numCache>
                <c:formatCode>General</c:formatCode>
                <c:ptCount val="9"/>
                <c:pt idx="0">
                  <c:v>66.84</c:v>
                </c:pt>
                <c:pt idx="1">
                  <c:v>61.18</c:v>
                </c:pt>
                <c:pt idx="2">
                  <c:v>60.86</c:v>
                </c:pt>
                <c:pt idx="3">
                  <c:v>60.290000000000013</c:v>
                </c:pt>
                <c:pt idx="4">
                  <c:v>58.77</c:v>
                </c:pt>
                <c:pt idx="5">
                  <c:v>60.290000000000013</c:v>
                </c:pt>
                <c:pt idx="6">
                  <c:v>59.21</c:v>
                </c:pt>
                <c:pt idx="7">
                  <c:v>48.28</c:v>
                </c:pt>
                <c:pt idx="8">
                  <c:v>57.05</c:v>
                </c:pt>
              </c:numCache>
            </c:numRef>
          </c:val>
        </c:ser>
        <c:dLbls>
          <c:showVal val="1"/>
        </c:dLbls>
        <c:gapWidth val="219"/>
        <c:overlap val="-27"/>
        <c:axId val="133932160"/>
        <c:axId val="133933696"/>
      </c:barChart>
      <c:catAx>
        <c:axId val="133932160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08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3933696"/>
        <c:crosses val="autoZero"/>
        <c:auto val="1"/>
        <c:lblAlgn val="ctr"/>
        <c:lblOffset val="100"/>
      </c:catAx>
      <c:valAx>
        <c:axId val="13393369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3932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fld id="{8EBB42F4-EBC4-461D-946B-A7FD4D3DD8D6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Plan1!$B$2:$B$10</c:f>
              <c:numCache>
                <c:formatCode>General</c:formatCode>
                <c:ptCount val="9"/>
                <c:pt idx="0">
                  <c:v>121.54</c:v>
                </c:pt>
                <c:pt idx="1">
                  <c:v>81.95</c:v>
                </c:pt>
                <c:pt idx="2">
                  <c:v>83.59</c:v>
                </c:pt>
                <c:pt idx="3">
                  <c:v>79.77</c:v>
                </c:pt>
                <c:pt idx="4">
                  <c:v>79.260000000000005</c:v>
                </c:pt>
                <c:pt idx="5">
                  <c:v>77.08</c:v>
                </c:pt>
                <c:pt idx="6">
                  <c:v>85.25</c:v>
                </c:pt>
                <c:pt idx="7">
                  <c:v>54.77</c:v>
                </c:pt>
                <c:pt idx="8">
                  <c:v>79.040000000000006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Plan1!$C$2:$C$10</c:f>
              <c:numCache>
                <c:formatCode>General</c:formatCode>
                <c:ptCount val="9"/>
                <c:pt idx="0">
                  <c:v>123.25</c:v>
                </c:pt>
                <c:pt idx="1">
                  <c:v>81.97</c:v>
                </c:pt>
                <c:pt idx="2">
                  <c:v>90.03</c:v>
                </c:pt>
                <c:pt idx="3">
                  <c:v>83.26</c:v>
                </c:pt>
                <c:pt idx="4">
                  <c:v>82.86999999999999</c:v>
                </c:pt>
                <c:pt idx="5">
                  <c:v>83.01</c:v>
                </c:pt>
                <c:pt idx="6">
                  <c:v>91.57</c:v>
                </c:pt>
                <c:pt idx="7">
                  <c:v>91.72</c:v>
                </c:pt>
                <c:pt idx="8">
                  <c:v>90.66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Plan1!$D$2:$D$10</c:f>
              <c:numCache>
                <c:formatCode>General</c:formatCode>
                <c:ptCount val="9"/>
                <c:pt idx="0">
                  <c:v>122.75</c:v>
                </c:pt>
                <c:pt idx="1">
                  <c:v>75.02</c:v>
                </c:pt>
                <c:pt idx="2">
                  <c:v>78.569999999999993</c:v>
                </c:pt>
                <c:pt idx="3">
                  <c:v>91</c:v>
                </c:pt>
                <c:pt idx="4">
                  <c:v>76.88</c:v>
                </c:pt>
                <c:pt idx="5">
                  <c:v>83.61999999999999</c:v>
                </c:pt>
                <c:pt idx="6">
                  <c:v>72.48</c:v>
                </c:pt>
                <c:pt idx="7">
                  <c:v>65.69</c:v>
                </c:pt>
                <c:pt idx="8">
                  <c:v>98.679999999999978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Plan1!$E$2:$E$10</c:f>
              <c:numCache>
                <c:formatCode>General</c:formatCode>
                <c:ptCount val="9"/>
                <c:pt idx="0">
                  <c:v>45.45</c:v>
                </c:pt>
                <c:pt idx="1">
                  <c:v>55.78</c:v>
                </c:pt>
                <c:pt idx="2">
                  <c:v>55.92</c:v>
                </c:pt>
                <c:pt idx="3">
                  <c:v>55.92</c:v>
                </c:pt>
                <c:pt idx="4">
                  <c:v>53.46</c:v>
                </c:pt>
                <c:pt idx="5">
                  <c:v>60.96</c:v>
                </c:pt>
                <c:pt idx="6">
                  <c:v>52.64</c:v>
                </c:pt>
                <c:pt idx="7">
                  <c:v>48.6</c:v>
                </c:pt>
                <c:pt idx="8">
                  <c:v>61.31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Plan1!$F$2:$F$10</c:f>
              <c:numCache>
                <c:formatCode>General</c:formatCode>
                <c:ptCount val="9"/>
                <c:pt idx="0">
                  <c:v>83.83</c:v>
                </c:pt>
                <c:pt idx="1">
                  <c:v>48.760000000000012</c:v>
                </c:pt>
                <c:pt idx="2">
                  <c:v>51.47</c:v>
                </c:pt>
                <c:pt idx="3">
                  <c:v>40.380000000000003</c:v>
                </c:pt>
                <c:pt idx="4">
                  <c:v>39.800000000000004</c:v>
                </c:pt>
                <c:pt idx="5">
                  <c:v>51.86</c:v>
                </c:pt>
                <c:pt idx="6">
                  <c:v>44.86</c:v>
                </c:pt>
                <c:pt idx="7">
                  <c:v>40.18</c:v>
                </c:pt>
                <c:pt idx="8">
                  <c:v>48.37</c:v>
                </c:pt>
              </c:numCache>
            </c:numRef>
          </c:val>
        </c:ser>
        <c:dLbls>
          <c:showVal val="1"/>
        </c:dLbls>
        <c:gapWidth val="219"/>
        <c:overlap val="-27"/>
        <c:axId val="134842240"/>
        <c:axId val="134843776"/>
      </c:barChart>
      <c:catAx>
        <c:axId val="134842240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08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4843776"/>
        <c:crosses val="autoZero"/>
        <c:auto val="1"/>
        <c:lblAlgn val="ctr"/>
        <c:lblOffset val="100"/>
      </c:catAx>
      <c:valAx>
        <c:axId val="13484377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484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fld id="{8EBB42F4-EBC4-461D-946B-A7FD4D3DD8D6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Plan1!$B$2:$B$10</c:f>
              <c:numCache>
                <c:formatCode>General</c:formatCode>
                <c:ptCount val="9"/>
                <c:pt idx="0">
                  <c:v>100.66</c:v>
                </c:pt>
                <c:pt idx="1">
                  <c:v>97.61999999999999</c:v>
                </c:pt>
                <c:pt idx="2">
                  <c:v>97.97</c:v>
                </c:pt>
                <c:pt idx="3">
                  <c:v>103.8</c:v>
                </c:pt>
                <c:pt idx="4">
                  <c:v>113.19</c:v>
                </c:pt>
                <c:pt idx="5">
                  <c:v>113.4</c:v>
                </c:pt>
                <c:pt idx="6">
                  <c:v>98.13</c:v>
                </c:pt>
                <c:pt idx="7">
                  <c:v>39.300000000000004</c:v>
                </c:pt>
                <c:pt idx="8">
                  <c:v>146.69999999999999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Plan1!$C$2:$C$10</c:f>
              <c:numCache>
                <c:formatCode>General</c:formatCode>
                <c:ptCount val="9"/>
                <c:pt idx="0">
                  <c:v>86.14</c:v>
                </c:pt>
                <c:pt idx="1">
                  <c:v>100.7</c:v>
                </c:pt>
                <c:pt idx="2">
                  <c:v>111.2</c:v>
                </c:pt>
                <c:pt idx="3">
                  <c:v>112.5</c:v>
                </c:pt>
                <c:pt idx="4">
                  <c:v>112.1</c:v>
                </c:pt>
                <c:pt idx="5">
                  <c:v>108.85</c:v>
                </c:pt>
                <c:pt idx="6">
                  <c:v>114.8</c:v>
                </c:pt>
                <c:pt idx="7">
                  <c:v>89.7</c:v>
                </c:pt>
                <c:pt idx="8">
                  <c:v>112.14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Plan1!$D$2:$D$10</c:f>
              <c:numCache>
                <c:formatCode>General</c:formatCode>
                <c:ptCount val="9"/>
                <c:pt idx="0">
                  <c:v>53.01</c:v>
                </c:pt>
                <c:pt idx="1">
                  <c:v>70.27</c:v>
                </c:pt>
                <c:pt idx="2">
                  <c:v>77.3</c:v>
                </c:pt>
                <c:pt idx="3">
                  <c:v>74.599999999999994</c:v>
                </c:pt>
                <c:pt idx="4">
                  <c:v>73.5</c:v>
                </c:pt>
                <c:pt idx="5">
                  <c:v>79.149999999999991</c:v>
                </c:pt>
                <c:pt idx="6">
                  <c:v>69.7</c:v>
                </c:pt>
                <c:pt idx="7">
                  <c:v>48.5</c:v>
                </c:pt>
                <c:pt idx="8">
                  <c:v>97.19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Plan1!$E$2:$E$10</c:f>
              <c:numCache>
                <c:formatCode>General</c:formatCode>
                <c:ptCount val="9"/>
                <c:pt idx="0">
                  <c:v>47.120000000000012</c:v>
                </c:pt>
                <c:pt idx="1">
                  <c:v>69.540000000000006</c:v>
                </c:pt>
                <c:pt idx="2">
                  <c:v>72.3</c:v>
                </c:pt>
                <c:pt idx="3">
                  <c:v>70.3</c:v>
                </c:pt>
                <c:pt idx="4">
                  <c:v>70.09</c:v>
                </c:pt>
                <c:pt idx="5">
                  <c:v>77.169999999999987</c:v>
                </c:pt>
                <c:pt idx="6">
                  <c:v>67.2</c:v>
                </c:pt>
                <c:pt idx="7">
                  <c:v>72.099999999999994</c:v>
                </c:pt>
                <c:pt idx="8">
                  <c:v>84.4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BCG</c:v>
                </c:pt>
                <c:pt idx="1">
                  <c:v>Rotavírus </c:v>
                </c:pt>
                <c:pt idx="2">
                  <c:v>Meningo C</c:v>
                </c:pt>
                <c:pt idx="3">
                  <c:v>Hepatite B</c:v>
                </c:pt>
                <c:pt idx="4">
                  <c:v>Penta</c:v>
                </c:pt>
                <c:pt idx="5">
                  <c:v>Pneumocócica</c:v>
                </c:pt>
                <c:pt idx="6">
                  <c:v>Poliomielite </c:v>
                </c:pt>
                <c:pt idx="7">
                  <c:v>Hepatite A</c:v>
                </c:pt>
                <c:pt idx="8">
                  <c:v>Triplice Viral*</c:v>
                </c:pt>
              </c:strCache>
            </c:strRef>
          </c:cat>
          <c:val>
            <c:numRef>
              <c:f>Plan1!$F$2:$F$10</c:f>
              <c:numCache>
                <c:formatCode>General</c:formatCode>
                <c:ptCount val="9"/>
                <c:pt idx="0">
                  <c:v>42.24</c:v>
                </c:pt>
                <c:pt idx="1">
                  <c:v>59.43</c:v>
                </c:pt>
                <c:pt idx="2">
                  <c:v>58.4</c:v>
                </c:pt>
                <c:pt idx="3">
                  <c:v>88.5</c:v>
                </c:pt>
                <c:pt idx="4">
                  <c:v>48.11</c:v>
                </c:pt>
                <c:pt idx="5">
                  <c:v>63.52</c:v>
                </c:pt>
                <c:pt idx="6">
                  <c:v>57.9</c:v>
                </c:pt>
                <c:pt idx="7">
                  <c:v>51.2</c:v>
                </c:pt>
                <c:pt idx="8">
                  <c:v>58.9</c:v>
                </c:pt>
              </c:numCache>
            </c:numRef>
          </c:val>
        </c:ser>
        <c:dLbls>
          <c:showVal val="1"/>
        </c:dLbls>
        <c:gapWidth val="219"/>
        <c:overlap val="-27"/>
        <c:axId val="129740160"/>
        <c:axId val="130238720"/>
      </c:barChart>
      <c:catAx>
        <c:axId val="129740160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0238720"/>
        <c:crosses val="autoZero"/>
        <c:auto val="1"/>
        <c:lblAlgn val="ctr"/>
        <c:lblOffset val="100"/>
      </c:catAx>
      <c:valAx>
        <c:axId val="13023872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974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DEC56-7A3C-4EFE-A27F-B7ACAB8457C7}" type="datetimeFigureOut">
              <a:rPr lang="pt-BR" smtClean="0"/>
              <a:pPr/>
              <a:t>18/07/2018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0CAEB-2260-4843-B549-93E910FC05F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80442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0CAEB-2260-4843-B549-93E910FC05FD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07461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5B74-B72F-43AD-968C-A8AE3A0AB25D}" type="datetimeFigureOut">
              <a:rPr lang="pt-BR" smtClean="0"/>
              <a:pPr/>
              <a:t>18/07/2018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C45E-0DDC-4E7F-BB73-2A276F6B6E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5B74-B72F-43AD-968C-A8AE3A0AB25D}" type="datetimeFigureOut">
              <a:rPr lang="pt-BR" smtClean="0"/>
              <a:pPr/>
              <a:t>18/07/2018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C45E-0DDC-4E7F-BB73-2A276F6B6E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5B74-B72F-43AD-968C-A8AE3A0AB25D}" type="datetimeFigureOut">
              <a:rPr lang="pt-BR" smtClean="0"/>
              <a:pPr/>
              <a:t>18/07/2018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C45E-0DDC-4E7F-BB73-2A276F6B6E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5B74-B72F-43AD-968C-A8AE3A0AB25D}" type="datetimeFigureOut">
              <a:rPr lang="pt-BR" smtClean="0"/>
              <a:pPr/>
              <a:t>18/07/2018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C45E-0DDC-4E7F-BB73-2A276F6B6E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5B74-B72F-43AD-968C-A8AE3A0AB25D}" type="datetimeFigureOut">
              <a:rPr lang="pt-BR" smtClean="0"/>
              <a:pPr/>
              <a:t>18/07/2018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C45E-0DDC-4E7F-BB73-2A276F6B6E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5B74-B72F-43AD-968C-A8AE3A0AB25D}" type="datetimeFigureOut">
              <a:rPr lang="pt-BR" smtClean="0"/>
              <a:pPr/>
              <a:t>18/07/2018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C45E-0DDC-4E7F-BB73-2A276F6B6E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5B74-B72F-43AD-968C-A8AE3A0AB25D}" type="datetimeFigureOut">
              <a:rPr lang="pt-BR" smtClean="0"/>
              <a:pPr/>
              <a:t>18/07/2018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C45E-0DDC-4E7F-BB73-2A276F6B6E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5B74-B72F-43AD-968C-A8AE3A0AB25D}" type="datetimeFigureOut">
              <a:rPr lang="pt-BR" smtClean="0"/>
              <a:pPr/>
              <a:t>18/07/2018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C45E-0DDC-4E7F-BB73-2A276F6B6E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5B74-B72F-43AD-968C-A8AE3A0AB25D}" type="datetimeFigureOut">
              <a:rPr lang="pt-BR" smtClean="0"/>
              <a:pPr/>
              <a:t>18/07/2018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C45E-0DDC-4E7F-BB73-2A276F6B6E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5B74-B72F-43AD-968C-A8AE3A0AB25D}" type="datetimeFigureOut">
              <a:rPr lang="pt-BR" smtClean="0"/>
              <a:pPr/>
              <a:t>18/07/2018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79C45E-0DDC-4E7F-BB73-2A276F6B6E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D5B74-B72F-43AD-968C-A8AE3A0AB25D}" type="datetimeFigureOut">
              <a:rPr lang="pt-BR" smtClean="0"/>
              <a:pPr/>
              <a:t>18/07/2018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9C45E-0DDC-4E7F-BB73-2A276F6B6E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07D5B74-B72F-43AD-968C-A8AE3A0AB25D}" type="datetimeFigureOut">
              <a:rPr lang="pt-BR" smtClean="0"/>
              <a:pPr/>
              <a:t>18/07/2018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479C45E-0DDC-4E7F-BB73-2A276F6B6E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72" y="1772816"/>
            <a:ext cx="7992888" cy="488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6"/>
          <p:cNvSpPr>
            <a:spLocks noGrp="1"/>
          </p:cNvSpPr>
          <p:nvPr/>
        </p:nvSpPr>
        <p:spPr>
          <a:xfrm>
            <a:off x="51614" y="629648"/>
            <a:ext cx="9144000" cy="735012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b="1" dirty="0" smtClean="0">
                <a:latin typeface="Calibri" panose="020F0502020204030204" pitchFamily="34" charset="0"/>
              </a:rPr>
              <a:t>Governo do Estado do Rio Grande do Norte</a:t>
            </a:r>
            <a:r>
              <a:rPr lang="pt-BR" sz="1800" dirty="0" smtClean="0">
                <a:latin typeface="Calibri" panose="020F0502020204030204" pitchFamily="34" charset="0"/>
              </a:rPr>
              <a:t/>
            </a:r>
            <a:br>
              <a:rPr lang="pt-BR" sz="1800" dirty="0" smtClean="0">
                <a:latin typeface="Calibri" panose="020F0502020204030204" pitchFamily="34" charset="0"/>
              </a:rPr>
            </a:br>
            <a:r>
              <a:rPr lang="pt-BR" sz="1800" b="1" dirty="0" smtClean="0">
                <a:latin typeface="Calibri" panose="020F0502020204030204" pitchFamily="34" charset="0"/>
              </a:rPr>
              <a:t>Secretaria de Estado da Saúde Pública</a:t>
            </a:r>
            <a:r>
              <a:rPr lang="pt-BR" sz="1800" dirty="0" smtClean="0">
                <a:latin typeface="Calibri" panose="020F0502020204030204" pitchFamily="34" charset="0"/>
              </a:rPr>
              <a:t/>
            </a:r>
            <a:br>
              <a:rPr lang="pt-BR" sz="1800" dirty="0" smtClean="0">
                <a:latin typeface="Calibri" panose="020F0502020204030204" pitchFamily="34" charset="0"/>
              </a:rPr>
            </a:br>
            <a:r>
              <a:rPr lang="pt-BR" sz="1800" b="1" dirty="0" smtClean="0">
                <a:latin typeface="Calibri" panose="020F0502020204030204" pitchFamily="34" charset="0"/>
              </a:rPr>
              <a:t>Coordenadoria de Promoção à Saúde</a:t>
            </a:r>
            <a:br>
              <a:rPr lang="pt-BR" sz="1800" b="1" dirty="0" smtClean="0">
                <a:latin typeface="Calibri" panose="020F0502020204030204" pitchFamily="34" charset="0"/>
              </a:rPr>
            </a:br>
            <a:r>
              <a:rPr lang="pt-BR" sz="1800" b="1" dirty="0" smtClean="0">
                <a:latin typeface="Calibri" panose="020F0502020204030204" pitchFamily="34" charset="0"/>
              </a:rPr>
              <a:t>Subcoordenadoria de Vigilância Epidemiológica</a:t>
            </a:r>
            <a:br>
              <a:rPr lang="pt-BR" sz="1800" b="1" dirty="0" smtClean="0">
                <a:latin typeface="Calibri" panose="020F0502020204030204" pitchFamily="34" charset="0"/>
              </a:rPr>
            </a:br>
            <a:r>
              <a:rPr lang="pt-BR" sz="1800" b="1" dirty="0" smtClean="0">
                <a:latin typeface="Calibri" panose="020F0502020204030204" pitchFamily="34" charset="0"/>
              </a:rPr>
              <a:t>Programa Estadual de Imunizações</a:t>
            </a:r>
            <a:endParaRPr lang="pt-BR" sz="1800" dirty="0">
              <a:latin typeface="Calibri" panose="020F0502020204030204" pitchFamily="34" charset="0"/>
            </a:endParaRPr>
          </a:p>
        </p:txBody>
      </p:sp>
      <p:pic>
        <p:nvPicPr>
          <p:cNvPr id="7" name="Picture 2" descr="C:\Users\zairalima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6" y="211247"/>
            <a:ext cx="1056522" cy="8716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691680" y="3071862"/>
            <a:ext cx="4751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Coberturas Vacinais do RN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6597353"/>
            <a:ext cx="9169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Arial Black" panose="020B0A04020102020204" pitchFamily="34" charset="0"/>
              </a:rPr>
              <a:t>Julho 2018</a:t>
            </a:r>
            <a:endParaRPr lang="pt-BR" sz="1400" dirty="0">
              <a:latin typeface="Arial Black" panose="020B0A04020102020204" pitchFamily="34" charset="0"/>
            </a:endParaRPr>
          </a:p>
        </p:txBody>
      </p:sp>
      <p:pic>
        <p:nvPicPr>
          <p:cNvPr id="9" name="Imagem 8" descr="C:\Users\andremoura\Pictures\Arte 2017\Arte logo SUVISA\Arte final logo SUVISA Doc.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095" y="249759"/>
            <a:ext cx="989965" cy="833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176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19993" y="1628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4ª </a:t>
            </a:r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Região </a:t>
            </a: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Caicó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772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927" y="-243409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4ª Região (Caicó)</a:t>
            </a:r>
          </a:p>
          <a:p>
            <a:pPr algn="ctr"/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(Coberturas para menores de 1 ano, 2014-2018)</a:t>
            </a: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="" xmlns:p14="http://schemas.microsoft.com/office/powerpoint/2010/main" val="2830341971"/>
              </p:ext>
            </p:extLst>
          </p:nvPr>
        </p:nvGraphicFramePr>
        <p:xfrm>
          <a:off x="8755" y="1340768"/>
          <a:ext cx="9161171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949280"/>
            <a:ext cx="283539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927" y="6581001"/>
            <a:ext cx="5482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*Tríplice Viral: Cobertura para população com 1 ano.</a:t>
            </a:r>
            <a:endParaRPr lang="pt-B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35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27409" y="1628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5ª </a:t>
            </a:r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Região </a:t>
            </a: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Santa Cruz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891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927" y="-243409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5ª Região (Santa Cruz)</a:t>
            </a:r>
          </a:p>
          <a:p>
            <a:pPr algn="ctr"/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(Coberturas para menores de 1 ano, 2014-2018)</a:t>
            </a: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="" xmlns:p14="http://schemas.microsoft.com/office/powerpoint/2010/main" val="548535632"/>
              </p:ext>
            </p:extLst>
          </p:nvPr>
        </p:nvGraphicFramePr>
        <p:xfrm>
          <a:off x="8756" y="1340768"/>
          <a:ext cx="913524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21288"/>
            <a:ext cx="283539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927" y="6581001"/>
            <a:ext cx="5482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*Tríplice Viral: Cobertura para população com 1 ano.</a:t>
            </a:r>
            <a:endParaRPr lang="pt-B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42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27409" y="1628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6ª </a:t>
            </a:r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Região </a:t>
            </a: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Pau </a:t>
            </a:r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Ferros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46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927" y="-243409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6ª Região (Pau dos Ferros)</a:t>
            </a:r>
          </a:p>
          <a:p>
            <a:pPr algn="ctr"/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(Coberturas para menores de 1 ano, 2014-2018)</a:t>
            </a: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="" xmlns:p14="http://schemas.microsoft.com/office/powerpoint/2010/main" val="1606924062"/>
              </p:ext>
            </p:extLst>
          </p:nvPr>
        </p:nvGraphicFramePr>
        <p:xfrm>
          <a:off x="8756" y="1340768"/>
          <a:ext cx="9144000" cy="404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785516"/>
            <a:ext cx="283539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927" y="6581001"/>
            <a:ext cx="5482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*Tríplice Viral: Cobertura para população com 1 ano.</a:t>
            </a:r>
            <a:endParaRPr lang="pt-B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140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27409" y="1628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7ª </a:t>
            </a:r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Região </a:t>
            </a: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Metropolitana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02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927" y="-243409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7ª Região (Metropolitana)</a:t>
            </a:r>
          </a:p>
          <a:p>
            <a:pPr algn="ctr"/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(Coberturas para menores de 1 ano, 2014-2018)</a:t>
            </a: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="" xmlns:p14="http://schemas.microsoft.com/office/powerpoint/2010/main" val="308658620"/>
              </p:ext>
            </p:extLst>
          </p:nvPr>
        </p:nvGraphicFramePr>
        <p:xfrm>
          <a:off x="8755" y="1340768"/>
          <a:ext cx="9161171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021288"/>
            <a:ext cx="283539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927" y="6581001"/>
            <a:ext cx="5482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*Tríplice Viral: Cobertura para população com 1 ano.</a:t>
            </a:r>
            <a:endParaRPr lang="pt-B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545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27409" y="1628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8ª </a:t>
            </a:r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Região </a:t>
            </a: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Assú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996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927" y="-243409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8ª Região (Assú)</a:t>
            </a:r>
          </a:p>
          <a:p>
            <a:pPr algn="ctr"/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(Coberturas para menores de 1 ano, 2014-2018)</a:t>
            </a: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="" xmlns:p14="http://schemas.microsoft.com/office/powerpoint/2010/main" val="90638139"/>
              </p:ext>
            </p:extLst>
          </p:nvPr>
        </p:nvGraphicFramePr>
        <p:xfrm>
          <a:off x="8755" y="1340768"/>
          <a:ext cx="916117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021288"/>
            <a:ext cx="283539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927" y="6581001"/>
            <a:ext cx="5482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*Tríplice Viral: Cobertura para população com 1 ano.</a:t>
            </a:r>
            <a:endParaRPr lang="pt-B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904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184482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SÉRIE HISTÓRICA POR </a:t>
            </a: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EGIÃO DE SAÚDE DO RN</a:t>
            </a:r>
          </a:p>
          <a:p>
            <a:pPr algn="ctr">
              <a:lnSpc>
                <a:spcPct val="200000"/>
              </a:lnSpc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PERÍODO: 2014 - 2018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Imagem 2" descr="C:\Users\andremoura\Pictures\Arte 2017\Arte logo SUVISA\Arte final logo SUVISA Doc.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2656"/>
            <a:ext cx="1215063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7064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184482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SÉRIE HISTÓRICA POR VACINA</a:t>
            </a:r>
          </a:p>
          <a:p>
            <a:pPr algn="ctr">
              <a:lnSpc>
                <a:spcPct val="200000"/>
              </a:lnSpc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PERÍODO: 2017 - 2018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957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1844824"/>
            <a:ext cx="9144000" cy="104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BCG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266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BCG – 2017/2018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97554683"/>
              </p:ext>
            </p:extLst>
          </p:nvPr>
        </p:nvGraphicFramePr>
        <p:xfrm>
          <a:off x="548352" y="1340768"/>
          <a:ext cx="8070155" cy="4705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79118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1844824"/>
            <a:ext cx="9144000" cy="104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ROTAVÍRUS HUMANO 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92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 smtClean="0"/>
              <a:t>Rotavírus</a:t>
            </a:r>
            <a:r>
              <a:rPr lang="pt-BR" dirty="0" smtClean="0"/>
              <a:t> humano – 2017/2018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27225385"/>
              </p:ext>
            </p:extLst>
          </p:nvPr>
        </p:nvGraphicFramePr>
        <p:xfrm>
          <a:off x="822325" y="1100138"/>
          <a:ext cx="7710115" cy="5209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03074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1844824"/>
            <a:ext cx="9144000" cy="104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MENINGO C </a:t>
            </a:r>
          </a:p>
        </p:txBody>
      </p:sp>
    </p:spTree>
    <p:extLst>
      <p:ext uri="{BB962C8B-B14F-4D97-AF65-F5344CB8AC3E}">
        <p14:creationId xmlns="" xmlns:p14="http://schemas.microsoft.com/office/powerpoint/2010/main" val="142188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MENINGO C – 2017/2018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52508890"/>
              </p:ext>
            </p:extLst>
          </p:nvPr>
        </p:nvGraphicFramePr>
        <p:xfrm>
          <a:off x="822960" y="1196752"/>
          <a:ext cx="7710115" cy="4705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7075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1844824"/>
            <a:ext cx="9144000" cy="104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HEPATITE B </a:t>
            </a:r>
          </a:p>
        </p:txBody>
      </p:sp>
    </p:spTree>
    <p:extLst>
      <p:ext uri="{BB962C8B-B14F-4D97-AF65-F5344CB8AC3E}">
        <p14:creationId xmlns="" xmlns:p14="http://schemas.microsoft.com/office/powerpoint/2010/main" val="23101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HEPATITE B – 2017/2018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31861165"/>
              </p:ext>
            </p:extLst>
          </p:nvPr>
        </p:nvGraphicFramePr>
        <p:xfrm>
          <a:off x="656364" y="1340768"/>
          <a:ext cx="7854131" cy="4345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29200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1844824"/>
            <a:ext cx="9144000" cy="104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PENTA 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286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7392" y="-243408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Rio Grande do Norte</a:t>
            </a:r>
          </a:p>
          <a:p>
            <a:pPr algn="ctr"/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(Coberturas para menores de 1 ano, 2014-2018)</a:t>
            </a: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="" xmlns:p14="http://schemas.microsoft.com/office/powerpoint/2010/main" val="2182970240"/>
              </p:ext>
            </p:extLst>
          </p:nvPr>
        </p:nvGraphicFramePr>
        <p:xfrm>
          <a:off x="25927" y="1513791"/>
          <a:ext cx="9144000" cy="442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93" y="6148953"/>
            <a:ext cx="4564608" cy="43204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CaixaDeTexto 4"/>
          <p:cNvSpPr txBox="1"/>
          <p:nvPr/>
        </p:nvSpPr>
        <p:spPr>
          <a:xfrm>
            <a:off x="25927" y="6581001"/>
            <a:ext cx="5482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*Tríplice Viral: Cobertura para população com 1 ano</a:t>
            </a:r>
            <a:endParaRPr lang="pt-B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17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Penta – 2017/2018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99923247"/>
              </p:ext>
            </p:extLst>
          </p:nvPr>
        </p:nvGraphicFramePr>
        <p:xfrm>
          <a:off x="692368" y="1484784"/>
          <a:ext cx="7782123" cy="4129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22315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1844824"/>
            <a:ext cx="9144000" cy="104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PNEUMOCÓCICA 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8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Pneumocócica – 2017/2018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6716312"/>
              </p:ext>
            </p:extLst>
          </p:nvPr>
        </p:nvGraphicFramePr>
        <p:xfrm>
          <a:off x="822325" y="1100138"/>
          <a:ext cx="7710115" cy="4777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2710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1844824"/>
            <a:ext cx="9144000" cy="104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POLIOMIELITE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711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Poliomielite – 2017/2018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24922920"/>
              </p:ext>
            </p:extLst>
          </p:nvPr>
        </p:nvGraphicFramePr>
        <p:xfrm>
          <a:off x="656364" y="1412776"/>
          <a:ext cx="7854131" cy="4777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0998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1844824"/>
            <a:ext cx="9144000" cy="104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HEPATITE A 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662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Hepatite a – 2017/2018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26795535"/>
              </p:ext>
            </p:extLst>
          </p:nvPr>
        </p:nvGraphicFramePr>
        <p:xfrm>
          <a:off x="822325" y="1100138"/>
          <a:ext cx="7782123" cy="4993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0589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1844824"/>
            <a:ext cx="9144000" cy="104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TRÍPLICE VIRAL 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054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Tríplice viral – 2017/2018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11007493"/>
              </p:ext>
            </p:extLst>
          </p:nvPr>
        </p:nvGraphicFramePr>
        <p:xfrm>
          <a:off x="822325" y="1100138"/>
          <a:ext cx="7521575" cy="5137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8329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just"/>
            <a:r>
              <a:rPr lang="pt-BR" sz="2400" b="0" dirty="0"/>
              <a:t>DATASUS. </a:t>
            </a:r>
            <a:r>
              <a:rPr lang="pt-BR" sz="2400" dirty="0"/>
              <a:t>IMUNIZAÇÕES - COBERTURA - RIO GRANDE DO NORTE. </a:t>
            </a:r>
            <a:r>
              <a:rPr lang="pt-BR" sz="2400" b="0" dirty="0"/>
              <a:t>2018. Disponível em: &lt;http://tabnet.datasus.gov.br/cgi/tabcgi.exe?pni/cnv/cpnirn.def&gt;. Acesso em: 17 jul. 2018.</a:t>
            </a:r>
            <a:endParaRPr lang="pt-BR" sz="2400" b="0" i="1" dirty="0"/>
          </a:p>
        </p:txBody>
      </p:sp>
    </p:spTree>
    <p:extLst>
      <p:ext uri="{BB962C8B-B14F-4D97-AF65-F5344CB8AC3E}">
        <p14:creationId xmlns="" xmlns:p14="http://schemas.microsoft.com/office/powerpoint/2010/main" val="121125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198884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1ª Região - São José do Mipibu</a:t>
            </a:r>
          </a:p>
        </p:txBody>
      </p:sp>
    </p:spTree>
    <p:extLst>
      <p:ext uri="{BB962C8B-B14F-4D97-AF65-F5344CB8AC3E}">
        <p14:creationId xmlns="" xmlns:p14="http://schemas.microsoft.com/office/powerpoint/2010/main" val="11381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992888" cy="488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6"/>
          <p:cNvSpPr>
            <a:spLocks noGrp="1"/>
          </p:cNvSpPr>
          <p:nvPr/>
        </p:nvSpPr>
        <p:spPr>
          <a:xfrm>
            <a:off x="51614" y="629648"/>
            <a:ext cx="9144000" cy="735012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800" b="1" dirty="0" smtClean="0">
                <a:latin typeface="Calibri" panose="020F0502020204030204" pitchFamily="34" charset="0"/>
              </a:rPr>
              <a:t>.</a:t>
            </a:r>
            <a:r>
              <a:rPr lang="pt-BR" sz="1800" dirty="0" smtClean="0">
                <a:latin typeface="Calibri" panose="020F0502020204030204" pitchFamily="34" charset="0"/>
              </a:rPr>
              <a:t/>
            </a:r>
            <a:br>
              <a:rPr lang="pt-BR" sz="1800" dirty="0" smtClean="0">
                <a:latin typeface="Calibri" panose="020F0502020204030204" pitchFamily="34" charset="0"/>
              </a:rPr>
            </a:br>
            <a:endParaRPr lang="pt-BR" sz="1800" dirty="0">
              <a:latin typeface="Calibri" panose="020F0502020204030204" pitchFamily="34" charset="0"/>
            </a:endParaRPr>
          </a:p>
        </p:txBody>
      </p:sp>
      <p:pic>
        <p:nvPicPr>
          <p:cNvPr id="7" name="Picture 2" descr="C:\Users\zairalima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6" y="211247"/>
            <a:ext cx="1056522" cy="8716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39552" y="1700808"/>
            <a:ext cx="5040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CAMPANHA POLIO /SARAMPO</a:t>
            </a:r>
          </a:p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06 A 31/08/2018</a:t>
            </a:r>
          </a:p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DIA ´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D´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- 18/07 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6597353"/>
            <a:ext cx="9169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Arial Black" panose="020B0A04020102020204" pitchFamily="34" charset="0"/>
              </a:rPr>
              <a:t>Julho 2018</a:t>
            </a:r>
            <a:endParaRPr lang="pt-BR" sz="1400" dirty="0">
              <a:latin typeface="Arial Black" panose="020B0A04020102020204" pitchFamily="34" charset="0"/>
            </a:endParaRPr>
          </a:p>
        </p:txBody>
      </p:sp>
      <p:pic>
        <p:nvPicPr>
          <p:cNvPr id="9" name="Imagem 8" descr="C:\Users\andremoura\Pictures\Arte 2017\Arte logo SUVISA\Arte final logo SUVISA Doc.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095" y="249759"/>
            <a:ext cx="989965" cy="833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176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ZE GOTINHA VACINAR Ã PROTEG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051" y="1223295"/>
            <a:ext cx="6308038" cy="35798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3442" y="4528787"/>
            <a:ext cx="7520940" cy="548640"/>
          </a:xfrm>
        </p:spPr>
        <p:txBody>
          <a:bodyPr/>
          <a:lstStyle/>
          <a:p>
            <a:pPr algn="r"/>
            <a:r>
              <a:rPr lang="pt-BR" sz="4000" dirty="0" smtClean="0"/>
              <a:t>OBRIGADA!</a:t>
            </a:r>
            <a:endParaRPr lang="pt-BR" sz="4000" dirty="0"/>
          </a:p>
        </p:txBody>
      </p:sp>
      <p:sp>
        <p:nvSpPr>
          <p:cNvPr id="4" name="CaixaDeTexto 3"/>
          <p:cNvSpPr txBox="1"/>
          <p:nvPr/>
        </p:nvSpPr>
        <p:spPr>
          <a:xfrm rot="10800000" flipV="1">
            <a:off x="-36512" y="5949280"/>
            <a:ext cx="9073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/>
              <a:t>COORDENAÇÃO ESTADUAL DE IMUNIZAÇÕES</a:t>
            </a:r>
          </a:p>
          <a:p>
            <a:pPr algn="r"/>
            <a:r>
              <a:rPr lang="pt-BR" dirty="0" smtClean="0"/>
              <a:t>E-mail: imunizacao24@gmail.com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231961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927" y="-243409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1ª Região (São José do Mipibu)</a:t>
            </a:r>
          </a:p>
          <a:p>
            <a:pPr algn="ctr"/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(Coberturas para menores de 1 ano, 2014-2018)</a:t>
            </a: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="" xmlns:p14="http://schemas.microsoft.com/office/powerpoint/2010/main" val="76254903"/>
              </p:ext>
            </p:extLst>
          </p:nvPr>
        </p:nvGraphicFramePr>
        <p:xfrm>
          <a:off x="8756" y="1340768"/>
          <a:ext cx="913524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5927" y="6581001"/>
            <a:ext cx="5482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*Tríplice Viral: Cobertura para população com 1 ano.</a:t>
            </a:r>
            <a:endParaRPr lang="pt-B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34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220486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2ª Região - Mossoró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951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927" y="-243409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2ª Região (Mossoró)</a:t>
            </a:r>
          </a:p>
          <a:p>
            <a:pPr algn="ctr"/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(Coberturas para menores de 1 ano, 2014-2018)</a:t>
            </a: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="" xmlns:p14="http://schemas.microsoft.com/office/powerpoint/2010/main" val="677626748"/>
              </p:ext>
            </p:extLst>
          </p:nvPr>
        </p:nvGraphicFramePr>
        <p:xfrm>
          <a:off x="8755" y="1340768"/>
          <a:ext cx="9161171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122635"/>
            <a:ext cx="283539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927" y="6581001"/>
            <a:ext cx="5482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*Tríplice Viral: Cobertura para população com 1 ano.</a:t>
            </a:r>
            <a:endParaRPr lang="pt-B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636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220486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3ª </a:t>
            </a:r>
            <a:r>
              <a:rPr lang="pt-B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Região </a:t>
            </a: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João Câmara</a:t>
            </a:r>
          </a:p>
          <a:p>
            <a:pPr algn="ctr"/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986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927" y="-243409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3ª Região (João Câmara)</a:t>
            </a:r>
          </a:p>
          <a:p>
            <a:pPr algn="ctr"/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(Coberturas para menores de 1 ano, 2014-2018)</a:t>
            </a: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="" xmlns:p14="http://schemas.microsoft.com/office/powerpoint/2010/main" val="2278700992"/>
              </p:ext>
            </p:extLst>
          </p:nvPr>
        </p:nvGraphicFramePr>
        <p:xfrm>
          <a:off x="8755" y="1340768"/>
          <a:ext cx="9161171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021288"/>
            <a:ext cx="283539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927" y="6581001"/>
            <a:ext cx="5482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*Tríplice Viral: Cobertura para população com 1 ano.</a:t>
            </a:r>
            <a:endParaRPr lang="pt-B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51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426</Words>
  <Application>Microsoft Office PowerPoint</Application>
  <PresentationFormat>Apresentação na tela (4:3)</PresentationFormat>
  <Paragraphs>108</Paragraphs>
  <Slides>41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Ângulos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BCG – 2017/2018</vt:lpstr>
      <vt:lpstr>Slide 23</vt:lpstr>
      <vt:lpstr>Rotavírus humano – 2017/2018</vt:lpstr>
      <vt:lpstr>Slide 25</vt:lpstr>
      <vt:lpstr>MENINGO C – 2017/2018</vt:lpstr>
      <vt:lpstr>Slide 27</vt:lpstr>
      <vt:lpstr>HEPATITE B – 2017/2018</vt:lpstr>
      <vt:lpstr>Slide 29</vt:lpstr>
      <vt:lpstr>Penta – 2017/2018</vt:lpstr>
      <vt:lpstr>Slide 31</vt:lpstr>
      <vt:lpstr>Pneumocócica – 2017/2018</vt:lpstr>
      <vt:lpstr>Slide 33</vt:lpstr>
      <vt:lpstr>Poliomielite – 2017/2018</vt:lpstr>
      <vt:lpstr>Slide 35</vt:lpstr>
      <vt:lpstr>Hepatite a – 2017/2018</vt:lpstr>
      <vt:lpstr>Slide 37</vt:lpstr>
      <vt:lpstr>Tríplice viral – 2017/2018</vt:lpstr>
      <vt:lpstr>REFERÊNCIA</vt:lpstr>
      <vt:lpstr>Slide 40</vt:lpstr>
      <vt:lpstr>OBRIGADA!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Katiucia Carvalho</dc:creator>
  <cp:lastModifiedBy>Cliente</cp:lastModifiedBy>
  <cp:revision>53</cp:revision>
  <dcterms:created xsi:type="dcterms:W3CDTF">2018-07-17T16:27:46Z</dcterms:created>
  <dcterms:modified xsi:type="dcterms:W3CDTF">2018-07-18T12:20:35Z</dcterms:modified>
</cp:coreProperties>
</file>