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3" r:id="rId10"/>
    <p:sldId id="268" r:id="rId11"/>
    <p:sldId id="269" r:id="rId12"/>
    <p:sldId id="262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cat>
            <c:strRef>
              <c:f>Plan1!$A$2:$A$3</c:f>
              <c:strCache>
                <c:ptCount val="2"/>
                <c:pt idx="0">
                  <c:v>MUNICIPIOS REGULARES - 115</c:v>
                </c:pt>
                <c:pt idx="1">
                  <c:v>MUNICIPIOS (SEM INFORMAÇÃO) - 52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115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D-4689-A549-3208AF2348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17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46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1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78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54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68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0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38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24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22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04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B4C4D-B4CC-4D42-B394-6AAF81C3CE91}" type="datetimeFigureOut">
              <a:rPr lang="pt-BR" smtClean="0"/>
              <a:t>18/10/2018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3A3FF-F4F3-40A8-9D26-062A1469E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64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ms.saude.gov.br/assistencia-farmaceutica/sistema-horus/capacitacao" TargetMode="External"/><Relationship Id="rId2" Type="http://schemas.openxmlformats.org/officeDocument/2006/relationships/hyperlink" Target="http://portalms.saude.gov.br/assistencia-farmaceutica/sistema-horus/adesa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rtalms.saude.gov.br/assistencia-farmaceutica/sistema-horus/implantacao-troca-de-ges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600" dirty="0">
                <a:solidFill>
                  <a:srgbClr val="00B050"/>
                </a:solidFill>
              </a:rPr>
              <a:t>ASSISTÊNCIA FARMACÊUTICA</a:t>
            </a:r>
          </a:p>
        </p:txBody>
      </p:sp>
    </p:spTree>
    <p:extLst>
      <p:ext uri="{BB962C8B-B14F-4D97-AF65-F5344CB8AC3E}">
        <p14:creationId xmlns:p14="http://schemas.microsoft.com/office/powerpoint/2010/main" val="208051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525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151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effectLst/>
                <a:highlight>
                  <a:srgbClr val="00FF00"/>
                </a:highlight>
                <a:latin typeface="Arial"/>
                <a:ea typeface="Times New Roman"/>
              </a:rPr>
              <a:t>TREINAMENTO HORUS</a:t>
            </a:r>
            <a:br>
              <a:rPr lang="pt-BR" dirty="0">
                <a:effectLst/>
                <a:latin typeface="Times New Roman"/>
                <a:ea typeface="Times New Roman"/>
              </a:rPr>
            </a:br>
            <a:r>
              <a:rPr lang="pt-BR" dirty="0">
                <a:effectLst/>
                <a:latin typeface="Times New Roman"/>
                <a:ea typeface="Times New Roman"/>
              </a:rPr>
              <a:t>PROPOSTA</a:t>
            </a:r>
            <a:endParaRPr lang="pt-BR" dirty="0"/>
          </a:p>
        </p:txBody>
      </p:sp>
      <p:graphicFrame>
        <p:nvGraphicFramePr>
          <p:cNvPr id="6380" name="Tabela 63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921083"/>
              </p:ext>
            </p:extLst>
          </p:nvPr>
        </p:nvGraphicFramePr>
        <p:xfrm>
          <a:off x="1043608" y="1916830"/>
          <a:ext cx="6984776" cy="2952330"/>
        </p:xfrm>
        <a:graphic>
          <a:graphicData uri="http://schemas.openxmlformats.org/drawingml/2006/table">
            <a:tbl>
              <a:tblPr firstRow="1" firstCol="1" bandRow="1"/>
              <a:tblGrid>
                <a:gridCol w="232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8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/>
                          <a:ea typeface="Times New Roman"/>
                        </a:rPr>
                        <a:t>DATA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/>
                          <a:ea typeface="Times New Roman"/>
                        </a:rPr>
                        <a:t>REGIÃO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/>
                          <a:ea typeface="Times New Roman"/>
                        </a:rPr>
                        <a:t>Nº MUNICIPIOS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05/11 – MANHÃ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III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14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05/11 – TARDE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I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09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06/11 – MANHÃ 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</a:rPr>
                        <a:t>V/VIII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11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06/11 – TARDE 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IV/VII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12/11 – MANHÃ 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II/VI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</a:rPr>
                        <a:t>09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4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solidFill>
                  <a:srgbClr val="00B050"/>
                </a:solidFill>
              </a:rPr>
              <a:t>PRAZOS MÁXIMOS </a:t>
            </a:r>
          </a:p>
          <a:p>
            <a:pPr marL="0" indent="0">
              <a:buNone/>
            </a:pPr>
            <a:endParaRPr lang="pt-BR" b="1" u="sng" dirty="0"/>
          </a:p>
          <a:p>
            <a:pPr marL="0" indent="0">
              <a:buNone/>
            </a:pPr>
            <a:endParaRPr lang="pt-BR" b="1" u="sng" dirty="0"/>
          </a:p>
          <a:p>
            <a:pPr marL="0" indent="0">
              <a:buNone/>
            </a:pPr>
            <a:r>
              <a:rPr lang="pt-BR" b="1" dirty="0"/>
              <a:t>- </a:t>
            </a:r>
            <a:r>
              <a:rPr lang="pt-BR" dirty="0"/>
              <a:t>TRANSMISSÃO DE DADOS COMPOSITORES DA BASE NACIONAL DE DADOS DE AÇÕES E SERVIÇOS DA ASSISTÊNCIA FARMACÊUTICA (de acordo com portaria 1.737 de 14 de junho de 2018)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486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191679"/>
              </p:ext>
            </p:extLst>
          </p:nvPr>
        </p:nvGraphicFramePr>
        <p:xfrm>
          <a:off x="179510" y="116632"/>
          <a:ext cx="8784977" cy="6552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7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1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ITEM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NOME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PRAZO MÁXIMO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DATA TÉRMINO DO PRAZO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I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Medicamentos do Grupo 1A do Componente Especializado de Assistência Farmacêutica (CEAF)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90 dias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17/09/2018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II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Medicamentos do Grupo 1B do Componente Especializado de Assistência Farmacêutica (CEAF)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120 dias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17/10/2018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III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Medicamentos do Grupo 2 do Componente Especializado de Assistência Farmacêutica (CEAF)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150 dias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16/11/2018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0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IV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pt-BR" sz="10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Medicamentos  do Componente Básico de Assistência Farmacêutica (CBAF) e componente Estratégico da Assistência Farmacêutica (CESAF)</a:t>
                      </a:r>
                      <a:endParaRPr lang="pt-BR" sz="10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pt-BR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180 dias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pt-BR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16/12/2018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8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V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Medicamentos  do Componente Básico de Assistência Farmacêutica (CBAF) e componente Estratégico da Assistência Farmacêutica (CESAF) para os municípios </a:t>
                      </a:r>
                      <a:r>
                        <a:rPr lang="pt-BR" sz="1700">
                          <a:effectLst/>
                        </a:rPr>
                        <a:t>não</a:t>
                      </a:r>
                      <a:r>
                        <a:rPr lang="pt-BR" sz="1000">
                          <a:effectLst/>
                        </a:rPr>
                        <a:t> contemplados no eixo estrutura do </a:t>
                      </a: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</a:rPr>
                        <a:t>QualifarSUS</a:t>
                      </a:r>
                      <a:r>
                        <a:rPr lang="pt-BR" sz="1000">
                          <a:effectLst/>
                        </a:rPr>
                        <a:t> 2012, 2013, 2014 e 2017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270 dias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15/03/2019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0" marR="6496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67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B050"/>
                </a:solidFill>
              </a:rPr>
              <a:t>SITUAÇÃO HORUS (16/10/18)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911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179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514865"/>
              </p:ext>
            </p:extLst>
          </p:nvPr>
        </p:nvGraphicFramePr>
        <p:xfrm>
          <a:off x="323528" y="332654"/>
          <a:ext cx="8496944" cy="5892728"/>
        </p:xfrm>
        <a:graphic>
          <a:graphicData uri="http://schemas.openxmlformats.org/drawingml/2006/table">
            <a:tbl>
              <a:tblPr/>
              <a:tblGrid>
                <a:gridCol w="3909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7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>
                          <a:effectLst/>
                          <a:latin typeface="Arial"/>
                          <a:ea typeface="Times New Roman"/>
                        </a:rPr>
                        <a:t>I REGIÃO DE SAÚDE</a:t>
                      </a:r>
                      <a:endParaRPr lang="pt-BR" sz="10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1">
                          <a:effectLst/>
                          <a:latin typeface="Arial"/>
                          <a:ea typeface="Times New Roman"/>
                        </a:rPr>
                        <a:t>II REGIÃO DE SAÚDE</a:t>
                      </a:r>
                      <a:endParaRPr lang="pt-BR" sz="10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Ares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Apodi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Baia Formosa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Areia Branca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Brejinho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Augusto Severo/Campo Grande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Canguaretama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Baraúna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Espírito Santo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Caraúbas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Goianinha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Felipe Guerra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Jundiá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Gov. Dix Sept Rosado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Lagoa D´anta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Grossos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Lagoa de Pedra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Janduís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Lagoa Salgada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MOSSORÓ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Montanhas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Messias Targino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Monte Alegre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Serra do Mel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Monte das Gameleiras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Tibau  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Nísia Floresta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Upanema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Nova Cruz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Passa e Fica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Pedro Velho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TOTAL 14/</a:t>
                      </a: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06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Passagem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 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Santo Antônio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</a:rPr>
                        <a:t>SÃO JOSÉ DO MIPIBU </a:t>
                      </a:r>
                      <a:endParaRPr lang="pt-BR" sz="800" b="1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Senador Georgino Avelino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Serra de São Bento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Serrinha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Tibau do Sul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Vera Cruz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highlight>
                            <a:srgbClr val="00FF00"/>
                          </a:highlight>
                          <a:latin typeface="Arial"/>
                        </a:rPr>
                        <a:t>Vila Flor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Várzea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TOTAL   28/</a:t>
                      </a:r>
                      <a:r>
                        <a:rPr lang="pt-BR" sz="1000" b="1" kern="0">
                          <a:effectLst/>
                          <a:highlight>
                            <a:srgbClr val="00FF00"/>
                          </a:highlight>
                          <a:latin typeface="Arial"/>
                        </a:rPr>
                        <a:t>09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486" marR="35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28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945747"/>
              </p:ext>
            </p:extLst>
          </p:nvPr>
        </p:nvGraphicFramePr>
        <p:xfrm>
          <a:off x="179512" y="188636"/>
          <a:ext cx="8784976" cy="6669360"/>
        </p:xfrm>
        <a:graphic>
          <a:graphicData uri="http://schemas.openxmlformats.org/drawingml/2006/table">
            <a:tbl>
              <a:tblPr/>
              <a:tblGrid>
                <a:gridCol w="415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800" b="0">
                          <a:effectLst/>
                          <a:latin typeface="Arial"/>
                        </a:rPr>
                        <a:t> </a:t>
                      </a:r>
                      <a:endParaRPr lang="pt-BR" sz="8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effectLst/>
                          <a:latin typeface="Arial"/>
                        </a:rPr>
                        <a:t>III REGIÃO DE SAÚDE</a:t>
                      </a:r>
                      <a:endParaRPr lang="pt-BR" sz="8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0">
                          <a:effectLst/>
                          <a:latin typeface="Arial"/>
                        </a:rPr>
                        <a:t> </a:t>
                      </a:r>
                      <a:endParaRPr lang="pt-BR" sz="8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effectLst/>
                          <a:latin typeface="Arial"/>
                        </a:rPr>
                        <a:t>IV REGIÃO DE SAÚDE</a:t>
                      </a:r>
                      <a:endParaRPr lang="pt-BR" sz="8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Afonso Bezerra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Acari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Bento Fernandes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Bodó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Caiçara do Norte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</a:rPr>
                        <a:t>CAICO</a:t>
                      </a:r>
                      <a:endParaRPr lang="pt-BR" sz="800" b="1">
                        <a:effectLst/>
                        <a:latin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Caiçara do Rio do Vento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Cerro Cora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Ceara Mirim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Cruzeta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Galinhos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Currais Novos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Guamaré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Carnaúba dos Dantas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Ielmo Marinho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Equador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Jandaíra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Florânia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Jardim de Angicos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Ipueira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JOÃO CÂMARA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Jardim de Piranhas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latin typeface="Arial"/>
                        </a:rPr>
                        <a:t>Lajes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Jardim do Seridó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b="1" kern="0">
                          <a:effectLst/>
                          <a:highlight>
                            <a:srgbClr val="00FF00"/>
                          </a:highlight>
                          <a:latin typeface="Arial"/>
                        </a:rPr>
                        <a:t>Macau</a:t>
                      </a:r>
                      <a:endParaRPr lang="pt-BR" sz="800" b="1" kern="0">
                        <a:effectLst/>
                        <a:latin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Jucurutu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Maxaranguape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Lagoa Nova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Parazinho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Ouro Branco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Pedra Grande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Parelhas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Pedra Preta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Santana do Matos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Pedro Avelino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Santana do Seridó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Poço Branco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São Fernando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Pureza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São João do Sabugi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Rio do Fogo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São José do Seridó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Riachuelo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Serra Negra do Norte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São Bento do Norte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São Vicente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São Miguel do Gostoso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Timbaúba dos Batistas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Taipu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Tenente Laurentino Cruz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Touros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4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/>
                          <a:ea typeface="Times New Roman"/>
                        </a:rPr>
                        <a:t>TOTAL     26/</a:t>
                      </a:r>
                      <a:r>
                        <a:rPr lang="pt-BR" sz="10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14</a:t>
                      </a:r>
                      <a:endParaRPr lang="pt-B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/>
                          <a:ea typeface="Times New Roman"/>
                        </a:rPr>
                        <a:t>TOTAL     25</a:t>
                      </a:r>
                      <a:r>
                        <a:rPr lang="pt-BR" sz="1000" dirty="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/08</a:t>
                      </a:r>
                      <a:endParaRPr lang="pt-B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81" marR="37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97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618887"/>
              </p:ext>
            </p:extLst>
          </p:nvPr>
        </p:nvGraphicFramePr>
        <p:xfrm>
          <a:off x="179512" y="188638"/>
          <a:ext cx="8784976" cy="6480720"/>
        </p:xfrm>
        <a:graphic>
          <a:graphicData uri="http://schemas.openxmlformats.org/drawingml/2006/table">
            <a:tbl>
              <a:tblPr/>
              <a:tblGrid>
                <a:gridCol w="415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600" b="0">
                          <a:effectLst/>
                          <a:latin typeface="Arial"/>
                        </a:rPr>
                        <a:t> </a:t>
                      </a:r>
                      <a:endParaRPr lang="pt-BR" sz="6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600" b="1">
                          <a:effectLst/>
                          <a:latin typeface="Arial"/>
                        </a:rPr>
                        <a:t>V REGIÃO DE SAÚDE</a:t>
                      </a:r>
                      <a:endParaRPr lang="pt-BR" sz="6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600" b="0">
                          <a:effectLst/>
                          <a:latin typeface="Arial"/>
                        </a:rPr>
                        <a:t> </a:t>
                      </a:r>
                      <a:endParaRPr lang="pt-BR" sz="6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600" b="1">
                          <a:effectLst/>
                          <a:latin typeface="Arial"/>
                        </a:rPr>
                        <a:t>VI REGIÃO DE SAÚDE</a:t>
                      </a:r>
                      <a:endParaRPr lang="pt-BR" sz="6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Barcelona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Água Nova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Boa Saúde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Dr. Severiano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Bom Jesus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Alexandria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Campo Redondo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1" kern="0">
                          <a:effectLst/>
                          <a:latin typeface="Arial"/>
                        </a:rPr>
                        <a:t>Almino Afonso</a:t>
                      </a:r>
                      <a:endParaRPr lang="pt-BR" sz="600" b="1" kern="0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Cel. Ezequiel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Antônio Martins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Jaçanã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Cel. João Pessoa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Japi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Encanto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Lagoa de Velhos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1" kern="0">
                          <a:effectLst/>
                          <a:latin typeface="Arial"/>
                        </a:rPr>
                        <a:t>Francisco Dantas</a:t>
                      </a:r>
                      <a:endParaRPr lang="pt-BR" sz="600" b="1" kern="0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Lajes Pintada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Frutuoso Gomes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Pte Juscelino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Itaú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Rui Barbosa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João Dias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0">
                          <a:effectLst/>
                          <a:highlight>
                            <a:srgbClr val="00FF00"/>
                          </a:highlight>
                          <a:latin typeface="Arial"/>
                        </a:rPr>
                        <a:t>SANTA CRUZ</a:t>
                      </a:r>
                      <a:endParaRPr lang="pt-BR" sz="600" b="1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José da Penha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Santa Maria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Lucrecia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São Bento do Trairi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Luis Gomes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São José de Campestre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Major Sales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São Paulo do Potengi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Marcelino Vieira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São Pedro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Martins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1" kern="0">
                          <a:effectLst/>
                          <a:latin typeface="Arial"/>
                        </a:rPr>
                        <a:t>São Tomé</a:t>
                      </a:r>
                      <a:endParaRPr lang="pt-BR" sz="600" b="1" kern="0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Olho D´agua dos Borges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Senador Eloi de Souza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Patu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Sítio Novo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Paraná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Tangará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PAU DOS FERROS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Pilões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TOTAL        21/</a:t>
                      </a:r>
                      <a:r>
                        <a:rPr lang="pt-BR" sz="7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05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Portalegre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Rafael Fernandes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Rafael Godeiro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Riacho da Cruz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Riacho de Santana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Rodolfo Fernandes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São Francisco do Oeste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1" kern="0">
                          <a:effectLst/>
                          <a:latin typeface="Arial"/>
                        </a:rPr>
                        <a:t>São Miguel</a:t>
                      </a:r>
                      <a:endParaRPr lang="pt-BR" sz="600" b="1" kern="0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1" kern="0">
                          <a:effectLst/>
                          <a:latin typeface="Arial"/>
                        </a:rPr>
                        <a:t>Serrinha dos Pintos</a:t>
                      </a:r>
                      <a:endParaRPr lang="pt-BR" sz="600" b="1" kern="0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b="1" kern="0">
                          <a:effectLst/>
                          <a:latin typeface="Arial"/>
                        </a:rPr>
                        <a:t>Severiano Melo</a:t>
                      </a:r>
                      <a:endParaRPr lang="pt-BR" sz="600" b="1" kern="0">
                        <a:effectLst/>
                        <a:latin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Tabuleiro Grande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Tenente Ananias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Umarizal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Venha Ver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Viçosa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59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700" dirty="0">
                          <a:effectLst/>
                          <a:latin typeface="Arial"/>
                          <a:ea typeface="Times New Roman"/>
                        </a:rPr>
                        <a:t>TOTAL      37</a:t>
                      </a:r>
                      <a:r>
                        <a:rPr lang="pt-BR" sz="700" dirty="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/03</a:t>
                      </a:r>
                      <a:endParaRPr lang="pt-BR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51" marR="270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59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166121"/>
              </p:ext>
            </p:extLst>
          </p:nvPr>
        </p:nvGraphicFramePr>
        <p:xfrm>
          <a:off x="179512" y="188635"/>
          <a:ext cx="8784976" cy="6480730"/>
        </p:xfrm>
        <a:graphic>
          <a:graphicData uri="http://schemas.openxmlformats.org/drawingml/2006/table">
            <a:tbl>
              <a:tblPr/>
              <a:tblGrid>
                <a:gridCol w="415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0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</a:rPr>
                        <a:t> </a:t>
                      </a:r>
                      <a:endParaRPr lang="pt-BR" sz="10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/>
                          <a:ea typeface="Times New Roman"/>
                        </a:rPr>
                        <a:t>VIII REGIÃO DE SAÚDE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b="0">
                          <a:effectLst/>
                          <a:latin typeface="Arial"/>
                        </a:rPr>
                        <a:t> </a:t>
                      </a:r>
                      <a:endParaRPr lang="pt-BR" sz="1000" b="1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/>
                          <a:ea typeface="Times New Roman"/>
                        </a:rPr>
                        <a:t>VII REGIÃO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kern="0">
                          <a:effectLst/>
                          <a:latin typeface="Arial"/>
                        </a:rPr>
                        <a:t>ASSU</a:t>
                      </a:r>
                      <a:endParaRPr lang="pt-BR" sz="1000" b="1" kern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Extremoz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Alto do Rodrigues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Macaíba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Angicos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NATAL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Carnaubais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Parnamirim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Fernando Pedrosa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São Gonçalo do Amarante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Ipanguassu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Itajá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Parau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TOTAL         5/</a:t>
                      </a: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02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Pendências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Porto do Mangue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São Rafael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Triunfo Potiguar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/>
                          <a:ea typeface="Times New Roman"/>
                        </a:rPr>
                        <a:t>TOTAL    13/</a:t>
                      </a:r>
                      <a:r>
                        <a:rPr lang="pt-BR" sz="1200">
                          <a:effectLst/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05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54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pt-BR" b="1" dirty="0"/>
              <a:t>A Implantação do Hórus Básico no município é composta por três fases:</a:t>
            </a:r>
          </a:p>
          <a:p>
            <a:pPr marL="0" indent="0" fontAlgn="base">
              <a:buNone/>
            </a:pPr>
            <a:endParaRPr lang="pt-BR" dirty="0"/>
          </a:p>
          <a:p>
            <a:pPr lvl="0" fontAlgn="base"/>
            <a:r>
              <a:rPr lang="pt-BR" dirty="0"/>
              <a:t>Fase 1 – Adesão - Envio do cadastro e termo de adesão ao Sistema Hórus, </a:t>
            </a:r>
            <a:r>
              <a:rPr lang="pt-BR" dirty="0">
                <a:hlinkClick r:id="rId2"/>
              </a:rPr>
              <a:t>clique aqui</a:t>
            </a:r>
            <a:r>
              <a:rPr lang="pt-BR" dirty="0"/>
              <a:t>;</a:t>
            </a:r>
          </a:p>
          <a:p>
            <a:pPr lvl="0" fontAlgn="base"/>
            <a:r>
              <a:rPr lang="pt-BR" dirty="0"/>
              <a:t>Fase 2 – Capacitação – Realização do Curso para Qualificação de Profissionais da Assistência Farmacêutica e Capacitação do Sistema HÓRUS – </a:t>
            </a:r>
            <a:r>
              <a:rPr lang="pt-BR" dirty="0" err="1"/>
              <a:t>EducafarSUS</a:t>
            </a:r>
            <a:r>
              <a:rPr lang="pt-BR" dirty="0"/>
              <a:t> e/ou Curso de Capacitação para Utilização do Sistema Nacional de Gestão da Assistência Farmacêutica – Hórus – Fio Cruz e Ministério da Saúde, </a:t>
            </a:r>
            <a:r>
              <a:rPr lang="pt-BR" dirty="0">
                <a:hlinkClick r:id="rId3"/>
              </a:rPr>
              <a:t>clique aqui</a:t>
            </a:r>
            <a:r>
              <a:rPr lang="pt-BR" dirty="0"/>
              <a:t>;</a:t>
            </a:r>
          </a:p>
          <a:p>
            <a:pPr lvl="0" fontAlgn="base"/>
            <a:r>
              <a:rPr lang="pt-BR" dirty="0"/>
              <a:t>Fase 3 – Senha Gestor – Solicitação de primeiro acesso ao Gestor Municipal do Sistema Hórus, </a:t>
            </a:r>
            <a:r>
              <a:rPr lang="pt-BR" dirty="0">
                <a:hlinkClick r:id="rId4"/>
              </a:rPr>
              <a:t>clique aqui</a:t>
            </a:r>
            <a:r>
              <a:rPr lang="pt-BR" dirty="0"/>
              <a:t>. 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4364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474</Words>
  <Application>Microsoft Office PowerPoint</Application>
  <PresentationFormat>Apresentação na tela (4:3)</PresentationFormat>
  <Paragraphs>312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do Office</vt:lpstr>
      <vt:lpstr>ASSISTÊNCIA FARMACÊUTICA</vt:lpstr>
      <vt:lpstr>Apresentação do PowerPoint</vt:lpstr>
      <vt:lpstr>Apresentação do PowerPoint</vt:lpstr>
      <vt:lpstr>SITUAÇÃO HORUS (16/10/18)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TREINAMENTO HORUS PROPOSTA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lomonte</dc:creator>
  <cp:lastModifiedBy>Jackson Filho</cp:lastModifiedBy>
  <cp:revision>8</cp:revision>
  <dcterms:created xsi:type="dcterms:W3CDTF">2018-10-16T23:16:03Z</dcterms:created>
  <dcterms:modified xsi:type="dcterms:W3CDTF">2018-10-18T19:05:55Z</dcterms:modified>
</cp:coreProperties>
</file>