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58" r:id="rId6"/>
    <p:sldId id="259" r:id="rId7"/>
    <p:sldId id="263" r:id="rId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508be94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508be943f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508be943f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508be943f_2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508be943f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508be943f_2_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028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8761D"/>
                </a:solidFill>
              </a:rPr>
              <a:t>COMPLEXO ESTADUAL DE REGULAÇÃO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1095" y="147175"/>
            <a:ext cx="1763825" cy="10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8200"/>
            <a:ext cx="2941750" cy="14432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191250" y="2732102"/>
            <a:ext cx="68235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38761D"/>
                </a:solidFill>
              </a:rPr>
              <a:t>“</a:t>
            </a:r>
            <a:r>
              <a:rPr lang="pt-BR" dirty="0" err="1" smtClean="0">
                <a:solidFill>
                  <a:srgbClr val="38761D"/>
                </a:solidFill>
              </a:rPr>
              <a:t>Divaneide</a:t>
            </a:r>
            <a:r>
              <a:rPr lang="pt-BR" dirty="0" smtClean="0">
                <a:solidFill>
                  <a:srgbClr val="38761D"/>
                </a:solidFill>
              </a:rPr>
              <a:t> </a:t>
            </a:r>
            <a:r>
              <a:rPr lang="pt-BR" dirty="0">
                <a:solidFill>
                  <a:srgbClr val="38761D"/>
                </a:solidFill>
              </a:rPr>
              <a:t>Ferreira de </a:t>
            </a:r>
            <a:r>
              <a:rPr lang="pt-BR" dirty="0" smtClean="0">
                <a:solidFill>
                  <a:srgbClr val="38761D"/>
                </a:solidFill>
              </a:rPr>
              <a:t>Souza”</a:t>
            </a:r>
            <a:endParaRPr dirty="0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19490" y="3"/>
            <a:ext cx="85490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u="sng" dirty="0" smtClean="0"/>
          </a:p>
          <a:p>
            <a:pPr algn="ctr"/>
            <a:r>
              <a:rPr lang="pt-BR" sz="2000" b="1" u="sng" dirty="0" smtClean="0"/>
              <a:t>PROCESSO REGULATÓRIO</a:t>
            </a:r>
            <a:endParaRPr lang="pt-BR" sz="2000" dirty="0" smtClean="0"/>
          </a:p>
          <a:p>
            <a:r>
              <a:rPr lang="pt-BR" sz="2000" dirty="0" smtClean="0"/>
              <a:t> </a:t>
            </a:r>
          </a:p>
          <a:p>
            <a:pPr indent="539750" algn="just"/>
            <a:r>
              <a:rPr lang="pt-BR" sz="1700" dirty="0" smtClean="0"/>
              <a:t>Portaria GM/MS nº. 1559, de 01/08/2008, a qual institui a Política Nacional Regulação do Sistema Único de Saúde, que organiza a regulação em saúde em três dimensões integradas de atuação: Regulação dos Sistemas de Saúde, Regulação da Atenção à Saúde e Regulação do Acesso ou Regulação Assistencial.</a:t>
            </a:r>
          </a:p>
          <a:p>
            <a:pPr indent="539750" algn="just"/>
            <a:r>
              <a:rPr lang="pt-BR" sz="1700" dirty="0" smtClean="0"/>
              <a:t> </a:t>
            </a:r>
          </a:p>
          <a:p>
            <a:pPr indent="539750" algn="just"/>
            <a:r>
              <a:rPr lang="pt-BR" sz="1700" dirty="0" smtClean="0"/>
              <a:t>O Complexo Regulador é composto por estruturas denominadas Centrais de Regulação, que compreendem toda a ação meio do processo regulatório. As Centrais de Regulação atuam em áreas assistenciais inter-relacionadas, como a assistência pré-hospitalar e inter-hospitalar de urgência, as internações, além das consultas e procedimentos ambulatoriais de média e alta complexidade.</a:t>
            </a:r>
          </a:p>
          <a:p>
            <a:pPr indent="539750" algn="just"/>
            <a:endParaRPr lang="pt-BR" sz="1700" dirty="0" smtClean="0"/>
          </a:p>
          <a:p>
            <a:pPr indent="539750" algn="just"/>
            <a:r>
              <a:rPr lang="pt-BR" sz="1700" dirty="0" smtClean="0"/>
              <a:t>Além das Centrais de Regulação, outro instrumento que ordena o acesso, organizando fluxo dos pacientes, é o Protocolo Assistencial. O Protocolo Assistencial é dividido em Protocolos Clínico e de Regulação do Acesso.</a:t>
            </a:r>
          </a:p>
          <a:p>
            <a:pPr algn="just"/>
            <a:endParaRPr lang="pt-BR" sz="2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4405" y="165252"/>
            <a:ext cx="8582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b="1" u="sng" dirty="0" smtClean="0"/>
          </a:p>
          <a:p>
            <a:pPr algn="ctr"/>
            <a:r>
              <a:rPr lang="pt-BR" sz="1800" b="1" u="sng" dirty="0" smtClean="0"/>
              <a:t>PROCESSO REGULATÓRIO</a:t>
            </a:r>
            <a:endParaRPr lang="pt-BR" sz="1800" dirty="0" smtClean="0"/>
          </a:p>
          <a:p>
            <a:pPr algn="ctr"/>
            <a:endParaRPr lang="pt-BR" sz="1700" dirty="0" smtClean="0"/>
          </a:p>
          <a:p>
            <a:pPr algn="ctr"/>
            <a:endParaRPr lang="pt-BR" sz="1700" dirty="0" smtClean="0"/>
          </a:p>
          <a:p>
            <a:pPr indent="452438" algn="just"/>
            <a:r>
              <a:rPr lang="pt-BR" sz="1700" dirty="0" smtClean="0"/>
              <a:t>Outro ponto importante e facilitador é que, as informações oriundas das atividades de regulação assistencial, serão capazes de estimular a integração e interlocução entre gestores e atores das várias áreas de atenção à saúde, possibilitando uma resposta mais qualificada a outras entidades, entre elas: o Colegiado de Secretários Municipais de Saúde (</a:t>
            </a:r>
            <a:r>
              <a:rPr lang="pt-BR" sz="1700" dirty="0" err="1" smtClean="0"/>
              <a:t>COSEMS</a:t>
            </a:r>
            <a:r>
              <a:rPr lang="pt-BR" sz="1700" dirty="0" smtClean="0"/>
              <a:t>), Conselhos de Saúde, Ministério Público, Conselho Regional de Medicina, etc., com reflexos no processo de planejamento global e na definição de prioridades da política de saúde, em cada região.</a:t>
            </a:r>
          </a:p>
          <a:p>
            <a:pPr indent="452438" algn="just"/>
            <a:r>
              <a:rPr lang="pt-BR" sz="1700" dirty="0" smtClean="0"/>
              <a:t> </a:t>
            </a:r>
          </a:p>
          <a:p>
            <a:pPr indent="452438" algn="just"/>
            <a:r>
              <a:rPr lang="pt-BR" sz="1700" dirty="0" smtClean="0"/>
              <a:t>A regulação em saúde é um processo de construção de conhecimentos que busca novos desafios e traz a convicção de que a estratégia do complexo regulador pode integrar um projeto coletivo, que almeje uma organização do sistema mais acessível, participativo, integrador, solidário, equitativo e humanizado.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0" y="0"/>
            <a:ext cx="4398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750" y="0"/>
            <a:ext cx="4190724" cy="50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50" y="0"/>
            <a:ext cx="42294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300" y="15587"/>
            <a:ext cx="4362650" cy="512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5253" y="341522"/>
            <a:ext cx="8802477" cy="4560983"/>
          </a:xfrm>
        </p:spPr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GOVERNO DO ESTADO DO RIO GRANDE DO NORTE</a:t>
            </a:r>
          </a:p>
          <a:p>
            <a:pPr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SECRETARIA DE ESTADO DA SAÚDE PÚBLICA</a:t>
            </a:r>
          </a:p>
          <a:p>
            <a:pPr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GABINETE DO SECRETÁRIO</a:t>
            </a:r>
          </a:p>
          <a:p>
            <a:pPr algn="ctr">
              <a:buNone/>
            </a:pPr>
            <a:r>
              <a:rPr lang="pt-BR" sz="1700" dirty="0" smtClean="0">
                <a:solidFill>
                  <a:schemeClr val="tx1"/>
                </a:solidFill>
              </a:rPr>
              <a:t>COORDENADORIA DE PLANEJAMENTO E CONTROLE DO SISTEMA DE SAÚDE</a:t>
            </a:r>
          </a:p>
          <a:p>
            <a:pPr algn="ctr">
              <a:buNone/>
            </a:pPr>
            <a:r>
              <a:rPr lang="pt-BR" sz="1700" dirty="0" smtClean="0">
                <a:solidFill>
                  <a:schemeClr val="tx1"/>
                </a:solidFill>
              </a:rPr>
              <a:t>COMPLEXO ESTADUAL DE REGULAÇÃO</a:t>
            </a:r>
          </a:p>
          <a:p>
            <a:pPr algn="ctr">
              <a:buNone/>
            </a:pPr>
            <a:endParaRPr lang="pt-BR" sz="17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pt-BR" sz="17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pt-BR" sz="17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pt-BR" sz="1700" dirty="0" smtClean="0">
                <a:solidFill>
                  <a:schemeClr val="tx1"/>
                </a:solidFill>
              </a:rPr>
              <a:t>SIDNEY DOMINGOS FERREIRA DE SOUZA E SANTOS</a:t>
            </a:r>
          </a:p>
          <a:p>
            <a:pPr algn="ctr">
              <a:buNone/>
            </a:pPr>
            <a:r>
              <a:rPr lang="pt-BR" sz="1700" dirty="0" smtClean="0">
                <a:solidFill>
                  <a:schemeClr val="tx1"/>
                </a:solidFill>
              </a:rPr>
              <a:t>SECRETÁRIO DE ESTADO</a:t>
            </a:r>
          </a:p>
          <a:p>
            <a:pPr algn="ctr">
              <a:buNone/>
            </a:pPr>
            <a:endParaRPr lang="pt-BR" sz="1700" dirty="0" smtClean="0">
              <a:solidFill>
                <a:schemeClr val="tx1"/>
              </a:solidFill>
            </a:endParaRPr>
          </a:p>
        </p:txBody>
      </p:sp>
      <p:pic>
        <p:nvPicPr>
          <p:cNvPr id="23554" name="Picture 2" descr="C:\Users\Eduardo\Pictures\LOGO 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9859" y="188722"/>
            <a:ext cx="1016103" cy="890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148</Words>
  <Application>Microsoft Office PowerPoint</Application>
  <PresentationFormat>Apresentação na tela (16:9)</PresentationFormat>
  <Paragraphs>29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eduardocosta</cp:lastModifiedBy>
  <cp:revision>8</cp:revision>
  <dcterms:modified xsi:type="dcterms:W3CDTF">2018-10-17T11:32:47Z</dcterms:modified>
</cp:coreProperties>
</file>