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367" r:id="rId2"/>
    <p:sldId id="378" r:id="rId3"/>
    <p:sldId id="394" r:id="rId4"/>
    <p:sldId id="392" r:id="rId5"/>
    <p:sldId id="390" r:id="rId6"/>
    <p:sldId id="372" r:id="rId7"/>
    <p:sldId id="393" r:id="rId8"/>
    <p:sldId id="368" r:id="rId9"/>
    <p:sldId id="388" r:id="rId10"/>
    <p:sldId id="389" r:id="rId11"/>
    <p:sldId id="377" r:id="rId12"/>
    <p:sldId id="382" r:id="rId13"/>
    <p:sldId id="383" r:id="rId14"/>
    <p:sldId id="384" r:id="rId15"/>
    <p:sldId id="385" r:id="rId16"/>
    <p:sldId id="399" r:id="rId17"/>
    <p:sldId id="396" r:id="rId18"/>
    <p:sldId id="395" r:id="rId19"/>
    <p:sldId id="398" r:id="rId20"/>
    <p:sldId id="387" r:id="rId21"/>
    <p:sldId id="379" r:id="rId22"/>
    <p:sldId id="400" r:id="rId23"/>
    <p:sldId id="355" r:id="rId24"/>
  </p:sldIdLst>
  <p:sldSz cx="9144000" cy="6858000" type="screen4x3"/>
  <p:notesSz cx="6864350" cy="9998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60" d="100"/>
          <a:sy n="60" d="100"/>
        </p:scale>
        <p:origin x="-166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DC013E9-C36F-40BD-B277-0E3985C4806D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821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48C9B1CE-C3C8-450B-BF64-F40C970D0F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9497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3F25B93F-6875-4883-B179-F1E28ED736D9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8210" y="9496436"/>
            <a:ext cx="2974552" cy="499904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73ACFD41-6EED-4BC3-956F-E1DA056C66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186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92C8-5634-42A2-8F7A-EF56E2642B9F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763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64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682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91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0787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336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855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39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802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862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986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F6D9D-EE1A-4287-9F0E-196421912F1A}" type="datetimeFigureOut">
              <a:rPr lang="pt-BR" smtClean="0"/>
              <a:pPr/>
              <a:t>18/02/2019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4948-A742-4503-8D98-0E5C23BC290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25779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m.org.br/cms/images/stories/comunicacao_novo/saude/10122018_sisab_cronograma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ib.rj.gov.br/deliberacoes-cib/2-independentes/1-fluxo-de-documentos-cib-2012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214414" y="1785926"/>
            <a:ext cx="6143668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i="1" u="sng" dirty="0">
                <a:solidFill>
                  <a:schemeClr val="bg1"/>
                </a:solidFill>
              </a:rPr>
              <a:t>Prazos e providências </a:t>
            </a:r>
            <a:r>
              <a:rPr lang="pt-BR" sz="4000" b="1" i="1" u="sng" dirty="0" smtClean="0">
                <a:solidFill>
                  <a:schemeClr val="bg1"/>
                </a:solidFill>
              </a:rPr>
              <a:t>2019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5" y="357166"/>
            <a:ext cx="543598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Resultado de imagem para AGENDA GESTO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427" y="2857496"/>
            <a:ext cx="7496735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275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 l="26903" r="15446"/>
          <a:stretch>
            <a:fillRect/>
          </a:stretch>
        </p:blipFill>
        <p:spPr bwMode="auto">
          <a:xfrm>
            <a:off x="1643010" y="8786850"/>
            <a:ext cx="750099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39552" y="1844824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Liberada agora  versão 2.8.0 do 6 bimestre </a:t>
            </a:r>
            <a:r>
              <a:rPr lang="pt-BR" b="1" dirty="0" err="1" smtClean="0"/>
              <a:t>siops</a:t>
            </a:r>
            <a:r>
              <a:rPr lang="pt-BR" b="1" dirty="0" smtClean="0"/>
              <a:t> 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Atenção: Para quem já havia baixado o 6° bimestre é preciso atualizar o arquivo de estrutura do 6° bimestre versão  2.0. </a:t>
            </a:r>
            <a:r>
              <a:rPr lang="pt-BR" b="1" dirty="0" smtClean="0">
                <a:solidFill>
                  <a:srgbClr val="FF0000"/>
                </a:solidFill>
              </a:rPr>
              <a:t>Versão com os relatórios - criativas e transmissão , do contrário não conseguirá transmitir;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 A atualização do arquivo de estrutura não implica em perda de dados;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Recomenda-se  sempre que o </a:t>
            </a:r>
            <a:r>
              <a:rPr lang="pt-BR" b="1" dirty="0" smtClean="0">
                <a:solidFill>
                  <a:srgbClr val="FF0000"/>
                </a:solidFill>
              </a:rPr>
              <a:t>usuário faça uma cópia de segurança da pasta </a:t>
            </a:r>
            <a:r>
              <a:rPr lang="pt-BR" b="1" dirty="0" err="1" smtClean="0">
                <a:solidFill>
                  <a:srgbClr val="FF0000"/>
                </a:solidFill>
              </a:rPr>
              <a:t>xml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que fica no  drive C/Arquivos de programa/</a:t>
            </a:r>
            <a:r>
              <a:rPr lang="pt-BR" b="1" dirty="0" err="1" smtClean="0"/>
              <a:t>Siops</a:t>
            </a:r>
            <a:r>
              <a:rPr lang="pt-BR" b="1" dirty="0" smtClean="0"/>
              <a:t>  ou em outro local,  um </a:t>
            </a:r>
            <a:r>
              <a:rPr lang="pt-BR" b="1" dirty="0" err="1" smtClean="0">
                <a:solidFill>
                  <a:srgbClr val="FF0000"/>
                </a:solidFill>
              </a:rPr>
              <a:t>pendrive</a:t>
            </a:r>
            <a:r>
              <a:rPr lang="pt-BR" b="1" dirty="0" smtClean="0">
                <a:solidFill>
                  <a:srgbClr val="FF0000"/>
                </a:solidFill>
              </a:rPr>
              <a:t> ou HD externo por exemplo.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45048" y="980728"/>
            <a:ext cx="12241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 </a:t>
            </a:r>
            <a:r>
              <a:rPr lang="pt-BR" sz="2000" b="1" dirty="0" smtClean="0"/>
              <a:t>SIOPS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Número de Slide 6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/>
          <a:p>
            <a:pPr>
              <a:defRPr/>
            </a:pPr>
            <a:fld id="{841EFBDD-00EA-44A4-B2B9-CCCC2CC61BAF}" type="slidenum">
              <a:rPr lang="en-US" altLang="pt-BR"/>
              <a:pPr>
                <a:defRPr/>
              </a:pPr>
              <a:t>11</a:t>
            </a:fld>
            <a:endParaRPr lang="en-US" altLang="pt-BR"/>
          </a:p>
        </p:txBody>
      </p:sp>
      <p:sp>
        <p:nvSpPr>
          <p:cNvPr id="18435" name="Line 15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36" name="Line 16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8437" name="Imagem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41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www.conasems.org.br/wp-content/uploads/2019/01/SIOPS-2019-1024x4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838407" cy="335758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285720" y="4149080"/>
            <a:ext cx="8678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/>
              <a:t>Os dados transmitidos </a:t>
            </a:r>
            <a:r>
              <a:rPr lang="pt-BR" b="1" dirty="0" smtClean="0">
                <a:solidFill>
                  <a:srgbClr val="FF0000"/>
                </a:solidFill>
              </a:rPr>
              <a:t>deverão ser homologados (assinados digitalmente) pelo Gestor </a:t>
            </a:r>
            <a:r>
              <a:rPr lang="pt-BR" b="1" dirty="0" smtClean="0"/>
              <a:t>municipal do SUS, com utilização do Certificado Digital. Somente após a homologação a operação é considerada concluída.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>
                <a:solidFill>
                  <a:srgbClr val="FF0000"/>
                </a:solidFill>
              </a:rPr>
              <a:t>A não homologação possibilita as seguintes penalidades: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/>
              <a:t>Suspensão das transferências constitucionais com a suspensão do Fundo de Participação dos Municípios – FPM.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/>
              <a:t>Condicionamento das transferências constitucionais no caso de descumprimento da aplicação.</a:t>
            </a:r>
          </a:p>
          <a:p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300192" y="4869160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57158" y="785794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Até o ano de 2018, os gestores tinham até a segunda quinzena do mês </a:t>
            </a:r>
            <a:r>
              <a:rPr lang="pt-BR" b="1" dirty="0" err="1" smtClean="0"/>
              <a:t>subsequente</a:t>
            </a:r>
            <a:r>
              <a:rPr lang="pt-BR" b="1" dirty="0" smtClean="0"/>
              <a:t> para subir os dados para o </a:t>
            </a:r>
            <a:r>
              <a:rPr lang="pt-BR" sz="2400" b="1" dirty="0" err="1" smtClean="0">
                <a:solidFill>
                  <a:srgbClr val="FF0000"/>
                </a:solidFill>
              </a:rPr>
              <a:t>Sisab</a:t>
            </a:r>
            <a:r>
              <a:rPr lang="pt-BR" sz="2400" b="1" dirty="0" smtClean="0">
                <a:solidFill>
                  <a:srgbClr val="FF0000"/>
                </a:solidFill>
              </a:rPr>
              <a:t>.</a:t>
            </a:r>
            <a:r>
              <a:rPr lang="pt-BR" b="1" dirty="0" smtClean="0"/>
              <a:t> O novo cronograma antecipa esse prazo para o início do mês. </a:t>
            </a:r>
            <a:r>
              <a:rPr lang="pt-BR" b="1" dirty="0" smtClean="0">
                <a:solidFill>
                  <a:srgbClr val="FF0000"/>
                </a:solidFill>
              </a:rPr>
              <a:t>A Portaria 1.855/2018 do Departamento de Atenção Básica (DAB) instituiu os prazos para o envio da produção referente às competências de janeiro a dezembro de 2019.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10122018 sisab cronograma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357430"/>
            <a:ext cx="7429552" cy="4116642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929190" y="2071678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 l="26903" r="15446"/>
          <a:stretch>
            <a:fillRect/>
          </a:stretch>
        </p:blipFill>
        <p:spPr bwMode="auto">
          <a:xfrm>
            <a:off x="1643010" y="8786850"/>
            <a:ext cx="750099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3"/>
          <a:srcRect l="26580" t="25887" r="14566" b="11702"/>
          <a:stretch>
            <a:fillRect/>
          </a:stretch>
        </p:blipFill>
        <p:spPr bwMode="auto">
          <a:xfrm>
            <a:off x="642878" y="1071546"/>
            <a:ext cx="85011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500298" y="114298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SIA/SUS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6643702" y="1357298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57224" y="714356"/>
            <a:ext cx="678661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000" b="1" dirty="0" smtClean="0"/>
              <a:t>MONITORAMENTO E REGULARIDADE  DO SIM, SINAN, SINASC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1285860"/>
            <a:ext cx="82153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PORTARIA Nº 47, DE 3 DE MAIO DE 2016 - Define os </a:t>
            </a:r>
            <a:r>
              <a:rPr lang="pt-BR" b="1" dirty="0" smtClean="0">
                <a:solidFill>
                  <a:srgbClr val="FF0000"/>
                </a:solidFill>
              </a:rPr>
              <a:t>parâmetros para monitoramento da regularidade </a:t>
            </a:r>
            <a:r>
              <a:rPr lang="pt-BR" b="1" dirty="0" smtClean="0"/>
              <a:t>na alimentação do Sistema de Informação de Agravos de Notificação </a:t>
            </a:r>
            <a:r>
              <a:rPr lang="pt-BR" b="1" dirty="0" smtClean="0">
                <a:solidFill>
                  <a:srgbClr val="FF0000"/>
                </a:solidFill>
              </a:rPr>
              <a:t>(SINAN)</a:t>
            </a:r>
            <a:r>
              <a:rPr lang="pt-BR" b="1" dirty="0" smtClean="0"/>
              <a:t>, do Sistema de Informações de Nascidos Vivos </a:t>
            </a:r>
            <a:r>
              <a:rPr lang="pt-BR" b="1" dirty="0" smtClean="0">
                <a:solidFill>
                  <a:srgbClr val="FF0000"/>
                </a:solidFill>
              </a:rPr>
              <a:t>(SINASC) </a:t>
            </a:r>
            <a:r>
              <a:rPr lang="pt-BR" b="1" dirty="0" smtClean="0"/>
              <a:t>e do Sistema de Informações sobre Mortalidade </a:t>
            </a:r>
            <a:r>
              <a:rPr lang="pt-BR" b="1" dirty="0" smtClean="0">
                <a:solidFill>
                  <a:srgbClr val="FF0000"/>
                </a:solidFill>
              </a:rPr>
              <a:t>(SIM)</a:t>
            </a:r>
            <a:r>
              <a:rPr lang="pt-BR" b="1" dirty="0" smtClean="0"/>
              <a:t>, </a:t>
            </a:r>
            <a:r>
              <a:rPr lang="pt-BR" b="1" dirty="0" smtClean="0">
                <a:solidFill>
                  <a:srgbClr val="FF0000"/>
                </a:solidFill>
              </a:rPr>
              <a:t>para fins de manutenção do repasse de recursos do Piso Fixo de Vigilância em Saúde (PFVS) e do Piso Variável de Vigilância em Saúde (PVVS) do Bloco de Vigilância em Saúde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 O monitoramento da regularidade da alimentação do SINAN, do SINASC e do SIM pelos Estados, Distrito Federal e Municípios, </a:t>
            </a:r>
            <a:r>
              <a:rPr lang="pt-BR" b="1" dirty="0" smtClean="0">
                <a:solidFill>
                  <a:srgbClr val="FF0000"/>
                </a:solidFill>
              </a:rPr>
              <a:t> realizado pelo Ministério da Saúde mensalmente, </a:t>
            </a:r>
            <a:r>
              <a:rPr lang="pt-BR" b="1" u="sng" dirty="0" smtClean="0">
                <a:solidFill>
                  <a:srgbClr val="FF0000"/>
                </a:solidFill>
              </a:rPr>
              <a:t>60 (sessenta) dias após o encerramento dos 2 (dois) meses consecutivos a serem avaliados.</a:t>
            </a:r>
          </a:p>
          <a:p>
            <a:pPr algn="just"/>
            <a:endParaRPr lang="pt-BR" u="sng" dirty="0" smtClean="0"/>
          </a:p>
          <a:p>
            <a:pPr algn="just"/>
            <a:r>
              <a:rPr lang="pt-BR" b="1" dirty="0" smtClean="0"/>
              <a:t>Os Municipais, </a:t>
            </a:r>
            <a:r>
              <a:rPr lang="pt-BR" b="1" dirty="0" smtClean="0">
                <a:solidFill>
                  <a:srgbClr val="FF0000"/>
                </a:solidFill>
              </a:rPr>
              <a:t>que </a:t>
            </a:r>
            <a:r>
              <a:rPr lang="pt-BR" b="1" u="sng" dirty="0" smtClean="0">
                <a:solidFill>
                  <a:srgbClr val="FF0000"/>
                </a:solidFill>
              </a:rPr>
              <a:t>permanecerem irregulares na alimentação do  SINAN, SINASC ou SIM, até a data da avaliação promovida nos meses de </a:t>
            </a:r>
            <a:r>
              <a:rPr lang="pt-BR" b="1" u="sng" dirty="0" smtClean="0"/>
              <a:t>dezembro, abril e agosto</a:t>
            </a:r>
            <a:r>
              <a:rPr lang="pt-BR" b="1" u="sng" dirty="0" smtClean="0">
                <a:solidFill>
                  <a:srgbClr val="FF0000"/>
                </a:solidFill>
              </a:rPr>
              <a:t>, terão o repasse bloqueado</a:t>
            </a:r>
            <a:r>
              <a:rPr lang="pt-BR" b="1" dirty="0" smtClean="0"/>
              <a:t> nos quatro meses subsequentes do mês da avaliação, conforme estabelecido no art. 33 da Portaria nº 1.378/GM/MS, de 09 de julho de 2013.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42910" y="3143248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704213" y="188639"/>
            <a:ext cx="6082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pt-BR" sz="2400" b="1" dirty="0" smtClean="0">
                <a:solidFill>
                  <a:prstClr val="black"/>
                </a:solidFill>
                <a:latin typeface="Calibri"/>
                <a:ea typeface="+mn-ea"/>
              </a:rPr>
              <a:t>PQA-VS  - </a:t>
            </a:r>
            <a:r>
              <a:rPr lang="en-US" altLang="pt-BR" sz="2000" b="1" dirty="0" smtClean="0">
                <a:solidFill>
                  <a:srgbClr val="FF0000"/>
                </a:solidFill>
                <a:latin typeface="Calibri"/>
                <a:ea typeface="+mn-ea"/>
              </a:rPr>
              <a:t>ALERTA PARA INDICADORES E METAS</a:t>
            </a:r>
            <a:endParaRPr lang="pt-BR" sz="2000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421" y="6584635"/>
            <a:ext cx="1104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pt-BR" sz="1200" dirty="0" smtClean="0">
                <a:solidFill>
                  <a:prstClr val="black"/>
                </a:solidFill>
                <a:latin typeface="Calibri"/>
                <a:ea typeface="+mn-ea"/>
              </a:rPr>
              <a:t>Fonte: SVS/MS</a:t>
            </a:r>
            <a:endParaRPr lang="pt-BR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57158" y="92867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O Programa de Qualificação das Ações de Vigilância em Saúde (PQA-VS</a:t>
            </a:r>
            <a:r>
              <a:rPr lang="pt-BR" dirty="0" smtClean="0"/>
              <a:t>) </a:t>
            </a:r>
            <a:r>
              <a:rPr lang="pt-BR" b="1" dirty="0" smtClean="0"/>
              <a:t>foi instituído por meio da portaria nº 1.708, de 16 de agosto de 2013 com o objetivo induzir aperfeiçoamento das ações de vigilância em saúde nos âmbitos estadual, distrital e municipal.</a:t>
            </a:r>
            <a:endParaRPr lang="pt-BR" b="1" dirty="0"/>
          </a:p>
        </p:txBody>
      </p:sp>
      <p:pic>
        <p:nvPicPr>
          <p:cNvPr id="21" name="Imagem 20"/>
          <p:cNvPicPr/>
          <p:nvPr/>
        </p:nvPicPr>
        <p:blipFill>
          <a:blip r:embed="rId2"/>
          <a:srcRect l="15167" t="17895" r="36959" b="17403"/>
          <a:stretch>
            <a:fillRect/>
          </a:stretch>
        </p:blipFill>
        <p:spPr bwMode="auto">
          <a:xfrm>
            <a:off x="571472" y="2214554"/>
            <a:ext cx="828680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tângulo 21"/>
          <p:cNvSpPr/>
          <p:nvPr/>
        </p:nvSpPr>
        <p:spPr>
          <a:xfrm>
            <a:off x="3071802" y="1857364"/>
            <a:ext cx="312444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</a:t>
            </a:r>
            <a:r>
              <a:rPr lang="pt-BR" b="1" i="1" dirty="0" smtClean="0">
                <a:solidFill>
                  <a:srgbClr val="FF0000"/>
                </a:solidFill>
              </a:rPr>
              <a:t>... 14 INDICADORES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77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5496" y="770832"/>
            <a:ext cx="43316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pt-BR" sz="1600" b="1" dirty="0" smtClean="0">
                <a:solidFill>
                  <a:prstClr val="black"/>
                </a:solidFill>
                <a:latin typeface="Calibri"/>
                <a:ea typeface="+mn-ea"/>
              </a:rPr>
              <a:t>Indicador 1 - Proporção de registros de óbitos alimentados no SIM em relação ao estimado, </a:t>
            </a:r>
            <a:r>
              <a:rPr lang="pt-BR" sz="1600" b="1" dirty="0" smtClean="0">
                <a:solidFill>
                  <a:srgbClr val="FF0000"/>
                </a:solidFill>
                <a:latin typeface="Calibri"/>
                <a:ea typeface="+mn-ea"/>
              </a:rPr>
              <a:t>recebidos na base federal em até 60 dias após o final do mês de ocorrência. (Meta &gt;=90%)</a:t>
            </a:r>
            <a:endParaRPr lang="pt-BR" sz="1600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950963"/>
              </p:ext>
            </p:extLst>
          </p:nvPr>
        </p:nvGraphicFramePr>
        <p:xfrm>
          <a:off x="2000232" y="2000240"/>
          <a:ext cx="1964549" cy="8303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4327"/>
                <a:gridCol w="351161"/>
                <a:gridCol w="409687"/>
                <a:gridCol w="409687"/>
                <a:gridCol w="409687"/>
              </a:tblGrid>
              <a:tr h="24385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Número de Municípios com Meta Alcançada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b"/>
                </a:tc>
              </a:tr>
              <a:tr h="2438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</a:tr>
              <a:tr h="2438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704213" y="188639"/>
            <a:ext cx="7684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pt-BR" sz="2400" b="1" dirty="0" smtClean="0">
                <a:solidFill>
                  <a:prstClr val="black"/>
                </a:solidFill>
                <a:latin typeface="Calibri"/>
                <a:ea typeface="+mn-ea"/>
              </a:rPr>
              <a:t>PQA-VS 2017 - RESULTADOS FINAIS – Rio Grande do Norte</a:t>
            </a:r>
            <a:endParaRPr lang="pt-BR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76818" y="764704"/>
            <a:ext cx="4331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black"/>
                </a:solidFill>
                <a:latin typeface="Calibri"/>
                <a:ea typeface="+mn-ea"/>
              </a:rPr>
              <a:t>Indicador 2 - Proporção de registros de nascidos vivos alimentados no </a:t>
            </a:r>
            <a:r>
              <a:rPr lang="pt-BR" sz="1400" b="1" dirty="0" err="1">
                <a:solidFill>
                  <a:prstClr val="black"/>
                </a:solidFill>
                <a:latin typeface="Calibri"/>
                <a:ea typeface="+mn-ea"/>
              </a:rPr>
              <a:t>Sinasc</a:t>
            </a:r>
            <a:r>
              <a:rPr lang="pt-BR" sz="1400" b="1" dirty="0">
                <a:solidFill>
                  <a:prstClr val="black"/>
                </a:solidFill>
                <a:latin typeface="Calibri"/>
                <a:ea typeface="+mn-ea"/>
              </a:rPr>
              <a:t> em relação ao estimado, </a:t>
            </a:r>
            <a:r>
              <a:rPr lang="pt-BR" sz="1400" b="1" dirty="0">
                <a:solidFill>
                  <a:srgbClr val="FF0000"/>
                </a:solidFill>
                <a:latin typeface="Calibri"/>
                <a:ea typeface="+mn-ea"/>
              </a:rPr>
              <a:t>recebidos na base federal até 60 dias após o final do mês de ocorrência</a:t>
            </a:r>
            <a:r>
              <a:rPr lang="pt-BR" sz="1400" b="1" dirty="0" smtClean="0">
                <a:solidFill>
                  <a:srgbClr val="FF0000"/>
                </a:solidFill>
                <a:latin typeface="Calibri"/>
                <a:ea typeface="+mn-ea"/>
              </a:rPr>
              <a:t>. </a:t>
            </a:r>
            <a:r>
              <a:rPr lang="pt-BR" sz="1400" b="1" dirty="0">
                <a:solidFill>
                  <a:srgbClr val="FF0000"/>
                </a:solidFill>
                <a:latin typeface="Calibri"/>
              </a:rPr>
              <a:t>(Meta &gt;=90</a:t>
            </a:r>
            <a:r>
              <a:rPr lang="pt-BR" sz="1400" b="1" dirty="0" smtClean="0">
                <a:solidFill>
                  <a:srgbClr val="FF0000"/>
                </a:solidFill>
                <a:latin typeface="Calibri"/>
              </a:rPr>
              <a:t>%)</a:t>
            </a:r>
            <a:endParaRPr lang="pt-BR" sz="1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1421" y="6584635"/>
            <a:ext cx="1104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pt-BR" sz="1200" dirty="0" smtClean="0">
                <a:solidFill>
                  <a:prstClr val="black"/>
                </a:solidFill>
                <a:latin typeface="Calibri"/>
                <a:ea typeface="+mn-ea"/>
              </a:rPr>
              <a:t>Fonte: SVS/MS</a:t>
            </a:r>
            <a:endParaRPr lang="pt-BR" sz="12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3603277"/>
              </p:ext>
            </p:extLst>
          </p:nvPr>
        </p:nvGraphicFramePr>
        <p:xfrm>
          <a:off x="6429388" y="2071678"/>
          <a:ext cx="2196623" cy="8303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9727"/>
                <a:gridCol w="392644"/>
                <a:gridCol w="458084"/>
                <a:gridCol w="458084"/>
                <a:gridCol w="458084"/>
              </a:tblGrid>
              <a:tr h="24385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Número de Municípios com Meta Alcançada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b"/>
                </a:tc>
              </a:tr>
              <a:tr h="2438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2015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</a:tr>
              <a:tr h="24385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330" marR="7330" marT="7330" marB="0" anchor="ctr"/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6293898"/>
              </p:ext>
            </p:extLst>
          </p:nvPr>
        </p:nvGraphicFramePr>
        <p:xfrm>
          <a:off x="428596" y="2071678"/>
          <a:ext cx="1022094" cy="571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22094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effectLst/>
                        </a:rPr>
                        <a:t>Meta</a:t>
                      </a:r>
                      <a:r>
                        <a:rPr lang="pt-BR" sz="1100" b="1" u="none" strike="noStrike" baseline="0" dirty="0" smtClean="0">
                          <a:effectLst/>
                        </a:rPr>
                        <a:t> n</a:t>
                      </a:r>
                      <a:r>
                        <a:rPr lang="pt-BR" sz="1100" b="1" u="none" strike="noStrike" dirty="0" smtClean="0">
                          <a:effectLst/>
                        </a:rPr>
                        <a:t>ão alcançada 2017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64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117 municípios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6570721"/>
              </p:ext>
            </p:extLst>
          </p:nvPr>
        </p:nvGraphicFramePr>
        <p:xfrm>
          <a:off x="4714876" y="2071678"/>
          <a:ext cx="1181619" cy="5712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81619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 smtClean="0">
                          <a:effectLst/>
                        </a:rPr>
                        <a:t>Meta</a:t>
                      </a:r>
                      <a:r>
                        <a:rPr lang="pt-BR" sz="1100" b="1" u="none" strike="noStrike" baseline="0" dirty="0" smtClean="0">
                          <a:effectLst/>
                        </a:rPr>
                        <a:t> n</a:t>
                      </a:r>
                      <a:r>
                        <a:rPr lang="pt-BR" sz="1100" b="1" u="none" strike="noStrike" dirty="0" smtClean="0">
                          <a:effectLst/>
                        </a:rPr>
                        <a:t>ão alcançada 2017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64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smtClean="0">
                          <a:effectLst/>
                        </a:rPr>
                        <a:t>101 municípios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571472" y="3000372"/>
            <a:ext cx="28575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PROBLEMAS  -  ATINGIR AS METAS:</a:t>
            </a:r>
          </a:p>
          <a:p>
            <a:endParaRPr lang="pt-BR" sz="1400" b="1" dirty="0" smtClean="0"/>
          </a:p>
          <a:p>
            <a:pPr marL="228600" indent="-228600">
              <a:buFont typeface="+mj-lt"/>
              <a:buAutoNum type="arabicPeriod"/>
            </a:pPr>
            <a:r>
              <a:rPr lang="pt-BR" sz="1400" b="1" dirty="0" smtClean="0"/>
              <a:t>90% OS DADOS  NÃO CHEGAM EM TEMPO DENTRO DOS 60 DIAS NA BASE FEDERAL;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400" b="1" dirty="0" smtClean="0"/>
              <a:t>INDICADOR - REGULARIDADE DA INFORMAÇÃO </a:t>
            </a:r>
            <a:r>
              <a:rPr lang="pt-BR" sz="1400" b="1" dirty="0" smtClean="0">
                <a:solidFill>
                  <a:srgbClr val="FF0000"/>
                </a:solidFill>
              </a:rPr>
              <a:t>, deve ser feita de forma regular e constante durante todo ano;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400" b="1" dirty="0" smtClean="0"/>
              <a:t>ROTINA DE RECOLHIMENTO -  DADOS DE  ÓBITOS </a:t>
            </a:r>
            <a:r>
              <a:rPr lang="pt-BR" sz="1400" b="1" dirty="0" smtClean="0">
                <a:solidFill>
                  <a:srgbClr val="0070C0"/>
                </a:solidFill>
              </a:rPr>
              <a:t>Realizar busca ativa de óbitos</a:t>
            </a:r>
            <a:r>
              <a:rPr lang="pt-BR" sz="1400" dirty="0" smtClean="0"/>
              <a:t>. </a:t>
            </a:r>
            <a:r>
              <a:rPr lang="pt-BR" sz="1400" b="1" u="sng" dirty="0" smtClean="0"/>
              <a:t>Possíveis fontes de informações para óbitos</a:t>
            </a:r>
            <a:r>
              <a:rPr lang="pt-BR" sz="1400" dirty="0" smtClean="0"/>
              <a:t> </a:t>
            </a:r>
            <a:endParaRPr lang="pt-BR" sz="1400" b="1" dirty="0" smtClean="0"/>
          </a:p>
          <a:p>
            <a:endParaRPr lang="pt-BR" sz="12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857620" y="3786190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/>
              <a:t>OBS: PRAZOS PARA AVALIAÇÃO , MONITORAMENTO PELO MS OCORRE NO 2º TRIMESTRE  DE CADA ANO ( ABRIL) - </a:t>
            </a:r>
            <a:r>
              <a:rPr lang="pt-BR" sz="1600" b="1" u="sng" dirty="0" smtClean="0"/>
              <a:t>DEVIDO OS BANCOS DE DADOS  FECHAREM EM MARÇO</a:t>
            </a:r>
            <a:r>
              <a:rPr lang="pt-BR" sz="1600" dirty="0" smtClean="0"/>
              <a:t> -  </a:t>
            </a:r>
            <a:r>
              <a:rPr lang="pt-BR" sz="1600" b="1" i="1" dirty="0" smtClean="0">
                <a:solidFill>
                  <a:srgbClr val="0070C0"/>
                </a:solidFill>
              </a:rPr>
              <a:t>POR EXEMPLO, PARA O ANO DE 2018,  AINDA NÃO COMEÇOU O MONITORAMENTO .</a:t>
            </a:r>
          </a:p>
          <a:p>
            <a:pPr algn="just"/>
            <a:endParaRPr lang="pt-BR" sz="1600" b="1" dirty="0" smtClean="0"/>
          </a:p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ALIMNENTAÇÃO DOS INDICADORES PARA ATINGIIR AS METAS - JANEIRO A DEZEMBRO DE CADA ANO. </a:t>
            </a:r>
          </a:p>
          <a:p>
            <a:pPr algn="just"/>
            <a:r>
              <a:rPr lang="pt-BR" sz="1600" dirty="0" smtClean="0"/>
              <a:t> </a:t>
            </a:r>
            <a:endParaRPr lang="pt-BR" sz="1600" dirty="0"/>
          </a:p>
        </p:txBody>
      </p:sp>
      <p:sp>
        <p:nvSpPr>
          <p:cNvPr id="24" name="Retângulo 23"/>
          <p:cNvSpPr/>
          <p:nvPr/>
        </p:nvSpPr>
        <p:spPr>
          <a:xfrm>
            <a:off x="4286248" y="3071810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77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9334" t="14887" r="31918" b="6250"/>
          <a:stretch>
            <a:fillRect/>
          </a:stretch>
        </p:blipFill>
        <p:spPr bwMode="auto">
          <a:xfrm>
            <a:off x="428596" y="857232"/>
            <a:ext cx="8358246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/>
          <a:srcRect l="8309" t="15088" r="31450" b="7686"/>
          <a:stretch>
            <a:fillRect/>
          </a:stretch>
        </p:blipFill>
        <p:spPr bwMode="auto">
          <a:xfrm>
            <a:off x="500034" y="928670"/>
            <a:ext cx="800105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084168" y="2780928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/>
          <p:nvPr/>
        </p:nvPicPr>
        <p:blipFill>
          <a:blip r:embed="rId3"/>
          <a:srcRect l="8703" t="15088" r="31450" b="4783"/>
          <a:stretch>
            <a:fillRect/>
          </a:stretch>
        </p:blipFill>
        <p:spPr bwMode="auto">
          <a:xfrm>
            <a:off x="571472" y="1000108"/>
            <a:ext cx="77867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735861" y="1412776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28926" y="214290"/>
            <a:ext cx="50006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bg1"/>
                </a:solidFill>
              </a:rPr>
              <a:t>Prazos e providências </a:t>
            </a:r>
            <a:r>
              <a:rPr lang="pt-BR" sz="3200" b="1" dirty="0" smtClean="0">
                <a:solidFill>
                  <a:schemeClr val="bg1"/>
                </a:solidFill>
              </a:rPr>
              <a:t>2019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948690"/>
            <a:ext cx="8678198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i="1" dirty="0" smtClean="0">
                <a:solidFill>
                  <a:srgbClr val="FF0000"/>
                </a:solidFill>
              </a:rPr>
              <a:t>Alerta </a:t>
            </a:r>
            <a:r>
              <a:rPr lang="pt-BR" sz="2400" b="1" i="1" dirty="0">
                <a:solidFill>
                  <a:srgbClr val="FF0000"/>
                </a:solidFill>
              </a:rPr>
              <a:t>para...</a:t>
            </a:r>
            <a:endParaRPr lang="pt-BR" sz="2400" b="1" u="sng" dirty="0">
              <a:solidFill>
                <a:srgbClr val="7030A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b="1" dirty="0"/>
              <a:t>Plano Municipal de Saúde </a:t>
            </a:r>
            <a:r>
              <a:rPr lang="pt-BR" dirty="0"/>
              <a:t>– </a:t>
            </a:r>
            <a:r>
              <a:rPr lang="pt-BR" dirty="0" smtClean="0"/>
              <a:t>2018 </a:t>
            </a:r>
            <a:r>
              <a:rPr lang="pt-BR" dirty="0"/>
              <a:t>a </a:t>
            </a:r>
            <a:r>
              <a:rPr lang="pt-BR" dirty="0" smtClean="0"/>
              <a:t>2021 </a:t>
            </a:r>
            <a:r>
              <a:rPr lang="pt-BR" dirty="0"/>
              <a:t>(com base nas diretrizes do Plano Nacional </a:t>
            </a:r>
            <a:r>
              <a:rPr lang="pt-BR" dirty="0" smtClean="0"/>
              <a:t>,</a:t>
            </a:r>
            <a:r>
              <a:rPr lang="pt-BR" dirty="0" smtClean="0">
                <a:solidFill>
                  <a:schemeClr val="tx1"/>
                </a:solidFill>
              </a:rPr>
              <a:t>Estadual e 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Regional);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b="1" dirty="0"/>
              <a:t>Programação Anual de Saúde </a:t>
            </a:r>
            <a:r>
              <a:rPr lang="pt-BR" dirty="0"/>
              <a:t>– </a:t>
            </a:r>
            <a:r>
              <a:rPr lang="pt-BR" dirty="0" smtClean="0"/>
              <a:t>2019/ </a:t>
            </a:r>
            <a:r>
              <a:rPr lang="pt-BR" dirty="0"/>
              <a:t>construída ano anterior </a:t>
            </a:r>
            <a:r>
              <a:rPr lang="pt-BR" b="1" dirty="0">
                <a:solidFill>
                  <a:srgbClr val="FF0000"/>
                </a:solidFill>
              </a:rPr>
              <a:t>(março/outubro</a:t>
            </a:r>
            <a:r>
              <a:rPr lang="pt-BR" b="1" dirty="0" smtClean="0">
                <a:solidFill>
                  <a:srgbClr val="FF0000"/>
                </a:solidFill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       </a:t>
            </a:r>
            <a:r>
              <a:rPr lang="pt-BR" b="1" dirty="0" smtClean="0"/>
              <a:t>Conferências Municipais de Saúde</a:t>
            </a:r>
            <a:r>
              <a:rPr lang="pt-BR" dirty="0" smtClean="0"/>
              <a:t>  - Etapa Municipal: </a:t>
            </a:r>
            <a:r>
              <a:rPr lang="pt-BR" b="1" dirty="0" smtClean="0">
                <a:solidFill>
                  <a:srgbClr val="FF0000"/>
                </a:solidFill>
              </a:rPr>
              <a:t>02 de janeiro a 05 de maio de  	2019;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b="1" dirty="0"/>
              <a:t>Indicadores de Saúde </a:t>
            </a:r>
            <a:r>
              <a:rPr lang="pt-BR" dirty="0"/>
              <a:t>-  Monitorar as ações e avaliar </a:t>
            </a:r>
            <a:r>
              <a:rPr lang="pt-BR" dirty="0" smtClean="0"/>
              <a:t>resultados </a:t>
            </a:r>
            <a:r>
              <a:rPr lang="pt-BR" b="1" dirty="0" smtClean="0">
                <a:solidFill>
                  <a:srgbClr val="FF0000"/>
                </a:solidFill>
              </a:rPr>
              <a:t>(SISPACTO  E PQAVS );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b="1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b="1" dirty="0"/>
              <a:t>Acompanhar repasses de recursos </a:t>
            </a:r>
            <a:r>
              <a:rPr lang="pt-BR" dirty="0"/>
              <a:t>das diversas origens/responsabilidade do gestor ordenador de </a:t>
            </a:r>
            <a:r>
              <a:rPr lang="pt-BR" dirty="0" smtClean="0"/>
              <a:t>despesas </a:t>
            </a:r>
            <a:r>
              <a:rPr lang="pt-BR" b="1" dirty="0" smtClean="0"/>
              <a:t>– </a:t>
            </a:r>
            <a:r>
              <a:rPr lang="pt-BR" b="1" dirty="0" smtClean="0">
                <a:solidFill>
                  <a:srgbClr val="FF0000"/>
                </a:solidFill>
              </a:rPr>
              <a:t>NOVOS BLOCOS</a:t>
            </a:r>
            <a:r>
              <a:rPr lang="pt-BR" dirty="0" smtClean="0">
                <a:solidFill>
                  <a:srgbClr val="FF0000"/>
                </a:solidFill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dirty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b="1" dirty="0"/>
              <a:t>Desencadear e acompanha</a:t>
            </a:r>
            <a:r>
              <a:rPr lang="pt-BR" dirty="0"/>
              <a:t>r </a:t>
            </a:r>
            <a:r>
              <a:rPr lang="pt-BR" b="1" dirty="0">
                <a:solidFill>
                  <a:srgbClr val="FF0000"/>
                </a:solidFill>
              </a:rPr>
              <a:t>processos </a:t>
            </a:r>
            <a:r>
              <a:rPr lang="pt-BR" b="1" dirty="0" smtClean="0">
                <a:solidFill>
                  <a:srgbClr val="FF0000"/>
                </a:solidFill>
              </a:rPr>
              <a:t>licitatórios</a:t>
            </a:r>
            <a:r>
              <a:rPr lang="pt-BR" dirty="0" smtClean="0">
                <a:solidFill>
                  <a:srgbClr val="FF0000"/>
                </a:solidFill>
              </a:rPr>
              <a:t>....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pt-BR" dirty="0" smtClean="0">
              <a:solidFill>
                <a:srgbClr val="FF000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pt-BR" b="1" dirty="0" smtClean="0">
                <a:solidFill>
                  <a:schemeClr val="tx1"/>
                </a:solidFill>
              </a:rPr>
              <a:t>Alimentação dos sistemas </a:t>
            </a:r>
            <a:r>
              <a:rPr lang="pt-BR" b="1" dirty="0" smtClean="0">
                <a:solidFill>
                  <a:srgbClr val="FF0000"/>
                </a:solidFill>
              </a:rPr>
              <a:t>de informação </a:t>
            </a:r>
            <a:r>
              <a:rPr lang="pt-BR" b="1" dirty="0" smtClean="0">
                <a:solidFill>
                  <a:schemeClr val="tx1"/>
                </a:solidFill>
              </a:rPr>
              <a:t>dentro do prazo </a:t>
            </a:r>
            <a:r>
              <a:rPr lang="pt-BR" b="1" dirty="0" smtClean="0">
                <a:solidFill>
                  <a:srgbClr val="FF0000"/>
                </a:solidFill>
              </a:rPr>
              <a:t>(</a:t>
            </a:r>
            <a:r>
              <a:rPr lang="pt-BR" b="1" dirty="0" err="1" smtClean="0">
                <a:solidFill>
                  <a:srgbClr val="FF0000"/>
                </a:solidFill>
              </a:rPr>
              <a:t>e-SUS</a:t>
            </a:r>
            <a:r>
              <a:rPr lang="pt-BR" b="1" dirty="0" smtClean="0">
                <a:solidFill>
                  <a:srgbClr val="FF0000"/>
                </a:solidFill>
              </a:rPr>
              <a:t>,  HORUS, SIM, SINAN E SINASC, </a:t>
            </a:r>
            <a:r>
              <a:rPr lang="pt-BR" altLang="pt-BR" b="1" dirty="0" err="1" smtClean="0">
                <a:solidFill>
                  <a:srgbClr val="FF0000"/>
                </a:solidFill>
                <a:ea typeface="MS PGothic" pitchFamily="34" charset="-128"/>
              </a:rPr>
              <a:t>DigiSUS</a:t>
            </a:r>
            <a:r>
              <a:rPr lang="pt-BR" altLang="pt-BR" b="1" dirty="0" smtClean="0">
                <a:solidFill>
                  <a:srgbClr val="FF0000"/>
                </a:solidFill>
                <a:ea typeface="MS PGothic" pitchFamily="34" charset="-128"/>
              </a:rPr>
              <a:t> Gestor Módulo Planejamento,</a:t>
            </a:r>
            <a:r>
              <a:rPr lang="pt-BR" b="1" dirty="0" smtClean="0">
                <a:solidFill>
                  <a:srgbClr val="FF0000"/>
                </a:solidFill>
              </a:rPr>
              <a:t> entre outros).</a:t>
            </a:r>
            <a:endParaRPr lang="pt-BR" b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dirty="0"/>
          </a:p>
        </p:txBody>
      </p:sp>
      <p:pic>
        <p:nvPicPr>
          <p:cNvPr id="4" name="Imagem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41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456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42976" y="785794"/>
            <a:ext cx="621510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NOTA INFORMATIVA Nº 47/2018-CGPNI/DEVIT/SVS/MS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1357298"/>
            <a:ext cx="8496944" cy="507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FLUXO DE ENVIO DOS DADOS  PROCESSAMENTO DOS DADOS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Os dados registrados nos sistemas da estratégia </a:t>
            </a:r>
            <a:r>
              <a:rPr lang="pt-BR" b="1" dirty="0" err="1" smtClean="0"/>
              <a:t>e-SUS</a:t>
            </a:r>
            <a:r>
              <a:rPr lang="pt-BR" b="1" dirty="0" smtClean="0"/>
              <a:t> AB são enviados à base federal do SISAB </a:t>
            </a:r>
            <a:r>
              <a:rPr lang="pt-BR" b="1" u="sng" dirty="0" smtClean="0">
                <a:solidFill>
                  <a:srgbClr val="FF0000"/>
                </a:solidFill>
              </a:rPr>
              <a:t>e passam por processos de validação.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 As validações realizadas são as seguintes: </a:t>
            </a:r>
          </a:p>
          <a:p>
            <a:pPr algn="just"/>
            <a:endParaRPr lang="pt-BR" b="1" dirty="0" smtClean="0">
              <a:solidFill>
                <a:srgbClr val="FF0000"/>
              </a:solidFill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1. Duplicidade do registro enviado: </a:t>
            </a:r>
            <a:r>
              <a:rPr lang="pt-BR" b="1" dirty="0" smtClean="0"/>
              <a:t>o registro recebido é processado e o sistema verifica se há duplicidade de dado. Havendo duplicidade, o dado é marcado como duplicado e não é contabilizado</a:t>
            </a:r>
            <a:r>
              <a:rPr lang="pt-B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pt-BR" b="1" dirty="0" smtClean="0">
              <a:solidFill>
                <a:srgbClr val="FF0000"/>
              </a:solidFill>
            </a:endParaRP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2. Data do atendimento: o dado precisa atender às seguintes regras:</a:t>
            </a:r>
          </a:p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/>
              <a:t>a) ser anterior à data de envio;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 b) Não ser anterior a 12 meses em relação à data de envio; 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c) Validação das informações do cidadão através do número do Cartão Nacional de Saúde (CNS).</a:t>
            </a:r>
            <a:endParaRPr lang="pt-BR" b="1" dirty="0"/>
          </a:p>
        </p:txBody>
      </p:sp>
      <p:sp>
        <p:nvSpPr>
          <p:cNvPr id="7" name="Retângulo 6"/>
          <p:cNvSpPr/>
          <p:nvPr/>
        </p:nvSpPr>
        <p:spPr>
          <a:xfrm>
            <a:off x="5057671" y="2708920"/>
            <a:ext cx="35784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</a:t>
            </a:r>
            <a:r>
              <a:rPr lang="pt-BR" b="1" i="1" dirty="0" smtClean="0">
                <a:solidFill>
                  <a:srgbClr val="FF0000"/>
                </a:solidFill>
              </a:rPr>
              <a:t>... BLOQUEIO RECURSOS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4595704" y="2967232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Alerta para...</a:t>
            </a:r>
            <a:endParaRPr lang="pt-BR" sz="2400" b="1" u="sng" dirty="0" smtClean="0">
              <a:solidFill>
                <a:srgbClr val="7030A0"/>
              </a:solidFill>
            </a:endParaRPr>
          </a:p>
          <a:p>
            <a:endParaRPr lang="pt-BR" sz="2400" dirty="0"/>
          </a:p>
        </p:txBody>
      </p:sp>
      <p:pic>
        <p:nvPicPr>
          <p:cNvPr id="10" name="Imagem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41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/>
          <p:nvPr/>
        </p:nvPicPr>
        <p:blipFill>
          <a:blip r:embed="rId3"/>
          <a:srcRect l="6144" t="15172" r="29088" b="4483"/>
          <a:stretch>
            <a:fillRect/>
          </a:stretch>
        </p:blipFill>
        <p:spPr bwMode="auto">
          <a:xfrm>
            <a:off x="360327" y="1143124"/>
            <a:ext cx="8429684" cy="531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170781" y="277128"/>
            <a:ext cx="73616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PRAZOS DO ENVIO – CONDICIONA AS 02 PARCELAS DOS  RECURSOS</a:t>
            </a:r>
            <a:endParaRPr lang="pt-BR" b="1" dirty="0"/>
          </a:p>
        </p:txBody>
      </p:sp>
      <p:sp>
        <p:nvSpPr>
          <p:cNvPr id="8" name="Retângulo 7"/>
          <p:cNvSpPr/>
          <p:nvPr/>
        </p:nvSpPr>
        <p:spPr>
          <a:xfrm>
            <a:off x="755576" y="764588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904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Usuario\Desktop\logo cer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28614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817351" cy="65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1214422"/>
            <a:ext cx="67151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Comissão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Intergestores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t-BR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Bipartite</a:t>
            </a: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/CIB/RN</a:t>
            </a:r>
            <a:endParaRPr kumimoji="0" 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2910" y="2285992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hlinkClick r:id="rId4"/>
              </a:rPr>
              <a:t>FLUXO DE DOCUMENTAÇÃO  SMS/CIR/CIB/CIT, </a:t>
            </a:r>
            <a:r>
              <a:rPr lang="pt-BR" sz="2400" b="1" u="sng" dirty="0" smtClean="0"/>
              <a:t>PARA </a:t>
            </a:r>
            <a:r>
              <a:rPr lang="pt-BR" sz="2400" b="1" u="sng" dirty="0" smtClean="0"/>
              <a:t>        CÂMARA </a:t>
            </a:r>
            <a:r>
              <a:rPr lang="pt-BR" sz="2400" b="1" u="sng" dirty="0" smtClean="0"/>
              <a:t>TÉCNICA  E REUNIÃO ORDINÁRIA/CIB/RN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7158" y="357187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Em função da necessidade de agilizar a apreciação e aprovação de documentos oriundos dos Municípios do Estado, a Secretaria Executiva do COSEMS, </a:t>
            </a:r>
            <a:r>
              <a:rPr lang="pt-BR" b="1" dirty="0" smtClean="0"/>
              <a:t>em </a:t>
            </a:r>
            <a:r>
              <a:rPr lang="pt-BR" b="1" dirty="0" smtClean="0"/>
              <a:t>parceria com a Secretaria Executiva da CIB/RN, elaborou as seguintes orientações visando à melhoria do fluxo da documentação SMS/CIR/CIB/CIT: 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928662" y="1643050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8596" y="5072074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 smtClean="0"/>
              <a:t> </a:t>
            </a:r>
            <a:r>
              <a:rPr lang="pt-BR" b="1" i="1" dirty="0" err="1" smtClean="0"/>
              <a:t>Sueldo</a:t>
            </a:r>
            <a:r>
              <a:rPr lang="pt-BR" b="1" i="1" dirty="0" smtClean="0"/>
              <a:t> Queiroz – Secretário Executivo/COSEMS/RN                </a:t>
            </a:r>
            <a:endParaRPr lang="pt-BR" b="1" i="1" dirty="0" smtClean="0"/>
          </a:p>
          <a:p>
            <a:endParaRPr lang="pt-BR" b="1" i="1" dirty="0" smtClean="0"/>
          </a:p>
          <a:p>
            <a:r>
              <a:rPr lang="pt-BR" b="1" i="1" dirty="0" smtClean="0"/>
              <a:t>Sônia </a:t>
            </a:r>
            <a:r>
              <a:rPr lang="pt-BR" b="1" i="1" dirty="0" err="1" smtClean="0"/>
              <a:t>Abbott</a:t>
            </a:r>
            <a:r>
              <a:rPr lang="pt-BR" b="1" i="1" dirty="0" smtClean="0"/>
              <a:t> - </a:t>
            </a:r>
            <a:r>
              <a:rPr lang="pt-BR" b="1" i="1" dirty="0" smtClean="0"/>
              <a:t> Ex - Secretária </a:t>
            </a:r>
            <a:r>
              <a:rPr lang="pt-BR" b="1" i="1" dirty="0" smtClean="0"/>
              <a:t>Executiva –CIB/RN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esultado de imagem para imagens união faz forç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ttps://encrypted-tbn0.gstatic.com/images?q=tbn:ANd9GcQCRHck7Wv4w_D9DlLQMwiN_jJts2J9kUqwXY3LoNdPPRE_MDYvBQ"/>
          <p:cNvSpPr>
            <a:spLocks noChangeAspect="1" noChangeArrowheads="1"/>
          </p:cNvSpPr>
          <p:nvPr/>
        </p:nvSpPr>
        <p:spPr bwMode="auto">
          <a:xfrm>
            <a:off x="155575" y="-1790700"/>
            <a:ext cx="23622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https://encrypted-tbn0.gstatic.com/images?q=tbn:ANd9GcSq8OVCIzpWDD0K3jau7dCfQwNqf8WKu_dOSkvt2aWTyJ7sgz1aJw"/>
          <p:cNvSpPr>
            <a:spLocks noChangeAspect="1" noChangeArrowheads="1"/>
          </p:cNvSpPr>
          <p:nvPr/>
        </p:nvSpPr>
        <p:spPr bwMode="auto">
          <a:xfrm>
            <a:off x="155575" y="-1524000"/>
            <a:ext cx="4762500" cy="3181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60648"/>
            <a:ext cx="4032448" cy="86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 descr="Imagem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7418195" cy="400052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285852" y="5857892"/>
            <a:ext cx="628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SUELDO QUEIROZ – SECRETÁRIO EXECUTIVO DO COSEMS/RN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0162" y="908720"/>
            <a:ext cx="850112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t-BR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SARGSUS</a:t>
            </a:r>
            <a:r>
              <a:rPr lang="pt-BR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Descontinuidade - ficará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disponível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apenas para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encaminhamento de relatórios e apreciação por parte dos Conselhos de Saúde de anos anteriores a 2018 até 31 de </a:t>
            </a:r>
            <a:r>
              <a:rPr lang="pt-BR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dezembro de 2019. </a:t>
            </a:r>
          </a:p>
          <a:p>
            <a:pPr algn="just">
              <a:spcAft>
                <a:spcPts val="0"/>
              </a:spcAft>
            </a:pPr>
            <a:endParaRPr lang="pt-BR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NOTA TÉCNICA Nº 03/2018/MS – Traz a situação dos Relatórios de Gestão, dos Planos de Saúde e ( Pendências nos Conselhos no Período de  2011 a 2017):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RAG em apreciação pelo conselho de saúde - 2017 (32);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pt-BR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RAG sem informação no conselho de saúde  - 2017 (95);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pt-BR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RAG solicitando ajuste (0)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pt-BR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OBS:</a:t>
            </a:r>
            <a:endParaRPr lang="pt-BR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Ainda  temos - RAG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em apreciação pelo conselho de saúde </a:t>
            </a:r>
            <a:r>
              <a:rPr lang="pt-BR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 NOS ANOS DE 2013, 2014 e 2015 ( município precisa procurar o conselho para ele finalizar ) – </a:t>
            </a:r>
            <a:r>
              <a:rPr lang="pt-BR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SARGSUS ficar aberto ate final de dezembro de 2019</a:t>
            </a:r>
            <a:r>
              <a:rPr lang="pt-BR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t-BR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pt-BR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Continuação do monitoramento e discussões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das pendências -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NEMS,  SES e COSEMS.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pt-BR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</a:rPr>
              <a:t> Não há necessidade de encaminhamento de planilha para o DAI.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endParaRPr lang="pt-BR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95736" y="242064"/>
            <a:ext cx="33843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INSTRUMENTOS DE GESTÃO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6444208" y="3356992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31912" y="361519"/>
            <a:ext cx="1457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95736" y="357166"/>
            <a:ext cx="39604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b="1" dirty="0" err="1" smtClean="0">
                <a:solidFill>
                  <a:schemeClr val="bg1"/>
                </a:solidFill>
                <a:ea typeface="MS PGothic" pitchFamily="34" charset="-128"/>
              </a:rPr>
              <a:t>DigiSUS</a:t>
            </a:r>
            <a:r>
              <a:rPr lang="pt-BR" altLang="pt-BR" b="1" dirty="0" smtClean="0">
                <a:solidFill>
                  <a:schemeClr val="bg1"/>
                </a:solidFill>
                <a:ea typeface="MS PGothic" pitchFamily="34" charset="-128"/>
              </a:rPr>
              <a:t> Gestor Módulo Planejamento</a:t>
            </a:r>
            <a:endParaRPr lang="pt-BR" altLang="pt-BR" sz="16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1214422"/>
            <a:ext cx="81439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Portaria </a:t>
            </a:r>
            <a:r>
              <a:rPr lang="pt-BR" b="1" dirty="0" err="1" smtClean="0">
                <a:solidFill>
                  <a:srgbClr val="1F497D"/>
                </a:solidFill>
                <a:ea typeface="Calibri" panose="020F0502020204030204" pitchFamily="34" charset="0"/>
              </a:rPr>
              <a:t>DigiSUS</a:t>
            </a:r>
            <a:r>
              <a:rPr lang="pt-BR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 Gestor – Módulo Planejamento</a:t>
            </a:r>
            <a:r>
              <a:rPr lang="pt-BR" dirty="0" smtClean="0">
                <a:solidFill>
                  <a:srgbClr val="1F497D"/>
                </a:solidFill>
                <a:ea typeface="Calibri" panose="020F0502020204030204" pitchFamily="34" charset="0"/>
              </a:rPr>
              <a:t>: </a:t>
            </a:r>
            <a:r>
              <a:rPr lang="pt-BR" b="1" dirty="0" smtClean="0">
                <a:ea typeface="Calibri" panose="020F0502020204030204" pitchFamily="34" charset="0"/>
              </a:rPr>
              <a:t>em análise na Consultoria Jurídica do Ministério da Saúde;</a:t>
            </a:r>
          </a:p>
          <a:p>
            <a:endParaRPr lang="pt-BR" dirty="0" smtClean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>
                <a:solidFill>
                  <a:srgbClr val="002060"/>
                </a:solidFill>
              </a:rPr>
              <a:t>Contextualização do </a:t>
            </a:r>
            <a:r>
              <a:rPr lang="pt-BR" b="1" dirty="0" err="1" smtClean="0">
                <a:solidFill>
                  <a:srgbClr val="002060"/>
                </a:solidFill>
              </a:rPr>
              <a:t>DigiSUS</a:t>
            </a:r>
            <a:r>
              <a:rPr lang="pt-BR" b="1" dirty="0" smtClean="0">
                <a:solidFill>
                  <a:srgbClr val="002060"/>
                </a:solidFill>
              </a:rPr>
              <a:t> Gestor e o Módulo Planejamento </a:t>
            </a:r>
            <a:r>
              <a:rPr lang="pt-BR" dirty="0" smtClean="0"/>
              <a:t>- </a:t>
            </a:r>
            <a:r>
              <a:rPr lang="pt-BR" b="1" dirty="0" smtClean="0"/>
              <a:t>MANUAL ENCAMINHADO AOS GESTORES ;</a:t>
            </a:r>
          </a:p>
          <a:p>
            <a:pPr algn="just"/>
            <a:endParaRPr lang="pt-BR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b="1" dirty="0" smtClean="0"/>
              <a:t>A autorização e o controle dos cadastros serão feitos pelas referências, que possuem os </a:t>
            </a:r>
            <a:r>
              <a:rPr lang="pt-BR" b="1" dirty="0" smtClean="0">
                <a:solidFill>
                  <a:srgbClr val="0070C0"/>
                </a:solidFill>
              </a:rPr>
              <a:t>perfis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Analista (Estadual, Regional, Federal e NEMS</a:t>
            </a:r>
            <a:r>
              <a:rPr lang="pt-BR" b="1" dirty="0" smtClean="0"/>
              <a:t>). Cada tipo de analista autoriza o acesso de um conjunto de usuários; </a:t>
            </a:r>
            <a:endParaRPr lang="pt-BR" dirty="0" smtClean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endParaRPr lang="pt-BR" dirty="0" smtClean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pt-BR" dirty="0" smtClean="0">
                <a:ea typeface="Calibri" panose="020F0502020204030204" pitchFamily="34" charset="0"/>
              </a:rPr>
              <a:t> </a:t>
            </a:r>
            <a:r>
              <a:rPr lang="pt-BR" b="1" dirty="0" smtClean="0">
                <a:ea typeface="Calibri" panose="020F0502020204030204" pitchFamily="34" charset="0"/>
              </a:rPr>
              <a:t>Treinamentos</a:t>
            </a:r>
            <a:r>
              <a:rPr lang="pt-BR" dirty="0" smtClean="0">
                <a:solidFill>
                  <a:srgbClr val="1F497D"/>
                </a:solidFill>
                <a:ea typeface="Calibri" panose="020F0502020204030204" pitchFamily="34" charset="0"/>
              </a:rPr>
              <a:t>: </a:t>
            </a:r>
            <a:r>
              <a:rPr lang="pt-BR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Cronograma  de treinamento será informado pelo NEMS/MS e  CPCS/ SESAP;</a:t>
            </a:r>
          </a:p>
          <a:p>
            <a:pPr algn="just">
              <a:spcAft>
                <a:spcPts val="0"/>
              </a:spcAft>
            </a:pPr>
            <a:endParaRPr lang="pt-BR" dirty="0" smtClean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pt-BR" b="1" dirty="0" smtClean="0">
                <a:ea typeface="Calibri" panose="020F0502020204030204" pitchFamily="34" charset="0"/>
              </a:rPr>
              <a:t>Prazos previstos INFORMÇÕES </a:t>
            </a:r>
            <a:r>
              <a:rPr lang="pt-BR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: CONTINUAM  OS MESMOS ESTABELECIDOS NA LEIC 141/12 (em conformidade com cada quadrimestre).</a:t>
            </a:r>
            <a:endParaRPr lang="pt-BR" dirty="0" smtClean="0">
              <a:solidFill>
                <a:srgbClr val="1F497D"/>
              </a:solidFill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55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Número de Slide 6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/>
          <a:p>
            <a:pPr>
              <a:defRPr/>
            </a:pPr>
            <a:fld id="{841EFBDD-00EA-44A4-B2B9-CCCC2CC61BAF}" type="slidenum">
              <a:rPr lang="en-US" altLang="pt-BR"/>
              <a:pPr>
                <a:defRPr/>
              </a:pPr>
              <a:t>5</a:t>
            </a:fld>
            <a:endParaRPr lang="en-US" altLang="pt-BR"/>
          </a:p>
        </p:txBody>
      </p:sp>
      <p:sp>
        <p:nvSpPr>
          <p:cNvPr id="18435" name="Line 15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436" name="Line 16"/>
          <p:cNvSpPr>
            <a:spLocks noChangeShapeType="1"/>
          </p:cNvSpPr>
          <p:nvPr/>
        </p:nvSpPr>
        <p:spPr bwMode="auto">
          <a:xfrm>
            <a:off x="0" y="333375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8437" name="Imagem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41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>
          <a:blip r:embed="rId3"/>
          <a:srcRect l="19032" t="9682" r="31415" b="41272"/>
          <a:stretch>
            <a:fillRect/>
          </a:stretch>
        </p:blipFill>
        <p:spPr bwMode="auto">
          <a:xfrm>
            <a:off x="1000100" y="857232"/>
            <a:ext cx="764386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876256" y="1412776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57686" y="214290"/>
            <a:ext cx="42148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smtClean="0">
                <a:solidFill>
                  <a:schemeClr val="bg1"/>
                </a:solidFill>
              </a:rPr>
              <a:t>Prazos e providências 2019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1472" y="714356"/>
            <a:ext cx="34290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dirty="0">
                <a:solidFill>
                  <a:srgbClr val="FF0000"/>
                </a:solidFill>
              </a:rPr>
              <a:t>Como </a:t>
            </a:r>
            <a:r>
              <a:rPr lang="pt-BR" sz="2400" b="1" dirty="0" smtClean="0">
                <a:solidFill>
                  <a:srgbClr val="FF0000"/>
                </a:solidFill>
              </a:rPr>
              <a:t>estamos SIOPS?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4" name="Imagem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341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6286512" y="5286388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596" y="1357298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DADOS HOMOLOGADOS POR MUNICÍPIO </a:t>
            </a:r>
          </a:p>
          <a:p>
            <a:r>
              <a:rPr lang="pt-BR" b="1" dirty="0" smtClean="0"/>
              <a:t>Ano / Período: 2018</a:t>
            </a:r>
          </a:p>
          <a:p>
            <a:r>
              <a:rPr lang="pt-BR" b="1" dirty="0" smtClean="0"/>
              <a:t>UF: Rio Grande do Norte</a:t>
            </a:r>
          </a:p>
          <a:p>
            <a:r>
              <a:rPr lang="pt-BR" b="1" u="sng" dirty="0" smtClean="0">
                <a:solidFill>
                  <a:srgbClr val="FF0000"/>
                </a:solidFill>
              </a:rPr>
              <a:t>Posição em: 18/02/2019 07:37:54</a:t>
            </a:r>
          </a:p>
          <a:p>
            <a:endParaRPr lang="pt-BR" dirty="0" smtClean="0"/>
          </a:p>
          <a:p>
            <a:r>
              <a:rPr lang="pt-BR" b="1" dirty="0" smtClean="0"/>
              <a:t>1º Bimestre  -  Transmitiram  - 123  -  </a:t>
            </a:r>
            <a:r>
              <a:rPr lang="pt-BR" b="1" dirty="0" smtClean="0">
                <a:solidFill>
                  <a:srgbClr val="FF0000"/>
                </a:solidFill>
              </a:rPr>
              <a:t>Não Transmitiram -  44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/>
              <a:t>2º Bimestre -  Transmitiram  -  113  </a:t>
            </a:r>
            <a:r>
              <a:rPr lang="pt-BR" b="1" dirty="0" smtClean="0">
                <a:solidFill>
                  <a:srgbClr val="FF0000"/>
                </a:solidFill>
              </a:rPr>
              <a:t>-  Não Transmitiram – 54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BR" b="1" dirty="0" smtClean="0"/>
              <a:t>3º Bimestre  - Transmitiram – 108  -  </a:t>
            </a:r>
            <a:r>
              <a:rPr lang="pt-BR" b="1" dirty="0" smtClean="0">
                <a:solidFill>
                  <a:srgbClr val="FF0000"/>
                </a:solidFill>
              </a:rPr>
              <a:t>Não Transmitiram - 59 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/>
              <a:t>4º Bimestre - Transmitiram – 109  -   </a:t>
            </a:r>
            <a:r>
              <a:rPr lang="pt-BR" b="1" dirty="0" smtClean="0">
                <a:solidFill>
                  <a:srgbClr val="FF0000"/>
                </a:solidFill>
              </a:rPr>
              <a:t>Não Transmitiram - 58 </a:t>
            </a:r>
          </a:p>
          <a:p>
            <a:endParaRPr lang="pt-BR" b="1" dirty="0" smtClean="0">
              <a:solidFill>
                <a:srgbClr val="FF0000"/>
              </a:solidFill>
            </a:endParaRPr>
          </a:p>
          <a:p>
            <a:r>
              <a:rPr lang="pt-BR" b="1" dirty="0" smtClean="0"/>
              <a:t>5º Bimestre -  Transmitiram-  107  </a:t>
            </a:r>
            <a:r>
              <a:rPr lang="pt-BR" b="1" dirty="0" smtClean="0">
                <a:solidFill>
                  <a:srgbClr val="FF0000"/>
                </a:solidFill>
              </a:rPr>
              <a:t>-   Não Transmitiram-  60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2000" b="1" dirty="0" smtClean="0"/>
              <a:t> 6º Bimestre -  Transmitiram  - 41 - </a:t>
            </a:r>
            <a:r>
              <a:rPr lang="pt-BR" sz="2000" b="1" dirty="0" smtClean="0">
                <a:solidFill>
                  <a:srgbClr val="FF0000"/>
                </a:solidFill>
              </a:rPr>
              <a:t>Não Transmitiram  -126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426139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 l="26903" r="15446"/>
          <a:stretch>
            <a:fillRect/>
          </a:stretch>
        </p:blipFill>
        <p:spPr bwMode="auto">
          <a:xfrm>
            <a:off x="1643010" y="8786850"/>
            <a:ext cx="750099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/>
          <p:cNvPicPr/>
          <p:nvPr/>
        </p:nvPicPr>
        <p:blipFill>
          <a:blip r:embed="rId4"/>
          <a:srcRect l="19032" t="57965" r="31415" b="13591"/>
          <a:stretch>
            <a:fillRect/>
          </a:stretch>
        </p:blipFill>
        <p:spPr bwMode="auto">
          <a:xfrm>
            <a:off x="857224" y="1571612"/>
            <a:ext cx="73581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00232" y="928670"/>
            <a:ext cx="550072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RELEMBRANDO PRAZOS SIOPS –EXERCÍCIO 2018 E 2019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000364" y="285728"/>
            <a:ext cx="48577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i="1" u="sng" dirty="0">
                <a:solidFill>
                  <a:schemeClr val="bg1"/>
                </a:solidFill>
              </a:rPr>
              <a:t>Prazos e providências </a:t>
            </a:r>
            <a:r>
              <a:rPr lang="pt-BR" sz="3200" b="1" i="1" u="sng" dirty="0" smtClean="0">
                <a:solidFill>
                  <a:schemeClr val="bg1"/>
                </a:solidFill>
              </a:rPr>
              <a:t>2019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/>
          <p:nvPr/>
        </p:nvPicPr>
        <p:blipFill>
          <a:blip r:embed="rId2"/>
          <a:srcRect l="8010" t="24609" r="26409" b="9766"/>
          <a:stretch>
            <a:fillRect/>
          </a:stretch>
        </p:blipFill>
        <p:spPr bwMode="auto">
          <a:xfrm>
            <a:off x="428596" y="1071546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28596" y="585789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Nova regra SIOPS</a:t>
            </a:r>
            <a:r>
              <a:rPr lang="pt-BR" b="1" dirty="0" smtClean="0"/>
              <a:t> – Além do prazo de homologação, os gestores devem estar atentos às novas regras para o recebimento das transferências voluntárias</a:t>
            </a:r>
            <a:endParaRPr lang="pt-BR" dirty="0"/>
          </a:p>
        </p:txBody>
      </p:sp>
      <p:sp>
        <p:nvSpPr>
          <p:cNvPr id="8" name="Seta em curva para baixo 7"/>
          <p:cNvSpPr/>
          <p:nvPr/>
        </p:nvSpPr>
        <p:spPr>
          <a:xfrm>
            <a:off x="714348" y="485776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4282" y="100010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FF0000"/>
                </a:solidFill>
              </a:rPr>
              <a:t>Alerta para...</a:t>
            </a:r>
            <a:endParaRPr lang="pt-BR" sz="2400" b="1" u="sng" dirty="0" smtClean="0">
              <a:solidFill>
                <a:srgbClr val="7030A0"/>
              </a:solidFill>
            </a:endParaRPr>
          </a:p>
          <a:p>
            <a:endParaRPr lang="pt-BR" sz="2400" dirty="0"/>
          </a:p>
        </p:txBody>
      </p:sp>
      <p:pic>
        <p:nvPicPr>
          <p:cNvPr id="10" name="Imagem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34156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2214546" y="1214422"/>
            <a:ext cx="500066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RELEMBRANDO PRAZOS SIOPS –EXERCÍCIO 2018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829904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502" y="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 l="26903" r="15446"/>
          <a:stretch>
            <a:fillRect/>
          </a:stretch>
        </p:blipFill>
        <p:spPr bwMode="auto">
          <a:xfrm>
            <a:off x="1643010" y="8786850"/>
            <a:ext cx="750099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m 7"/>
          <p:cNvPicPr/>
          <p:nvPr/>
        </p:nvPicPr>
        <p:blipFill>
          <a:blip r:embed="rId4"/>
          <a:srcRect l="17360" t="17022" r="37862" b="3472"/>
          <a:stretch>
            <a:fillRect/>
          </a:stretch>
        </p:blipFill>
        <p:spPr bwMode="auto">
          <a:xfrm>
            <a:off x="1043608" y="714356"/>
            <a:ext cx="640871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4355976" y="149370"/>
            <a:ext cx="122413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 </a:t>
            </a:r>
            <a:r>
              <a:rPr lang="pt-BR" sz="2000" b="1" dirty="0" smtClean="0"/>
              <a:t>SIOPS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7308304" y="4941168"/>
            <a:ext cx="14579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pt-BR" b="1" i="1" dirty="0">
                <a:solidFill>
                  <a:srgbClr val="FF0000"/>
                </a:solidFill>
              </a:rPr>
              <a:t>Alerta para...</a:t>
            </a:r>
            <a:endParaRPr lang="pt-BR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4443</TotalTime>
  <Words>1405</Words>
  <Application>Microsoft Office PowerPoint</Application>
  <PresentationFormat>Apresentação na tela (4:3)</PresentationFormat>
  <Paragraphs>171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449</cp:revision>
  <dcterms:created xsi:type="dcterms:W3CDTF">2015-06-04T12:58:36Z</dcterms:created>
  <dcterms:modified xsi:type="dcterms:W3CDTF">2019-02-18T13:51:20Z</dcterms:modified>
</cp:coreProperties>
</file>