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0" r:id="rId1"/>
  </p:sldMasterIdLst>
  <p:notesMasterIdLst>
    <p:notesMasterId r:id="rId22"/>
  </p:notesMasterIdLst>
  <p:sldIdLst>
    <p:sldId id="256" r:id="rId2"/>
    <p:sldId id="298" r:id="rId3"/>
    <p:sldId id="261" r:id="rId4"/>
    <p:sldId id="272" r:id="rId5"/>
    <p:sldId id="262" r:id="rId6"/>
    <p:sldId id="295" r:id="rId7"/>
    <p:sldId id="275" r:id="rId8"/>
    <p:sldId id="280" r:id="rId9"/>
    <p:sldId id="281" r:id="rId10"/>
    <p:sldId id="284" r:id="rId11"/>
    <p:sldId id="286" r:id="rId12"/>
    <p:sldId id="287" r:id="rId13"/>
    <p:sldId id="288" r:id="rId14"/>
    <p:sldId id="289" r:id="rId15"/>
    <p:sldId id="292" r:id="rId16"/>
    <p:sldId id="271" r:id="rId17"/>
    <p:sldId id="299" r:id="rId18"/>
    <p:sldId id="266" r:id="rId19"/>
    <p:sldId id="274" r:id="rId20"/>
    <p:sldId id="297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5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1906D-4466-4E47-B1AA-0BEB02DC27E4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CC30D-3215-48EA-A9A1-D3982E9E75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67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5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428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6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51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95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1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92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upcahsaudern@gmail.com" TargetMode="External"/><Relationship Id="rId2" Type="http://schemas.openxmlformats.org/officeDocument/2006/relationships/hyperlink" Target="mailto:cpcs.sesap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3039413"/>
            <a:ext cx="8001000" cy="2253803"/>
          </a:xfrm>
        </p:spPr>
        <p:txBody>
          <a:bodyPr>
            <a:normAutofit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23081" y="1314581"/>
            <a:ext cx="10385945" cy="14286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ESTADO DO RIO GRANDE DO NORTE</a:t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SECRETARIA ESTADUAL DA SAÚDE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  <a:p>
            <a:pPr algn="ctr"/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COORDENADORIA DE PLANEJAMENTO E CONTROLE DOS SERVIÇOS DE SAÚDE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SUBCOORDENADORIA DE PROGRAMAÇÃO AMBULATORIAL E HOSPITALAR</a:t>
            </a:r>
            <a:endParaRPr lang="pt-BR" dirty="0"/>
          </a:p>
        </p:txBody>
      </p:sp>
      <p:pic>
        <p:nvPicPr>
          <p:cNvPr id="4" name="Imagem 5" descr="brasao-rio-grande-do-nor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399" y="80166"/>
            <a:ext cx="10080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150772" y="2813447"/>
            <a:ext cx="7765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>
              <a:latin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</a:endParaRPr>
          </a:p>
          <a:p>
            <a:pPr algn="ctr"/>
            <a:r>
              <a:rPr lang="pt-BR" sz="2800" b="1" dirty="0" smtClean="0">
                <a:latin typeface="Arial" panose="020B0604020202020204" pitchFamily="34" charset="0"/>
              </a:rPr>
              <a:t>CAMPANHA DE CIRURGIAS</a:t>
            </a:r>
          </a:p>
          <a:p>
            <a:pPr algn="ctr"/>
            <a:r>
              <a:rPr lang="pt-BR" sz="2800" b="1" dirty="0" smtClean="0">
                <a:latin typeface="Arial" panose="020B0604020202020204" pitchFamily="34" charset="0"/>
              </a:rPr>
              <a:t>ELETIVAS 2019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</a:rPr>
              <a:t>PORTARIA Nº 195, DE 06 DE FEVEREIRO DE 2019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39" y="3039413"/>
            <a:ext cx="5773003" cy="218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28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99610"/>
              </p:ext>
            </p:extLst>
          </p:nvPr>
        </p:nvGraphicFramePr>
        <p:xfrm>
          <a:off x="382138" y="163775"/>
          <a:ext cx="11232106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963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CURRAIS NOVOS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CURRAIS NOVOS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CURRAIS NOVOS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CURRAIS NOVOS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PARNAMIRIM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PARNAMIRIM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PARNAMIRIM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PARNAMIRIM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GOIANINHA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GOIANINHA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GOIANINHA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GOIANINHA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8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11956"/>
              </p:ext>
            </p:extLst>
          </p:nvPr>
        </p:nvGraphicFramePr>
        <p:xfrm>
          <a:off x="382138" y="163775"/>
          <a:ext cx="11232106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963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GUAMARE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GUAMARE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GUAMARE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GUAMARE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JARDIM DO SERIDO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JARDIM DO SERIDO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JARDIM DO SERIDO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JARDIM DO SERIDO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JOAO CAMARA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JOAO CAMARA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JOAO CAMARA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JOAO CAMARA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76850"/>
              </p:ext>
            </p:extLst>
          </p:nvPr>
        </p:nvGraphicFramePr>
        <p:xfrm>
          <a:off x="382138" y="163775"/>
          <a:ext cx="11232106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963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MACAIBA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MACAIBA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MACAIBA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MACAIBA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778018"/>
              </p:ext>
            </p:extLst>
          </p:nvPr>
        </p:nvGraphicFramePr>
        <p:xfrm>
          <a:off x="382138" y="163775"/>
          <a:ext cx="11232106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963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MOSSORO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MOSSORO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MOSSORO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MOSSORO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PARELHAS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PARELHAS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PARELHAS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PARELHAS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 DOS FERROS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 DOS FERROS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 DOS FERROS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 DOS FERROS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250550"/>
              </p:ext>
            </p:extLst>
          </p:nvPr>
        </p:nvGraphicFramePr>
        <p:xfrm>
          <a:off x="191069" y="163775"/>
          <a:ext cx="11627894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418"/>
                <a:gridCol w="1647319"/>
                <a:gridCol w="944680"/>
                <a:gridCol w="1403127"/>
                <a:gridCol w="1265077"/>
                <a:gridCol w="1164201"/>
                <a:gridCol w="1655072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ANTONIO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ANTONIO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ANTONIO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ANTONIO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GONCALO DO AMARANTE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GONCALO DO AMARANTE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GONCALO DO AMARANTE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GONCALO DO AMARANTE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60423"/>
              </p:ext>
            </p:extLst>
          </p:nvPr>
        </p:nvGraphicFramePr>
        <p:xfrm>
          <a:off x="382138" y="163775"/>
          <a:ext cx="11232106" cy="622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166"/>
                <a:gridCol w="1657476"/>
                <a:gridCol w="810011"/>
                <a:gridCol w="1410537"/>
                <a:gridCol w="1382605"/>
                <a:gridCol w="1124574"/>
                <a:gridCol w="1598737"/>
              </a:tblGrid>
              <a:tr h="6960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MIGUEL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MIGUEL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MIGUEL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MIGUEL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PAULO DO POTENGI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PAULO DO POTENGI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PAULO DO POTENGI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PAULO DO POTENGI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TENENTE ANANIAS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TENENTE ANANIAS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TENENTE ANANIAS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TENENTE ANANIAS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1672823"/>
          </a:xfrm>
        </p:spPr>
        <p:txBody>
          <a:bodyPr>
            <a:normAutofit/>
          </a:bodyPr>
          <a:lstStyle/>
          <a:p>
            <a:pPr algn="ctr"/>
            <a:r>
              <a:rPr lang="pt-BR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Monitoramento da </a:t>
            </a:r>
            <a:r>
              <a:rPr lang="pt-BR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Cirurgia Eletivas – PT 2.895 de 13/09/2018</a:t>
            </a:r>
            <a:endParaRPr lang="pt-BR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970" y="2160589"/>
            <a:ext cx="10214102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OBS: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Destacamos que alguns municípios do RN, cumpriram a META,  no entanto NÃO utilizaram o instrumento de registro com a série numérica especifica. Um total de 2.170 procedimentos.</a:t>
            </a:r>
          </a:p>
          <a:p>
            <a:pPr marL="0" indent="0" algn="just">
              <a:buNone/>
            </a:pPr>
            <a:endParaRPr lang="pt-BR" sz="8000" dirty="0"/>
          </a:p>
          <a:p>
            <a:pPr marL="0" indent="0" algn="just">
              <a:buNone/>
            </a:pPr>
            <a:endParaRPr lang="pt-BR" sz="8000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: http://www.imprensanacional.gov.br/materia/-/2019-02-11-portaria-n-195-de-06-de-fevereiro-de-2019-62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34574"/>
              </p:ext>
            </p:extLst>
          </p:nvPr>
        </p:nvGraphicFramePr>
        <p:xfrm>
          <a:off x="321970" y="1519706"/>
          <a:ext cx="10036680" cy="192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176"/>
                <a:gridCol w="1132764"/>
                <a:gridCol w="1965278"/>
                <a:gridCol w="1542197"/>
                <a:gridCol w="1733265"/>
              </a:tblGrid>
              <a:tr h="78188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GESTOR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META</a:t>
                      </a:r>
                    </a:p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FREQUÊNCIA  MAC - AGOSTO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 A NOVEMBRO 2018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CUMPRIU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 A META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FREQUENCIA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 FAEC</a:t>
                      </a:r>
                    </a:p>
                    <a:p>
                      <a:pPr algn="ctr"/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790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10.412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12.582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SIM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2.394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0125" y="5856696"/>
            <a:ext cx="1084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Ministério da Saúde – SAS – DRAC – Coordenação Geral de Controle de Serviços e Sistemas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4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57985" cy="1320800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de Monitoramento da Política de Cirurgia Eletivas – PT 2.895 de 13/09/2018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192677"/>
              </p:ext>
            </p:extLst>
          </p:nvPr>
        </p:nvGraphicFramePr>
        <p:xfrm>
          <a:off x="677333" y="2160588"/>
          <a:ext cx="857584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16"/>
                <a:gridCol w="2858616"/>
                <a:gridCol w="285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Produção </a:t>
                      </a:r>
                      <a:r>
                        <a:rPr lang="pt-BR" sz="2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2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REALIZADO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2.690.614,58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2.652.619,20</a:t>
                      </a:r>
                      <a:endParaRPr lang="pt-BR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9933" y="4872251"/>
            <a:ext cx="9198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 DIFERENÇA  DO VALOR REPASSADO, CORRESPONDE AOS LANÇAMENTOS REALIZADOS POR MUNICÍPIOS QUE NÃO EXCEDERAM 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TETO MÉDIO DA PRODUÇÃO MAC 2015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2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63455" cy="1232848"/>
          </a:xfrm>
        </p:spPr>
        <p:txBody>
          <a:bodyPr>
            <a:normAutofit/>
          </a:bodyPr>
          <a:lstStyle/>
          <a:p>
            <a:pPr algn="ctr"/>
            <a:r>
              <a:rPr lang="pt-B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Municípios Solicitaram Numeração específica de APAC E AIH</a:t>
            </a:r>
            <a:endParaRPr lang="pt-BR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655" y="2661312"/>
            <a:ext cx="10293927" cy="3213795"/>
          </a:xfrm>
        </p:spPr>
        <p:txBody>
          <a:bodyPr>
            <a:noAutofit/>
          </a:bodyPr>
          <a:lstStyle/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Assú            </a:t>
            </a: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Alexandria   </a:t>
            </a: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Caicó           </a:t>
            </a:r>
          </a:p>
          <a:p>
            <a:pPr algn="just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São Gonçalo do Amarante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4717" y="6400800"/>
            <a:ext cx="1053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Ministério da Saúde – SAS – DRAC – Coordenação Geral de Controle de Serviços e Sistemas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5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9940624" cy="388077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“O trabalho em equipe é mais rico, forte e por isso capaz de alcançar as metas mais difíceis”</a:t>
            </a:r>
            <a:endParaRPr lang="pt-BR" sz="4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788" y="318656"/>
            <a:ext cx="8596668" cy="1177636"/>
          </a:xfrm>
        </p:spPr>
        <p:txBody>
          <a:bodyPr/>
          <a:lstStyle/>
          <a:p>
            <a:pPr algn="ctr"/>
            <a:r>
              <a:rPr lang="pt-BR" dirty="0" smtClean="0"/>
              <a:t>Cirurgias Eletivas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87927" y="1199733"/>
            <a:ext cx="94850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CIRURGIA ELETIVA ROTINA: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Realizada nos municípios EXECUTORES, considerando a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  PROGRAMAÇÃO PACTUADA INTEGRADA – PPI. (Fonte de financiamento MAC)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2. CIRURGIA ELETIVA -  ESTRATÉGIA  (Financiamento FAEC), Considera a quantidade de procedimentos que EXCEDER a média da produção aprovada por meio do MAC em 2015 dos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procedimentos eletivos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elencados (anexo II) da Portaria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GM nº 195/2019, de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06/02/2019.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9940624" cy="3880773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Contato : 3232-2653 </a:t>
            </a:r>
            <a:r>
              <a:rPr lang="pt-BR" sz="42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4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upcah</a:t>
            </a:r>
            <a:endParaRPr lang="pt-BR" sz="4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pt-BR" sz="4200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4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mail´s</a:t>
            </a: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cpcs.sesap@gmail.com</a:t>
            </a:r>
            <a:endParaRPr lang="pt-BR" sz="4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supcahsaudern@gmail.com</a:t>
            </a:r>
            <a:endParaRPr lang="pt-BR" sz="4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pt-BR" sz="4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pt-B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Adriana Carvalho Bonifácio da Trindade</a:t>
            </a:r>
          </a:p>
          <a:p>
            <a:pPr marL="457200" lvl="1" indent="0" algn="ctr">
              <a:buNone/>
            </a:pP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SUPCAH/CPCS/SESAP - RN</a:t>
            </a:r>
          </a:p>
          <a:p>
            <a:pPr marL="457200" lvl="1" indent="0" algn="ctr">
              <a:buNone/>
            </a:pPr>
            <a:endParaRPr lang="pt-BR" sz="4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818" y="270457"/>
            <a:ext cx="8534400" cy="1146219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Portaria </a:t>
            </a:r>
            <a:r>
              <a:rPr lang="pt-B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n° 195 , de 06 de fevereiro de </a:t>
            </a:r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2019 - </a:t>
            </a:r>
            <a:r>
              <a:rPr lang="pt-B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Cirurgias Eletivas</a:t>
            </a:r>
            <a:br>
              <a:rPr lang="pt-B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pt-B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18" y="2356834"/>
            <a:ext cx="9414457" cy="42500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Art.  1° Fica prorrogada a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estratégia de ampliação do acesso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aos Procedimentos Cirúrgicos Eletivos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no âmbito do Sistema Único de Saúde  (SUS); para as competências de </a:t>
            </a:r>
            <a:r>
              <a:rPr lang="pt-BR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JANEIRO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JULHO 2019.</a:t>
            </a:r>
          </a:p>
          <a:p>
            <a:pPr marL="0" indent="0" algn="just">
              <a:buNone/>
            </a:pPr>
            <a:endParaRPr lang="pt-BR" sz="3800" b="1" i="1" dirty="0" smtClean="0"/>
          </a:p>
          <a:p>
            <a:pPr marL="0" indent="0" algn="just"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Fonte: http://www.imprensanacional.gov.br/materia/-/2019-02-11-portaria-n-195-de-06-de-fevereiro-de-2019-62</a:t>
            </a:r>
          </a:p>
          <a:p>
            <a:pPr marL="0" indent="0" algn="just">
              <a:buNone/>
            </a:pPr>
            <a:endParaRPr lang="pt-BR" sz="3800" dirty="0" smtClean="0"/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068719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472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Critérios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4880" y="1224263"/>
            <a:ext cx="8596668" cy="483074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Instrumentos de registro :</a:t>
            </a:r>
          </a:p>
          <a:p>
            <a:pPr marL="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Autorização de Internação Hospitalar –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AIH  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Autorização de Procedimento Alto Custo – APAC </a:t>
            </a:r>
          </a:p>
          <a:p>
            <a:pPr marL="0" indent="0" algn="just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Caráter de atendimento tipo 1 –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Eletivo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; Modalidade do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</a:t>
            </a:r>
          </a:p>
          <a:p>
            <a:pPr marL="0" indent="0" algn="just">
              <a:buNone/>
            </a:pPr>
            <a:endParaRPr lang="pt-B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III-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Série numérica específica:</a:t>
            </a:r>
          </a:p>
          <a:p>
            <a:pPr marL="0" indent="0" algn="just">
              <a:buNone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AIH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: o quinto dígito do número de autorização deve ser preenchido com o valor 5</a:t>
            </a:r>
          </a:p>
          <a:p>
            <a:pPr marL="0" indent="0" algn="just">
              <a:buNone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APAC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 quinto dígito do número de autorização deve ser preenchido com o valor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77334" y="2967335"/>
            <a:ext cx="8924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http://www.imprensanacional.gov.br/materia/-/2019-02-11-portaria-n-195-de-06-de-fevereiro-de-2019-62</a:t>
            </a:r>
          </a:p>
        </p:txBody>
      </p:sp>
    </p:spTree>
    <p:extLst>
      <p:ext uri="{BB962C8B-B14F-4D97-AF65-F5344CB8AC3E}">
        <p14:creationId xmlns:p14="http://schemas.microsoft.com/office/powerpoint/2010/main" val="18302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3183"/>
            <a:ext cx="8596668" cy="11977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Limites Financeiros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788" y="914400"/>
            <a:ext cx="9329550" cy="504968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2019,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alocados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pelo Ministério da Saúde na estratégia de expansão de acesso aos procedimentos cirúrgicos eletivos o total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R$ 150.000.000,00 (cento e cinquenta milhões)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disponibilizados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aos Estados segundo coeficiente populacional extraído da estimativa admitida pelo TCU em 2017.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Rio Grande do Norte representa 1.69% da população brasileira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e, fará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jus ao limite financeiro de até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R$ 2.533.218,23. destinados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ao custeio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procedimentos cirúrgicos eletivos financiamento FAEC,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período janeiro/2019 a julho/2019</a:t>
            </a:r>
          </a:p>
          <a:p>
            <a:pPr marL="0" indent="0">
              <a:buNone/>
            </a:pPr>
            <a:endParaRPr lang="pt-BR" sz="2800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49792"/>
              </p:ext>
            </p:extLst>
          </p:nvPr>
        </p:nvGraphicFramePr>
        <p:xfrm>
          <a:off x="940156" y="4318169"/>
          <a:ext cx="844854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570"/>
                <a:gridCol w="2110800"/>
                <a:gridCol w="2019025"/>
                <a:gridCol w="1998147"/>
              </a:tblGrid>
              <a:tr h="754701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UF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POPULAÇÃO</a:t>
                      </a:r>
                    </a:p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ABSOLUTA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POPULAÇÃO RELATIVA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VALOR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54701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RIO</a:t>
                      </a:r>
                      <a:r>
                        <a:rPr lang="pt-BR" sz="2400" baseline="0" dirty="0" smtClean="0"/>
                        <a:t> GRANDE DO NORTE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3.507.003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1.69%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2.533.218,23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22787" y="4627242"/>
            <a:ext cx="9664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91570" y="6273162"/>
            <a:ext cx="824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Fonte: http://www.imprensanacional.gov.br/materia/-/2019-02-11-portaria-n-195-de-06-de-fevereiro-de-2019-62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de Monitoramento da Política de Cirurgia </a:t>
            </a:r>
            <a:r>
              <a:rPr lang="pt-BR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letivas – PT 2.895 de 13/09/2018</a:t>
            </a:r>
            <a:endParaRPr lang="pt-BR" b="1" i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249138"/>
              </p:ext>
            </p:extLst>
          </p:nvPr>
        </p:nvGraphicFramePr>
        <p:xfrm>
          <a:off x="334850" y="2176058"/>
          <a:ext cx="9787943" cy="154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54"/>
                <a:gridCol w="1086431"/>
                <a:gridCol w="2176530"/>
                <a:gridCol w="1867436"/>
                <a:gridCol w="2215167"/>
                <a:gridCol w="1751525"/>
              </a:tblGrid>
              <a:tr h="77489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IBGE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LIMITE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REPASSE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</a:t>
                      </a:r>
                      <a:endParaRPr lang="pt-BR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489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240000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08/2018 à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11/2018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4.214.896,70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2.652.619,20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1.562.277,50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1746914" y="4338544"/>
            <a:ext cx="3712190" cy="19121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MÉDIA DE PRODUÇÃO AGOSTO A NOVEMBRO</a:t>
            </a:r>
          </a:p>
          <a:p>
            <a:pPr algn="ctr"/>
            <a:r>
              <a:rPr lang="pt-BR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algn="ctr"/>
            <a:r>
              <a:rPr lang="pt-BR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R$ 662.769,00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4849" y="6496334"/>
            <a:ext cx="1129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Ministério da Saúde – SAS – DRAC – Coordenação Geral de Controle de Serviços e Sistemas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632813" y="4354019"/>
            <a:ext cx="2538483" cy="18966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EXECUÇÃO</a:t>
            </a: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62,93%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73911"/>
              </p:ext>
            </p:extLst>
          </p:nvPr>
        </p:nvGraphicFramePr>
        <p:xfrm>
          <a:off x="464023" y="1496290"/>
          <a:ext cx="11150220" cy="502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077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4051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 GRANDE DO NORTE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73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33266" y="409433"/>
            <a:ext cx="7192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da Política de Cirurgia Eletivas </a:t>
            </a:r>
            <a:endParaRPr lang="pt-BR" sz="28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2.895 de 13/09/2018</a:t>
            </a:r>
            <a:endParaRPr lang="pt-BR" sz="28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95034"/>
              </p:ext>
            </p:extLst>
          </p:nvPr>
        </p:nvGraphicFramePr>
        <p:xfrm>
          <a:off x="360218" y="341195"/>
          <a:ext cx="11254027" cy="596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884"/>
                <a:gridCol w="1759679"/>
                <a:gridCol w="810011"/>
                <a:gridCol w="1410537"/>
                <a:gridCol w="1382605"/>
                <a:gridCol w="1124574"/>
                <a:gridCol w="1598737"/>
              </a:tblGrid>
              <a:tr h="7797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</a:tr>
              <a:tr h="43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5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085829"/>
              </p:ext>
            </p:extLst>
          </p:nvPr>
        </p:nvGraphicFramePr>
        <p:xfrm>
          <a:off x="360218" y="163775"/>
          <a:ext cx="11254027" cy="614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961"/>
                <a:gridCol w="1746914"/>
                <a:gridCol w="1009934"/>
                <a:gridCol w="1446663"/>
                <a:gridCol w="1207244"/>
                <a:gridCol w="1124574"/>
                <a:gridCol w="1598737"/>
              </a:tblGrid>
              <a:tr h="5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 a Meta?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Frequência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FAEC 2018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CANGUARETAMA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CANGUARETAMA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CANGUARETAMA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CANGUARETAMA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CARAUBAS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CARAUBAS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CARAUBAS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CARAUBAS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CARNAUBA DOS DANTAS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CARNAUBA DOS DANTAS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CARNAUBA DOS DANTAS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05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CARNAUBA DOS DANTAS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0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898</TotalTime>
  <Words>1617</Words>
  <Application>Microsoft Office PowerPoint</Application>
  <PresentationFormat>Widescreen</PresentationFormat>
  <Paragraphs>972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Facetado</vt:lpstr>
      <vt:lpstr> </vt:lpstr>
      <vt:lpstr>Cirurgias Eletivas</vt:lpstr>
      <vt:lpstr>Portaria n° 195 , de 06 de fevereiro de 2019 - Cirurgias Eletivas </vt:lpstr>
      <vt:lpstr>Critérios</vt:lpstr>
      <vt:lpstr>Limites Financeiros </vt:lpstr>
      <vt:lpstr>Relatório de Monitoramento da Política de Cirurgia Eletivas – PT 2.895 de 13/09/2018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Relatório de Monitoramento da Política de Cirurgia Eletivas – PT 2.895 de 13/09/2018</vt:lpstr>
      <vt:lpstr>Relatório de Monitoramento da Política de Cirurgia Eletivas – PT 2.895 de 13/09/2018</vt:lpstr>
      <vt:lpstr>Municípios Solicitaram Numeração específica de APAC E AIH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Adriana Trindade</dc:creator>
  <cp:lastModifiedBy>Adriana Trindade</cp:lastModifiedBy>
  <cp:revision>77</cp:revision>
  <cp:lastPrinted>2019-02-20T11:54:58Z</cp:lastPrinted>
  <dcterms:created xsi:type="dcterms:W3CDTF">2019-02-13T19:00:13Z</dcterms:created>
  <dcterms:modified xsi:type="dcterms:W3CDTF">2019-03-19T19:38:32Z</dcterms:modified>
</cp:coreProperties>
</file>