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2449" autoAdjust="0"/>
  </p:normalViewPr>
  <p:slideViewPr>
    <p:cSldViewPr snapToGrid="0">
      <p:cViewPr varScale="1">
        <p:scale>
          <a:sx n="67" d="100"/>
          <a:sy n="67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9787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459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3852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36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0611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964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0685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734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9244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4872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161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626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0958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109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713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2077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6478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E57653-3E58-4892-A7ED-712530ACC68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87644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44285" y="1063618"/>
            <a:ext cx="8305800" cy="2493969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pt-BR" sz="3200" b="1" dirty="0">
                <a:solidFill>
                  <a:schemeClr val="bg1"/>
                </a:solidFill>
              </a:rPr>
            </a:br>
            <a:br>
              <a:rPr lang="pt-BR" sz="3200" b="1" dirty="0">
                <a:solidFill>
                  <a:schemeClr val="bg1"/>
                </a:solidFill>
              </a:rPr>
            </a:br>
            <a:br>
              <a:rPr lang="pt-BR" sz="3200" b="1" dirty="0">
                <a:solidFill>
                  <a:schemeClr val="bg1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606A934-5DEE-4A81-8124-9725C2A6D062}"/>
              </a:ext>
            </a:extLst>
          </p:cNvPr>
          <p:cNvSpPr/>
          <p:nvPr/>
        </p:nvSpPr>
        <p:spPr>
          <a:xfrm>
            <a:off x="442913" y="1718786"/>
            <a:ext cx="852725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b="1" dirty="0">
              <a:solidFill>
                <a:schemeClr val="bg1"/>
              </a:solidFill>
            </a:endParaRP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 ORIENTAÇÕES SOBRE REQUISITOS MÍNIMOS PARA O LICENCIAMENTO SANITÁRIO </a:t>
            </a:r>
          </a:p>
          <a:p>
            <a:pPr algn="ctr"/>
            <a:endParaRPr lang="pt-BR" sz="2800" b="1" dirty="0">
              <a:solidFill>
                <a:schemeClr val="bg1"/>
              </a:solidFill>
            </a:endParaRPr>
          </a:p>
          <a:p>
            <a:pPr algn="ctr"/>
            <a:r>
              <a:rPr lang="pt-BR" sz="2400" b="1" dirty="0">
                <a:solidFill>
                  <a:schemeClr val="bg1"/>
                </a:solidFill>
              </a:rPr>
              <a:t>NOTA TÉCNICA 001/ SUVISA /CPS/SESAP – RN/2019</a:t>
            </a:r>
          </a:p>
          <a:p>
            <a:pPr algn="ctr"/>
            <a:br>
              <a:rPr lang="pt-BR" sz="2800" b="1" dirty="0">
                <a:solidFill>
                  <a:schemeClr val="bg1"/>
                </a:solidFill>
              </a:rPr>
            </a:br>
            <a:br>
              <a:rPr lang="pt-BR" b="1" dirty="0">
                <a:solidFill>
                  <a:schemeClr val="bg1"/>
                </a:solidFill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1298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B51422B-F785-44E9-A71F-35B537A80BCE}"/>
              </a:ext>
            </a:extLst>
          </p:cNvPr>
          <p:cNvSpPr txBox="1"/>
          <p:nvPr/>
        </p:nvSpPr>
        <p:spPr>
          <a:xfrm>
            <a:off x="271122" y="228094"/>
            <a:ext cx="8601755" cy="552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3200" dirty="0">
                <a:solidFill>
                  <a:schemeClr val="bg1"/>
                </a:solidFill>
              </a:rPr>
              <a:t>Obrigada!</a:t>
            </a:r>
          </a:p>
          <a:p>
            <a:pPr algn="ctr">
              <a:lnSpc>
                <a:spcPct val="150000"/>
              </a:lnSpc>
            </a:pPr>
            <a:r>
              <a:rPr lang="pt-BR" sz="3200" dirty="0" err="1">
                <a:solidFill>
                  <a:schemeClr val="bg1"/>
                </a:solidFill>
              </a:rPr>
              <a:t>Subcoordenadoria</a:t>
            </a:r>
            <a:r>
              <a:rPr lang="pt-BR" sz="3200" dirty="0">
                <a:solidFill>
                  <a:schemeClr val="bg1"/>
                </a:solidFill>
              </a:rPr>
              <a:t> de Vigilância Sanitária</a:t>
            </a:r>
          </a:p>
          <a:p>
            <a:pPr algn="ctr">
              <a:lnSpc>
                <a:spcPct val="150000"/>
              </a:lnSpc>
            </a:pPr>
            <a:r>
              <a:rPr lang="pt-BR" sz="3200" dirty="0">
                <a:solidFill>
                  <a:schemeClr val="bg1"/>
                </a:solidFill>
              </a:rPr>
              <a:t>suvisasaudern@gmail.com</a:t>
            </a: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</p:txBody>
      </p:sp>
      <p:pic>
        <p:nvPicPr>
          <p:cNvPr id="4" name="Gráfico 3" descr="Rosto sorridente sem preenchimento ">
            <a:extLst>
              <a:ext uri="{FF2B5EF4-FFF2-40B4-BE49-F238E27FC236}">
                <a16:creationId xmlns:a16="http://schemas.microsoft.com/office/drawing/2014/main" id="{49138CE0-C713-478E-9166-58CA81B08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72250" y="42433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4B90EF7-3232-44DB-8E3E-F54F78C36A03}"/>
              </a:ext>
            </a:extLst>
          </p:cNvPr>
          <p:cNvSpPr txBox="1"/>
          <p:nvPr/>
        </p:nvSpPr>
        <p:spPr>
          <a:xfrm>
            <a:off x="404191" y="889843"/>
            <a:ext cx="83356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prstClr val="black"/>
                </a:solidFill>
              </a:rPr>
              <a:t>≈ </a:t>
            </a:r>
            <a:r>
              <a:rPr lang="en-US" sz="2000" dirty="0" err="1">
                <a:solidFill>
                  <a:prstClr val="black"/>
                </a:solidFill>
              </a:rPr>
              <a:t>Resolução</a:t>
            </a:r>
            <a:r>
              <a:rPr lang="en-US" sz="2000" dirty="0">
                <a:solidFill>
                  <a:prstClr val="black"/>
                </a:solidFill>
              </a:rPr>
              <a:t> da </a:t>
            </a:r>
            <a:r>
              <a:rPr lang="en-US" sz="2000" dirty="0" err="1">
                <a:solidFill>
                  <a:prstClr val="black"/>
                </a:solidFill>
              </a:rPr>
              <a:t>Diretoria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Colegiada</a:t>
            </a:r>
            <a:r>
              <a:rPr lang="en-US" sz="2000" dirty="0">
                <a:solidFill>
                  <a:prstClr val="black"/>
                </a:solidFill>
              </a:rPr>
              <a:t> da ANVISA – RDC Nº 153 de 23/04/2017 – </a:t>
            </a:r>
            <a:r>
              <a:rPr lang="en-US" sz="2000" dirty="0" err="1">
                <a:solidFill>
                  <a:prstClr val="black"/>
                </a:solidFill>
              </a:rPr>
              <a:t>Dispõe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sobre</a:t>
            </a:r>
            <a:r>
              <a:rPr lang="en-US" sz="2000" dirty="0">
                <a:solidFill>
                  <a:prstClr val="black"/>
                </a:solidFill>
              </a:rPr>
              <a:t> a </a:t>
            </a:r>
            <a:r>
              <a:rPr lang="en-US" sz="2000" dirty="0" err="1">
                <a:solidFill>
                  <a:prstClr val="black"/>
                </a:solidFill>
              </a:rPr>
              <a:t>Classificação</a:t>
            </a:r>
            <a:r>
              <a:rPr lang="en-US" sz="2000" dirty="0">
                <a:solidFill>
                  <a:prstClr val="black"/>
                </a:solidFill>
              </a:rPr>
              <a:t> do Grau de </a:t>
            </a:r>
            <a:r>
              <a:rPr lang="en-US" sz="2000" dirty="0" err="1">
                <a:solidFill>
                  <a:prstClr val="black"/>
                </a:solidFill>
              </a:rPr>
              <a:t>Risco</a:t>
            </a:r>
            <a:r>
              <a:rPr lang="en-US" sz="2000" dirty="0">
                <a:solidFill>
                  <a:prstClr val="black"/>
                </a:solidFill>
              </a:rPr>
              <a:t> para as </a:t>
            </a:r>
            <a:r>
              <a:rPr lang="en-US" sz="2000" dirty="0" err="1">
                <a:solidFill>
                  <a:prstClr val="black"/>
                </a:solidFill>
              </a:rPr>
              <a:t>atividades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econômicas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sujeitas</a:t>
            </a:r>
            <a:r>
              <a:rPr lang="en-US" sz="2000" dirty="0">
                <a:solidFill>
                  <a:prstClr val="black"/>
                </a:solidFill>
              </a:rPr>
              <a:t> à </a:t>
            </a:r>
            <a:r>
              <a:rPr lang="en-US" sz="2000" dirty="0" err="1">
                <a:solidFill>
                  <a:prstClr val="black"/>
                </a:solidFill>
              </a:rPr>
              <a:t>vigilância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sanitária</a:t>
            </a:r>
            <a:r>
              <a:rPr lang="en-US" sz="2000" dirty="0">
                <a:solidFill>
                  <a:prstClr val="black"/>
                </a:solidFill>
              </a:rPr>
              <a:t>, para fins de </a:t>
            </a:r>
            <a:r>
              <a:rPr lang="en-US" sz="2000" dirty="0" err="1">
                <a:solidFill>
                  <a:prstClr val="black"/>
                </a:solidFill>
              </a:rPr>
              <a:t>licenciamento</a:t>
            </a:r>
            <a:r>
              <a:rPr lang="en-US" sz="2000" dirty="0">
                <a:solidFill>
                  <a:prstClr val="black"/>
                </a:solidFill>
              </a:rPr>
              <a:t>…</a:t>
            </a:r>
          </a:p>
          <a:p>
            <a:pPr algn="just"/>
            <a:endParaRPr lang="en-US" sz="2400" dirty="0">
              <a:solidFill>
                <a:prstClr val="black"/>
              </a:solidFill>
            </a:endParaRP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≈ </a:t>
            </a:r>
            <a:r>
              <a:rPr lang="en-US" sz="2000" dirty="0" err="1">
                <a:solidFill>
                  <a:prstClr val="black"/>
                </a:solidFill>
              </a:rPr>
              <a:t>Instrução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Normativa</a:t>
            </a:r>
            <a:r>
              <a:rPr lang="en-US" sz="2000" dirty="0">
                <a:solidFill>
                  <a:prstClr val="black"/>
                </a:solidFill>
              </a:rPr>
              <a:t> nº 16 de 26/04/2017 – </a:t>
            </a:r>
            <a:r>
              <a:rPr lang="en-US" sz="2000" dirty="0" err="1">
                <a:solidFill>
                  <a:prstClr val="black"/>
                </a:solidFill>
              </a:rPr>
              <a:t>Dispõe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sobre</a:t>
            </a:r>
            <a:r>
              <a:rPr lang="en-US" sz="2000" dirty="0">
                <a:solidFill>
                  <a:prstClr val="black"/>
                </a:solidFill>
              </a:rPr>
              <a:t> a </a:t>
            </a:r>
            <a:r>
              <a:rPr lang="en-US" sz="2000" dirty="0" err="1">
                <a:solidFill>
                  <a:prstClr val="black"/>
                </a:solidFill>
              </a:rPr>
              <a:t>lista</a:t>
            </a:r>
            <a:r>
              <a:rPr lang="en-US" sz="2000" dirty="0">
                <a:solidFill>
                  <a:prstClr val="black"/>
                </a:solidFill>
              </a:rPr>
              <a:t> de </a:t>
            </a:r>
            <a:r>
              <a:rPr lang="en-US" sz="2000" dirty="0" err="1">
                <a:solidFill>
                  <a:prstClr val="black"/>
                </a:solidFill>
              </a:rPr>
              <a:t>Classificação</a:t>
            </a:r>
            <a:r>
              <a:rPr lang="en-US" sz="2000" dirty="0">
                <a:solidFill>
                  <a:prstClr val="black"/>
                </a:solidFill>
              </a:rPr>
              <a:t> Nacional de </a:t>
            </a:r>
            <a:r>
              <a:rPr lang="en-US" sz="2000" dirty="0" err="1">
                <a:solidFill>
                  <a:prstClr val="black"/>
                </a:solidFill>
              </a:rPr>
              <a:t>Atividades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Econômicas</a:t>
            </a:r>
            <a:r>
              <a:rPr lang="en-US" sz="2000" dirty="0">
                <a:solidFill>
                  <a:prstClr val="black"/>
                </a:solidFill>
              </a:rPr>
              <a:t> (CNAE) </a:t>
            </a:r>
            <a:r>
              <a:rPr lang="en-US" sz="2000" dirty="0" err="1">
                <a:solidFill>
                  <a:prstClr val="black"/>
                </a:solidFill>
              </a:rPr>
              <a:t>classificadas</a:t>
            </a:r>
            <a:r>
              <a:rPr lang="en-US" sz="2000" dirty="0">
                <a:solidFill>
                  <a:prstClr val="black"/>
                </a:solidFill>
              </a:rPr>
              <a:t> por </a:t>
            </a:r>
            <a:r>
              <a:rPr lang="en-US" sz="2000" dirty="0" err="1">
                <a:solidFill>
                  <a:prstClr val="black"/>
                </a:solidFill>
              </a:rPr>
              <a:t>graus</a:t>
            </a:r>
            <a:r>
              <a:rPr lang="en-US" sz="2000" dirty="0">
                <a:solidFill>
                  <a:prstClr val="black"/>
                </a:solidFill>
              </a:rPr>
              <a:t> de </a:t>
            </a:r>
            <a:r>
              <a:rPr lang="en-US" sz="2000" dirty="0" err="1">
                <a:solidFill>
                  <a:prstClr val="black"/>
                </a:solidFill>
              </a:rPr>
              <a:t>risco</a:t>
            </a:r>
            <a:r>
              <a:rPr lang="en-US" sz="2000" dirty="0">
                <a:solidFill>
                  <a:prstClr val="black"/>
                </a:solidFill>
              </a:rPr>
              <a:t> para fins de </a:t>
            </a:r>
            <a:r>
              <a:rPr lang="en-US" sz="2000" dirty="0" err="1">
                <a:solidFill>
                  <a:prstClr val="black"/>
                </a:solidFill>
              </a:rPr>
              <a:t>licenciamento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sanitário</a:t>
            </a:r>
            <a:endParaRPr lang="en-US" sz="2000" dirty="0">
              <a:solidFill>
                <a:prstClr val="black"/>
              </a:solidFill>
            </a:endParaRPr>
          </a:p>
          <a:p>
            <a:pPr algn="just"/>
            <a:endParaRPr lang="en-US" sz="2400" dirty="0">
              <a:solidFill>
                <a:prstClr val="black"/>
              </a:solidFill>
            </a:endParaRPr>
          </a:p>
          <a:p>
            <a:pPr algn="just"/>
            <a:r>
              <a:rPr lang="en-US" sz="2000" dirty="0">
                <a:solidFill>
                  <a:prstClr val="black"/>
                </a:solidFill>
              </a:rPr>
              <a:t>≈ </a:t>
            </a:r>
            <a:r>
              <a:rPr lang="en-US" sz="2000" dirty="0" err="1">
                <a:solidFill>
                  <a:prstClr val="black"/>
                </a:solidFill>
              </a:rPr>
              <a:t>Resolução</a:t>
            </a:r>
            <a:r>
              <a:rPr lang="en-US" sz="2000" dirty="0">
                <a:solidFill>
                  <a:prstClr val="black"/>
                </a:solidFill>
              </a:rPr>
              <a:t> da </a:t>
            </a:r>
            <a:r>
              <a:rPr lang="en-US" sz="2000" dirty="0" err="1">
                <a:solidFill>
                  <a:prstClr val="black"/>
                </a:solidFill>
              </a:rPr>
              <a:t>Diretoria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Colegiada</a:t>
            </a:r>
            <a:r>
              <a:rPr lang="en-US" sz="2000" dirty="0">
                <a:solidFill>
                  <a:prstClr val="black"/>
                </a:solidFill>
              </a:rPr>
              <a:t> da ANVISA – RDC  Nº 207 de 03 de </a:t>
            </a:r>
            <a:r>
              <a:rPr lang="en-US" sz="2000" dirty="0" err="1">
                <a:solidFill>
                  <a:prstClr val="black"/>
                </a:solidFill>
              </a:rPr>
              <a:t>janeiro</a:t>
            </a:r>
            <a:r>
              <a:rPr lang="en-US" sz="2000" dirty="0">
                <a:solidFill>
                  <a:prstClr val="black"/>
                </a:solidFill>
              </a:rPr>
              <a:t> de 2018 – </a:t>
            </a:r>
            <a:r>
              <a:rPr lang="en-US" sz="2000" dirty="0" err="1">
                <a:solidFill>
                  <a:prstClr val="black"/>
                </a:solidFill>
              </a:rPr>
              <a:t>Dispõe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sobre</a:t>
            </a:r>
            <a:r>
              <a:rPr lang="en-US" sz="2000" dirty="0">
                <a:solidFill>
                  <a:prstClr val="black"/>
                </a:solidFill>
              </a:rPr>
              <a:t> a </a:t>
            </a:r>
            <a:r>
              <a:rPr lang="en-US" sz="2000" dirty="0" err="1">
                <a:solidFill>
                  <a:prstClr val="black"/>
                </a:solidFill>
              </a:rPr>
              <a:t>organização</a:t>
            </a:r>
            <a:r>
              <a:rPr lang="en-US" sz="2000" dirty="0">
                <a:solidFill>
                  <a:prstClr val="black"/>
                </a:solidFill>
              </a:rPr>
              <a:t> das </a:t>
            </a:r>
            <a:r>
              <a:rPr lang="en-US" sz="2000" dirty="0" err="1">
                <a:solidFill>
                  <a:prstClr val="black"/>
                </a:solidFill>
              </a:rPr>
              <a:t>ações</a:t>
            </a:r>
            <a:r>
              <a:rPr lang="en-US" sz="2000" dirty="0">
                <a:solidFill>
                  <a:prstClr val="black"/>
                </a:solidFill>
              </a:rPr>
              <a:t> de </a:t>
            </a:r>
            <a:r>
              <a:rPr lang="en-US" sz="2000" dirty="0" err="1">
                <a:solidFill>
                  <a:prstClr val="black"/>
                </a:solidFill>
              </a:rPr>
              <a:t>vigilância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sanitária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exercidas</a:t>
            </a:r>
            <a:r>
              <a:rPr lang="en-US" sz="2000" dirty="0">
                <a:solidFill>
                  <a:prstClr val="black"/>
                </a:solidFill>
              </a:rPr>
              <a:t> pela </a:t>
            </a:r>
            <a:r>
              <a:rPr lang="en-US" sz="2000" dirty="0" err="1">
                <a:solidFill>
                  <a:prstClr val="black"/>
                </a:solidFill>
              </a:rPr>
              <a:t>União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Estados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Municípios</a:t>
            </a:r>
            <a:r>
              <a:rPr lang="en-US" sz="2000" dirty="0">
                <a:solidFill>
                  <a:prstClr val="black"/>
                </a:solidFill>
              </a:rPr>
              <a:t> e Distrito Federal </a:t>
            </a:r>
            <a:r>
              <a:rPr lang="en-US" sz="2000" dirty="0" err="1">
                <a:solidFill>
                  <a:prstClr val="black"/>
                </a:solidFill>
              </a:rPr>
              <a:t>relativas</a:t>
            </a:r>
            <a:r>
              <a:rPr lang="en-US" sz="2000" dirty="0">
                <a:solidFill>
                  <a:prstClr val="black"/>
                </a:solidFill>
              </a:rPr>
              <a:t> à </a:t>
            </a:r>
            <a:r>
              <a:rPr lang="en-US" sz="2000" dirty="0" err="1">
                <a:solidFill>
                  <a:prstClr val="black"/>
                </a:solidFill>
              </a:rPr>
              <a:t>Autorização</a:t>
            </a:r>
            <a:r>
              <a:rPr lang="en-US" sz="2000" dirty="0">
                <a:solidFill>
                  <a:prstClr val="black"/>
                </a:solidFill>
              </a:rPr>
              <a:t> de </a:t>
            </a:r>
            <a:r>
              <a:rPr lang="en-US" sz="2000" dirty="0" err="1">
                <a:solidFill>
                  <a:prstClr val="black"/>
                </a:solidFill>
              </a:rPr>
              <a:t>Funcionamento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Licenciamento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Registro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Certificação</a:t>
            </a:r>
            <a:r>
              <a:rPr lang="en-US" sz="2000" dirty="0">
                <a:solidFill>
                  <a:prstClr val="black"/>
                </a:solidFill>
              </a:rPr>
              <a:t> de Boas </a:t>
            </a:r>
            <a:r>
              <a:rPr lang="en-US" sz="2000" dirty="0" err="1">
                <a:solidFill>
                  <a:prstClr val="black"/>
                </a:solidFill>
              </a:rPr>
              <a:t>Práticas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Fiscalização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Inspeção</a:t>
            </a:r>
            <a:r>
              <a:rPr lang="en-US" sz="2000" dirty="0">
                <a:solidFill>
                  <a:prstClr val="black"/>
                </a:solidFill>
              </a:rPr>
              <a:t> e </a:t>
            </a:r>
            <a:r>
              <a:rPr lang="en-US" sz="2000" dirty="0" err="1">
                <a:solidFill>
                  <a:prstClr val="black"/>
                </a:solidFill>
              </a:rPr>
              <a:t>Normatização</a:t>
            </a:r>
            <a:r>
              <a:rPr lang="en-US" sz="2000" dirty="0">
                <a:solidFill>
                  <a:prstClr val="black"/>
                </a:solidFill>
              </a:rPr>
              <a:t>, no </a:t>
            </a:r>
            <a:r>
              <a:rPr lang="en-US" sz="2000" dirty="0" err="1">
                <a:solidFill>
                  <a:prstClr val="black"/>
                </a:solidFill>
              </a:rPr>
              <a:t>âmbito</a:t>
            </a:r>
            <a:r>
              <a:rPr lang="en-US" sz="2000" dirty="0">
                <a:solidFill>
                  <a:prstClr val="black"/>
                </a:solidFill>
              </a:rPr>
              <a:t> do Sistema Nacional de </a:t>
            </a:r>
            <a:r>
              <a:rPr lang="en-US" sz="2000" dirty="0" err="1">
                <a:solidFill>
                  <a:prstClr val="black"/>
                </a:solidFill>
              </a:rPr>
              <a:t>Vigilância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Sanitária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2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4B90EF7-3232-44DB-8E3E-F54F78C36A03}"/>
              </a:ext>
            </a:extLst>
          </p:cNvPr>
          <p:cNvSpPr txBox="1"/>
          <p:nvPr/>
        </p:nvSpPr>
        <p:spPr>
          <a:xfrm>
            <a:off x="510208" y="744069"/>
            <a:ext cx="8335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prstClr val="black"/>
                </a:solidFill>
              </a:rPr>
              <a:t>RDC 207/2018 </a:t>
            </a:r>
          </a:p>
          <a:p>
            <a:pPr algn="just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77F280F-87A6-4947-8700-259310821B91}"/>
              </a:ext>
            </a:extLst>
          </p:cNvPr>
          <p:cNvSpPr txBox="1"/>
          <p:nvPr/>
        </p:nvSpPr>
        <p:spPr>
          <a:xfrm>
            <a:off x="609600" y="1828800"/>
            <a:ext cx="808382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chemeClr val="bg1"/>
                </a:solidFill>
              </a:rPr>
              <a:t>≈ </a:t>
            </a:r>
            <a:r>
              <a:rPr lang="pt-BR" sz="2400" dirty="0" err="1">
                <a:solidFill>
                  <a:schemeClr val="bg1"/>
                </a:solidFill>
              </a:rPr>
              <a:t>Art</a:t>
            </a:r>
            <a:r>
              <a:rPr lang="pt-BR" sz="2400" dirty="0">
                <a:solidFill>
                  <a:schemeClr val="bg1"/>
                </a:solidFill>
              </a:rPr>
              <a:t> 2º IV – As ações de vigilância sanitária relacionadas a estabelecimentos, produtos e serviços  de alto risco sanitário devem ser pactuadas entre Estados e Municípios, observando critérios definidos nesta Resolução e os requisitos pactuados nas respectivas Comissões </a:t>
            </a:r>
            <a:r>
              <a:rPr lang="pt-BR" sz="2400" dirty="0" err="1">
                <a:solidFill>
                  <a:schemeClr val="bg1"/>
                </a:solidFill>
              </a:rPr>
              <a:t>Intergestores</a:t>
            </a:r>
            <a:r>
              <a:rPr lang="pt-BR" sz="2400" dirty="0">
                <a:solidFill>
                  <a:schemeClr val="bg1"/>
                </a:solidFill>
              </a:rPr>
              <a:t> Bipartite (CIB). </a:t>
            </a:r>
          </a:p>
          <a:p>
            <a:pPr algn="just"/>
            <a:endParaRPr lang="pt-BR" sz="2400" dirty="0">
              <a:solidFill>
                <a:schemeClr val="bg1"/>
              </a:solidFill>
            </a:endParaRPr>
          </a:p>
          <a:p>
            <a:pPr algn="just"/>
            <a:r>
              <a:rPr lang="en-US" sz="2400" dirty="0">
                <a:solidFill>
                  <a:prstClr val="black"/>
                </a:solidFill>
              </a:rPr>
              <a:t>≈ Art. 2º V - </a:t>
            </a:r>
            <a:r>
              <a:rPr lang="pt-BR" sz="2400" dirty="0">
                <a:solidFill>
                  <a:schemeClr val="bg1"/>
                </a:solidFill>
              </a:rPr>
              <a:t>As ações de vigilância sanitária relacionadas a estabelecimentos, produtos e serviços  de baixo risco sanitário devem ser realizadas pelos municípios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13657" y="439271"/>
            <a:ext cx="8316686" cy="622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Considerando: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400" dirty="0">
                <a:solidFill>
                  <a:schemeClr val="bg1"/>
                </a:solidFill>
              </a:rPr>
              <a:t> o </a:t>
            </a:r>
            <a:r>
              <a:rPr lang="en-US" sz="2400" dirty="0" err="1">
                <a:solidFill>
                  <a:schemeClr val="bg1"/>
                </a:solidFill>
              </a:rPr>
              <a:t>processo</a:t>
            </a:r>
            <a:r>
              <a:rPr lang="en-US" sz="2400" dirty="0">
                <a:solidFill>
                  <a:schemeClr val="bg1"/>
                </a:solidFill>
              </a:rPr>
              <a:t> de </a:t>
            </a:r>
            <a:r>
              <a:rPr lang="en-US" sz="2400" dirty="0" err="1">
                <a:solidFill>
                  <a:schemeClr val="bg1"/>
                </a:solidFill>
              </a:rPr>
              <a:t>descentralização</a:t>
            </a:r>
            <a:r>
              <a:rPr lang="en-US" sz="2400" dirty="0">
                <a:solidFill>
                  <a:schemeClr val="bg1"/>
                </a:solidFill>
              </a:rPr>
              <a:t> das </a:t>
            </a:r>
            <a:r>
              <a:rPr lang="en-US" sz="2400" dirty="0" err="1">
                <a:solidFill>
                  <a:schemeClr val="bg1"/>
                </a:solidFill>
              </a:rPr>
              <a:t>ações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curso</a:t>
            </a:r>
            <a:r>
              <a:rPr lang="en-US" sz="2400" dirty="0">
                <a:solidFill>
                  <a:schemeClr val="bg1"/>
                </a:solidFill>
              </a:rPr>
              <a:t> e que a SUVISA é </a:t>
            </a:r>
            <a:r>
              <a:rPr lang="en-US" sz="2400" dirty="0" err="1">
                <a:solidFill>
                  <a:schemeClr val="bg1"/>
                </a:solidFill>
              </a:rPr>
              <a:t>coordenadora</a:t>
            </a:r>
            <a:r>
              <a:rPr lang="en-US" sz="2400" dirty="0">
                <a:solidFill>
                  <a:schemeClr val="bg1"/>
                </a:solidFill>
              </a:rPr>
              <a:t> do SNVS no </a:t>
            </a:r>
            <a:r>
              <a:rPr lang="en-US" sz="2400" dirty="0" err="1">
                <a:solidFill>
                  <a:schemeClr val="bg1"/>
                </a:solidFill>
              </a:rPr>
              <a:t>nivel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estadual</a:t>
            </a:r>
            <a:r>
              <a:rPr lang="en-US" sz="2400" dirty="0">
                <a:solidFill>
                  <a:schemeClr val="bg1"/>
                </a:solidFill>
              </a:rPr>
              <a:t> de </a:t>
            </a:r>
            <a:r>
              <a:rPr lang="en-US" sz="2400" dirty="0" err="1">
                <a:solidFill>
                  <a:schemeClr val="bg1"/>
                </a:solidFill>
              </a:rPr>
              <a:t>acordo</a:t>
            </a:r>
            <a:r>
              <a:rPr lang="en-US" sz="2400" dirty="0">
                <a:solidFill>
                  <a:schemeClr val="bg1"/>
                </a:solidFill>
              </a:rPr>
              <a:t> com a lei 8080/90 e </a:t>
            </a:r>
            <a:r>
              <a:rPr lang="en-US" sz="2400" dirty="0" err="1">
                <a:solidFill>
                  <a:schemeClr val="bg1"/>
                </a:solidFill>
              </a:rPr>
              <a:t>responsável</a:t>
            </a:r>
            <a:r>
              <a:rPr lang="en-US" sz="2400" dirty="0">
                <a:solidFill>
                  <a:schemeClr val="bg1"/>
                </a:solidFill>
              </a:rPr>
              <a:t> por </a:t>
            </a:r>
            <a:r>
              <a:rPr lang="en-US" sz="2400" dirty="0" err="1">
                <a:solidFill>
                  <a:schemeClr val="bg1"/>
                </a:solidFill>
              </a:rPr>
              <a:t>coordenar</a:t>
            </a:r>
            <a:r>
              <a:rPr lang="en-US" sz="2400" dirty="0">
                <a:solidFill>
                  <a:schemeClr val="bg1"/>
                </a:solidFill>
              </a:rPr>
              <a:t> o </a:t>
            </a:r>
            <a:r>
              <a:rPr lang="en-US" sz="2400" dirty="0" err="1">
                <a:solidFill>
                  <a:schemeClr val="bg1"/>
                </a:solidFill>
              </a:rPr>
              <a:t>processo</a:t>
            </a:r>
            <a:r>
              <a:rPr lang="en-US" sz="2400" dirty="0">
                <a:solidFill>
                  <a:schemeClr val="bg1"/>
                </a:solidFill>
              </a:rPr>
              <a:t> no </a:t>
            </a:r>
            <a:r>
              <a:rPr lang="en-US" sz="2400" dirty="0" err="1">
                <a:solidFill>
                  <a:schemeClr val="bg1"/>
                </a:solidFill>
              </a:rPr>
              <a:t>nível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estadual</a:t>
            </a:r>
            <a:endParaRPr lang="pt-BR" sz="2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400" dirty="0">
                <a:solidFill>
                  <a:schemeClr val="bg1"/>
                </a:solidFill>
              </a:rPr>
              <a:t> que as vigilâncias sanitárias são diretamente responsáveis pelos atos administrativos por elas praticados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400" dirty="0">
                <a:solidFill>
                  <a:schemeClr val="bg1"/>
                </a:solidFill>
              </a:rPr>
              <a:t> a necessidade de procedimentos administrativos com estabelecimento de requisitos mínimos no sentido de orientar as Vigilâncias Sanitárias Municipais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9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13657" y="192902"/>
            <a:ext cx="8316686" cy="987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BR" sz="20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 Requisitos mínimos:</a:t>
            </a:r>
          </a:p>
          <a:p>
            <a:pPr algn="just">
              <a:lnSpc>
                <a:spcPct val="150000"/>
              </a:lnSpc>
            </a:pPr>
            <a:endParaRPr lang="pt-BR" sz="28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200" dirty="0">
                <a:solidFill>
                  <a:schemeClr val="bg1"/>
                </a:solidFill>
              </a:rPr>
              <a:t>Possuir Lei de Criação que oficializa a Vigilância Sanitária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Possuir estrutura física e operacional adequada para o funcionamento da   VISA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Possuir canais de comunicação com a população e sala adequada para o recebimento de denúncias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Possuir setor de protocolo com servidor capacitado pela Vigilância Sanitária Estadual para recebimento de documentos e formalização de processo de alvarás sanitários, processos administrativos sanitários, entre outros</a:t>
            </a:r>
          </a:p>
          <a:p>
            <a:pPr algn="just">
              <a:lnSpc>
                <a:spcPct val="150000"/>
              </a:lnSpc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72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13657" y="892990"/>
            <a:ext cx="8316686" cy="5584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200" dirty="0">
                <a:solidFill>
                  <a:schemeClr val="bg1"/>
                </a:solidFill>
              </a:rPr>
              <a:t>Existência de uma equipe multiprofissional de fiscais credenciados, capacitados e legalmente habilitados para o exercício do poder de polícia e desenvolvimento das ações de VISA, preferencialmente concursados e/ou nomeados oficialmente por meio de Portaria especificando que irão exercer atribuições na VISA.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Dispor de credenciais ( crachás ou carteiras) e carimbos para os fiscais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Possuir Código Municipal de Saúde ou Código Sanitário. Caso não possua, oficializar na própria lei de criação da VISA , que irá adotar o Código estadual de Saúde do Rio Grande do Norte e a Lei 6437/77 provisoriamente</a:t>
            </a:r>
          </a:p>
          <a:p>
            <a:pPr algn="just">
              <a:lnSpc>
                <a:spcPct val="150000"/>
              </a:lnSpc>
            </a:pP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17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13657" y="1007290"/>
            <a:ext cx="8316686" cy="4610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200" dirty="0">
                <a:solidFill>
                  <a:schemeClr val="bg1"/>
                </a:solidFill>
              </a:rPr>
              <a:t>Reproduzir formulários </a:t>
            </a:r>
            <a:r>
              <a:rPr lang="pt-BR" sz="2200" dirty="0" err="1">
                <a:solidFill>
                  <a:schemeClr val="bg1"/>
                </a:solidFill>
              </a:rPr>
              <a:t>própios</a:t>
            </a: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Previsão legal para recolhimento de taxas sanitárias no Código Tributário Municipal, e/ou  existência de uma Lei Municipal prevendo o recolhimento de taxas sanitárias.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Realizar as ações de acordo a legislação sanitária vigente (RDC nº 207/2018) e cumprir as atribuições nela estabelecida.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 Realizar o licenciamento de acordo dos estabelecimentos sujeitos à Vigilância Sanitária de acordo com o previsto nas RDC 153/2017, IN 16/2017 e RDC 2017/2018, todas da ANVISA</a:t>
            </a:r>
          </a:p>
        </p:txBody>
      </p:sp>
    </p:spTree>
    <p:extLst>
      <p:ext uri="{BB962C8B-B14F-4D97-AF65-F5344CB8AC3E}">
        <p14:creationId xmlns:p14="http://schemas.microsoft.com/office/powerpoint/2010/main" val="230300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B51422B-F785-44E9-A71F-35B537A80BCE}"/>
              </a:ext>
            </a:extLst>
          </p:cNvPr>
          <p:cNvSpPr txBox="1"/>
          <p:nvPr/>
        </p:nvSpPr>
        <p:spPr>
          <a:xfrm>
            <a:off x="413657" y="542419"/>
            <a:ext cx="8601755" cy="6221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200" dirty="0">
                <a:solidFill>
                  <a:schemeClr val="bg1"/>
                </a:solidFill>
              </a:rPr>
              <a:t>Portaria 3784/2018  PV – VISA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200" dirty="0">
                <a:solidFill>
                  <a:schemeClr val="bg1"/>
                </a:solidFill>
              </a:rPr>
              <a:t>Repasse financeiro para fortalecimento das ações de vigilância sanitária : 100.000,00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200" dirty="0">
                <a:solidFill>
                  <a:schemeClr val="bg1"/>
                </a:solidFill>
              </a:rPr>
              <a:t>RDC 207/2018 </a:t>
            </a:r>
          </a:p>
          <a:p>
            <a:pPr algn="just">
              <a:lnSpc>
                <a:spcPct val="150000"/>
              </a:lnSpc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200" dirty="0">
                <a:solidFill>
                  <a:schemeClr val="bg1"/>
                </a:solidFill>
              </a:rPr>
              <a:t>Ações de capacitação das Vigilâncias municipais para atender ao disposto no capítulo IV da RDC nas ações de vigilância sanitária relacionadas a estabelecimentos, produtos e serviços  de baixo risco sanitário que devem ser realizadas pelos municípios</a:t>
            </a: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4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B51422B-F785-44E9-A71F-35B537A80BCE}"/>
              </a:ext>
            </a:extLst>
          </p:cNvPr>
          <p:cNvSpPr txBox="1"/>
          <p:nvPr/>
        </p:nvSpPr>
        <p:spPr>
          <a:xfrm>
            <a:off x="413657" y="542419"/>
            <a:ext cx="8601755" cy="552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400" dirty="0">
                <a:solidFill>
                  <a:schemeClr val="bg1"/>
                </a:solidFill>
              </a:rPr>
              <a:t>Proposta de 4 encontros regionais :</a:t>
            </a: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Natal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Pau dos Ferros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Mossoró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Caicó</a:t>
            </a: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2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74324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TM02900771[[fn=Fatia]]</Template>
  <TotalTime>141</TotalTime>
  <Words>637</Words>
  <Application>Microsoft Office PowerPoint</Application>
  <PresentationFormat>Apresentação na tela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 3</vt:lpstr>
      <vt:lpstr>Fatia</vt:lpstr>
      <vt:lpstr>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SUBCOORDENADORIA</dc:creator>
  <cp:lastModifiedBy>Leila Maria Mattos de Farias</cp:lastModifiedBy>
  <cp:revision>18</cp:revision>
  <dcterms:created xsi:type="dcterms:W3CDTF">2014-09-16T21:38:46Z</dcterms:created>
  <dcterms:modified xsi:type="dcterms:W3CDTF">2019-06-19T10:58:22Z</dcterms:modified>
</cp:coreProperties>
</file>