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9" r:id="rId4"/>
    <p:sldId id="257" r:id="rId5"/>
    <p:sldId id="273" r:id="rId6"/>
    <p:sldId id="278" r:id="rId7"/>
    <p:sldId id="288" r:id="rId8"/>
    <p:sldId id="276" r:id="rId9"/>
    <p:sldId id="282" r:id="rId10"/>
    <p:sldId id="283" r:id="rId11"/>
    <p:sldId id="280" r:id="rId12"/>
    <p:sldId id="289" r:id="rId13"/>
    <p:sldId id="290" r:id="rId14"/>
    <p:sldId id="281" r:id="rId15"/>
    <p:sldId id="277" r:id="rId16"/>
    <p:sldId id="272" r:id="rId17"/>
    <p:sldId id="286" r:id="rId18"/>
    <p:sldId id="287" r:id="rId19"/>
    <p:sldId id="27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45" d="100"/>
          <a:sy n="45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8T21:07:46.671" idx="1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6836296" cy="1470025"/>
          </a:xfrm>
        </p:spPr>
        <p:txBody>
          <a:bodyPr>
            <a:normAutofit/>
          </a:bodyPr>
          <a:lstStyle/>
          <a:p>
            <a:pPr algn="ctr"/>
            <a:r>
              <a:rPr lang="pt-BR" sz="1600" dirty="0"/>
              <a:t>GOVERNO DO ESTADO DO RIO GRANDE DO NORTE SECRETARIA DE ESTADO DA SAÚDE PÚBLICA </a:t>
            </a:r>
            <a:br>
              <a:rPr lang="pt-BR" sz="1600" dirty="0"/>
            </a:br>
            <a:r>
              <a:rPr lang="pt-BR" sz="1600" dirty="0"/>
              <a:t>COORDENADORIA DE PROMOÇÃO À SAÚDE </a:t>
            </a:r>
            <a:br>
              <a:rPr lang="pt-BR" sz="1600" dirty="0"/>
            </a:br>
            <a:r>
              <a:rPr lang="pt-BR" sz="1600" dirty="0"/>
              <a:t>SUCOORDENADORIA DE VIGILÂNCIA EPIDEMIOLÓGICA </a:t>
            </a:r>
            <a:br>
              <a:rPr lang="pt-BR" sz="1600" dirty="0"/>
            </a:br>
            <a:r>
              <a:rPr lang="pt-BR" sz="1600" dirty="0"/>
              <a:t>ÁREA TÉCNICA DE VIGILÂNCIA DA INFLUENZA E DOENÇAS AGUDAS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720" y="3356992"/>
            <a:ext cx="6400800" cy="1270992"/>
          </a:xfrm>
        </p:spPr>
        <p:txBody>
          <a:bodyPr/>
          <a:lstStyle/>
          <a:p>
            <a:pPr algn="ctr"/>
            <a:r>
              <a:rPr lang="pt-BR" dirty="0"/>
              <a:t>EPIDEMIOLOGIA DA INFLUENZA</a:t>
            </a:r>
          </a:p>
          <a:p>
            <a:pPr algn="ctr"/>
            <a:endParaRPr lang="pt-BR" dirty="0"/>
          </a:p>
        </p:txBody>
      </p:sp>
      <p:pic>
        <p:nvPicPr>
          <p:cNvPr id="4" name="Picture 1" descr="Brasão RN N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888678" cy="56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igura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03848" y="4005064"/>
            <a:ext cx="2880320" cy="14401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D8593F6-4197-48A9-9067-5AB1D9861383}"/>
              </a:ext>
            </a:extLst>
          </p:cNvPr>
          <p:cNvSpPr txBox="1"/>
          <p:nvPr/>
        </p:nvSpPr>
        <p:spPr>
          <a:xfrm>
            <a:off x="2771800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Expositora: </a:t>
            </a:r>
            <a:r>
              <a:rPr lang="pt-BR" dirty="0" err="1"/>
              <a:t>Enfª</a:t>
            </a:r>
            <a:r>
              <a:rPr lang="pt-BR" dirty="0"/>
              <a:t> </a:t>
            </a:r>
            <a:r>
              <a:rPr lang="pt-BR" dirty="0" err="1"/>
              <a:t>Senei</a:t>
            </a:r>
            <a:r>
              <a:rPr lang="pt-BR" dirty="0"/>
              <a:t> da Rocha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A1431B-08C7-4C15-AA52-87D46030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Situação de óbitos no RN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9C925A-945F-4D74-B99B-E0C556042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Até o dia 16 de maio ocorreram 20</a:t>
            </a:r>
            <a:r>
              <a:rPr lang="pt-BR" b="1" dirty="0"/>
              <a:t> </a:t>
            </a:r>
            <a:r>
              <a:rPr lang="pt-BR" dirty="0"/>
              <a:t>óbitos confirmados laboratorialmente para </a:t>
            </a:r>
            <a:r>
              <a:rPr lang="pt-BR" dirty="0">
                <a:solidFill>
                  <a:srgbClr val="FF0000"/>
                </a:solidFill>
              </a:rPr>
              <a:t>influenza</a:t>
            </a:r>
            <a:r>
              <a:rPr lang="pt-BR" dirty="0"/>
              <a:t> no RN. Desses pacientes </a:t>
            </a:r>
            <a:r>
              <a:rPr lang="pt-BR" dirty="0">
                <a:solidFill>
                  <a:srgbClr val="FF0000"/>
                </a:solidFill>
              </a:rPr>
              <a:t>05</a:t>
            </a:r>
            <a:r>
              <a:rPr lang="pt-BR" dirty="0"/>
              <a:t> não fizeram uso da medicação.</a:t>
            </a:r>
          </a:p>
          <a:p>
            <a:pPr marL="82296" indent="0" algn="just">
              <a:buNone/>
            </a:pPr>
            <a:endParaRPr lang="pt-BR" dirty="0"/>
          </a:p>
          <a:p>
            <a:pPr algn="just"/>
            <a:r>
              <a:rPr lang="pt-BR" dirty="0"/>
              <a:t>Entre os que fizeram uso da medicação a mediana entre inicio dos primeiros sintomas e inicio do tratamento foi de </a:t>
            </a:r>
            <a:r>
              <a:rPr lang="pt-BR" b="1" dirty="0">
                <a:solidFill>
                  <a:srgbClr val="FF0000"/>
                </a:solidFill>
              </a:rPr>
              <a:t>6</a:t>
            </a:r>
            <a:r>
              <a:rPr lang="pt-BR" b="1" dirty="0"/>
              <a:t> </a:t>
            </a:r>
            <a:r>
              <a:rPr lang="pt-BR" dirty="0"/>
              <a:t>dias variando entre 3 e 15 dias.</a:t>
            </a:r>
          </a:p>
        </p:txBody>
      </p:sp>
    </p:spTree>
    <p:extLst>
      <p:ext uri="{BB962C8B-B14F-4D97-AF65-F5344CB8AC3E}">
        <p14:creationId xmlns:p14="http://schemas.microsoft.com/office/powerpoint/2010/main" xmlns="" val="22658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023B7-4627-44DB-9A51-CB1281F3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ÓBITOS POR INFLUENZA CONFIRMADOS LABORATORIALMENTE REGIÃO DE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02F0FA29-B910-497D-92EA-E3F4EC2F9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8662373"/>
              </p:ext>
            </p:extLst>
          </p:nvPr>
        </p:nvGraphicFramePr>
        <p:xfrm>
          <a:off x="1748288" y="1417638"/>
          <a:ext cx="6624735" cy="3934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129">
                  <a:extLst>
                    <a:ext uri="{9D8B030D-6E8A-4147-A177-3AD203B41FA5}">
                      <a16:colId xmlns:a16="http://schemas.microsoft.com/office/drawing/2014/main" xmlns="" val="1079495175"/>
                    </a:ext>
                  </a:extLst>
                </a:gridCol>
                <a:gridCol w="2259303">
                  <a:extLst>
                    <a:ext uri="{9D8B030D-6E8A-4147-A177-3AD203B41FA5}">
                      <a16:colId xmlns:a16="http://schemas.microsoft.com/office/drawing/2014/main" xmlns="" val="1559442306"/>
                    </a:ext>
                  </a:extLst>
                </a:gridCol>
                <a:gridCol w="2259303">
                  <a:extLst>
                    <a:ext uri="{9D8B030D-6E8A-4147-A177-3AD203B41FA5}">
                      <a16:colId xmlns:a16="http://schemas.microsoft.com/office/drawing/2014/main" xmlns="" val="1647043188"/>
                    </a:ext>
                  </a:extLst>
                </a:gridCol>
              </a:tblGrid>
              <a:tr h="841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ÓBITOS POR REGIÃO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57506751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 Região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vírus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23826414"/>
                  </a:ext>
                </a:extLst>
              </a:tr>
              <a:tr h="43631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Canguaretama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7154358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José de Mipibu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06840985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II Região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3782429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Baraúna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H1N1 pdm09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7399825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Mossoró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H1N1 pdm09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1426743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III Região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74177485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Ceará-Mirim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1571369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Câmara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H1N1 pdm09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338620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131CFE5-C680-41A4-A39F-5AFEB496CCA5}"/>
              </a:ext>
            </a:extLst>
          </p:cNvPr>
          <p:cNvSpPr txBox="1"/>
          <p:nvPr/>
        </p:nvSpPr>
        <p:spPr>
          <a:xfrm>
            <a:off x="1187624" y="6260196"/>
            <a:ext cx="774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SIVEP-GRIPE até 16 de maio.</a:t>
            </a:r>
          </a:p>
          <a:p>
            <a:r>
              <a:rPr lang="pt-BR" dirty="0"/>
              <a:t>Dados sujeitos alterações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368572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912B69-C4D0-4444-8D40-559351A7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3D5708-9356-410C-A08E-D537A4F2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xmlns="" id="{186443E6-C7D7-44D0-88B7-EE6BBA8D8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7441125"/>
              </p:ext>
            </p:extLst>
          </p:nvPr>
        </p:nvGraphicFramePr>
        <p:xfrm>
          <a:off x="1872280" y="1150698"/>
          <a:ext cx="6624735" cy="5556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744">
                  <a:extLst>
                    <a:ext uri="{9D8B030D-6E8A-4147-A177-3AD203B41FA5}">
                      <a16:colId xmlns:a16="http://schemas.microsoft.com/office/drawing/2014/main" xmlns="" val="1079495175"/>
                    </a:ext>
                  </a:extLst>
                </a:gridCol>
                <a:gridCol w="1253688">
                  <a:extLst>
                    <a:ext uri="{9D8B030D-6E8A-4147-A177-3AD203B41FA5}">
                      <a16:colId xmlns:a16="http://schemas.microsoft.com/office/drawing/2014/main" xmlns="" val="1559442306"/>
                    </a:ext>
                  </a:extLst>
                </a:gridCol>
                <a:gridCol w="2259303">
                  <a:extLst>
                    <a:ext uri="{9D8B030D-6E8A-4147-A177-3AD203B41FA5}">
                      <a16:colId xmlns:a16="http://schemas.microsoft.com/office/drawing/2014/main" xmlns="" val="1647043188"/>
                    </a:ext>
                  </a:extLst>
                </a:gridCol>
              </a:tblGrid>
              <a:tr h="841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ÓBITOS POR REGIÃO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57506751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Região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23826414"/>
                  </a:ext>
                </a:extLst>
              </a:tr>
              <a:tr h="43631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Currais Novos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7154358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Jardim de Piranhas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influenza A H1N1 pdm09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06840985"/>
                  </a:ext>
                </a:extLst>
              </a:tr>
              <a:tr h="501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Jardim do Seridó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3782429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Santana do Matos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7399825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José do Seridó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não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subtipado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1426743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Timbaúba dos Batistas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74177485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Região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1571369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Redondo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3386203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862825"/>
                  </a:ext>
                </a:extLst>
              </a:tr>
              <a:tr h="455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VI Região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25305147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r>
                        <a:rPr lang="pt-BR" dirty="0"/>
                        <a:t>Luiz Gomes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333114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 dos Ferros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054944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426A2AC-AE34-4044-A29F-69E708597E21}"/>
              </a:ext>
            </a:extLst>
          </p:cNvPr>
          <p:cNvSpPr txBox="1">
            <a:spLocks/>
          </p:cNvSpPr>
          <p:nvPr/>
        </p:nvSpPr>
        <p:spPr>
          <a:xfrm>
            <a:off x="1187624" y="12082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400" dirty="0"/>
              <a:t>ÓBITOS POR INFLUENZA CONFIRMADOS LABORATORIALMENTE REGIÃO DE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201073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D60E17E-E7CB-4E54-ADCA-F8C1C36E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AA2E590A-2056-4FE3-BFE3-F3EA73691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8942744"/>
              </p:ext>
            </p:extLst>
          </p:nvPr>
        </p:nvGraphicFramePr>
        <p:xfrm>
          <a:off x="1408184" y="2060848"/>
          <a:ext cx="6624735" cy="2457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744">
                  <a:extLst>
                    <a:ext uri="{9D8B030D-6E8A-4147-A177-3AD203B41FA5}">
                      <a16:colId xmlns:a16="http://schemas.microsoft.com/office/drawing/2014/main" xmlns="" val="1079495175"/>
                    </a:ext>
                  </a:extLst>
                </a:gridCol>
                <a:gridCol w="1253688">
                  <a:extLst>
                    <a:ext uri="{9D8B030D-6E8A-4147-A177-3AD203B41FA5}">
                      <a16:colId xmlns:a16="http://schemas.microsoft.com/office/drawing/2014/main" xmlns="" val="1559442306"/>
                    </a:ext>
                  </a:extLst>
                </a:gridCol>
                <a:gridCol w="2259303">
                  <a:extLst>
                    <a:ext uri="{9D8B030D-6E8A-4147-A177-3AD203B41FA5}">
                      <a16:colId xmlns:a16="http://schemas.microsoft.com/office/drawing/2014/main" xmlns="" val="1647043188"/>
                    </a:ext>
                  </a:extLst>
                </a:gridCol>
              </a:tblGrid>
              <a:tr h="841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ÓBITOS POR REGIÃO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57506751"/>
                  </a:ext>
                </a:extLst>
              </a:tr>
              <a:tr h="455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VII Região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25305147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r>
                        <a:rPr lang="pt-BR" dirty="0"/>
                        <a:t>Extremoz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H3N2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333114"/>
                  </a:ext>
                </a:extLst>
              </a:tr>
              <a:tr h="3321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Macaiba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054944"/>
                  </a:ext>
                </a:extLst>
              </a:tr>
              <a:tr h="24008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 pdm09</a:t>
                      </a:r>
                    </a:p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494123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5D5B824-E2D9-49C0-ADED-4219F807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ÓBITOS POR INFLUENZA CONFIRMADOS LABORATORIALMENTE REGIÃO DE SAÚDE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46E51EE-3246-4298-B283-1BD14776E303}"/>
              </a:ext>
            </a:extLst>
          </p:cNvPr>
          <p:cNvSpPr txBox="1"/>
          <p:nvPr/>
        </p:nvSpPr>
        <p:spPr>
          <a:xfrm>
            <a:off x="1187624" y="6260196"/>
            <a:ext cx="774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SIVEP-GRIPE até 16 de junho.</a:t>
            </a:r>
          </a:p>
          <a:p>
            <a:r>
              <a:rPr lang="pt-BR" dirty="0"/>
              <a:t>Dados sujeitos alterações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130285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44EEE1-5582-4399-838C-32E92EB8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24BCDC6E-104A-472E-9F6D-06DF30A95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4054613"/>
              </p:ext>
            </p:extLst>
          </p:nvPr>
        </p:nvGraphicFramePr>
        <p:xfrm>
          <a:off x="1115616" y="1700808"/>
          <a:ext cx="7272807" cy="3723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2868">
                  <a:extLst>
                    <a:ext uri="{9D8B030D-6E8A-4147-A177-3AD203B41FA5}">
                      <a16:colId xmlns:a16="http://schemas.microsoft.com/office/drawing/2014/main" xmlns="" val="2160319005"/>
                    </a:ext>
                  </a:extLst>
                </a:gridCol>
                <a:gridCol w="2939939">
                  <a:extLst>
                    <a:ext uri="{9D8B030D-6E8A-4147-A177-3AD203B41FA5}">
                      <a16:colId xmlns:a16="http://schemas.microsoft.com/office/drawing/2014/main" xmlns="" val="4132741229"/>
                    </a:ext>
                  </a:extLst>
                </a:gridCol>
              </a:tblGrid>
              <a:tr h="5044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ÓBITOS POR VÍRUS RESPIRATÓRIO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773734"/>
                  </a:ext>
                </a:extLst>
              </a:tr>
              <a:tr h="488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Influenza A H1N1 pdm09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16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8735029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>
                          <a:effectLst/>
                        </a:rPr>
                        <a:t>Influenza A H3N2</a:t>
                      </a:r>
                      <a:endParaRPr lang="pt-BR" sz="2000" b="1" kern="14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01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664802"/>
                  </a:ext>
                </a:extLst>
              </a:tr>
              <a:tr h="504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Influenza A não </a:t>
                      </a:r>
                      <a:r>
                        <a:rPr lang="pt-BR" sz="2000" kern="1400" dirty="0" err="1">
                          <a:effectLst/>
                        </a:rPr>
                        <a:t>subtipado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03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7927568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>
                          <a:effectLst/>
                        </a:rPr>
                        <a:t>Influenza B</a:t>
                      </a:r>
                      <a:endParaRPr lang="pt-BR" sz="2000" b="1" kern="14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00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9778073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>
                          <a:effectLst/>
                        </a:rPr>
                        <a:t>Vírus Sincicial Respiratório</a:t>
                      </a:r>
                      <a:endParaRPr lang="pt-BR" sz="2000" b="1" kern="14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01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3429480"/>
                  </a:ext>
                </a:extLst>
              </a:tr>
              <a:tr h="488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SRAG não Especificado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07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2954647"/>
                  </a:ext>
                </a:extLst>
              </a:tr>
              <a:tr h="504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>
                          <a:effectLst/>
                        </a:rPr>
                        <a:t>Em investigação</a:t>
                      </a:r>
                      <a:endParaRPr lang="pt-BR" sz="2000" b="1" kern="14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18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806996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>
                          <a:effectLst/>
                        </a:rPr>
                        <a:t>Total </a:t>
                      </a:r>
                      <a:endParaRPr lang="pt-BR" sz="2000" b="1" kern="14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1400" dirty="0">
                          <a:effectLst/>
                        </a:rPr>
                        <a:t>46</a:t>
                      </a:r>
                      <a:endParaRPr lang="pt-BR" sz="2000" b="1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01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5BD821-D346-4A66-BCE7-9E53F599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VACINAÇÃO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290BD54-33C5-4E00-8B80-50A24A7F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21ª Campanha Nacional de Vacinação contra a Influenza, ocorreu no período de 10 de abril a 31 de maio de 2019 e o RN atingiu 95% de cobertura dos grupos prioritários.</a:t>
            </a:r>
          </a:p>
          <a:p>
            <a:pPr algn="just"/>
            <a:r>
              <a:rPr lang="pt-BR" sz="2400" dirty="0"/>
              <a:t>A vacina é considerada uma das medidas mais eficazes para evitar casos graves e óbitos por gripe. Segundo a recomendação da OMS para a temporada de 2019 no Hemisfério Sul, as vacinas influenza trivalentes a serem utilizadas deverão conter, obrigatoriamente, três tipos de cepas de vírus em combinação e dentro das especificações abaixo descritas: </a:t>
            </a:r>
          </a:p>
          <a:p>
            <a:pPr marL="82296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 A/Michigan/45/2015 (H1N1)pdm09 </a:t>
            </a:r>
          </a:p>
          <a:p>
            <a:pPr algn="just"/>
            <a:r>
              <a:rPr lang="pt-BR" sz="2400" dirty="0"/>
              <a:t> A/</a:t>
            </a:r>
            <a:r>
              <a:rPr lang="pt-BR" sz="2400" dirty="0" err="1"/>
              <a:t>Switzerland</a:t>
            </a:r>
            <a:r>
              <a:rPr lang="pt-BR" sz="2400" dirty="0"/>
              <a:t>/8060/2017 (H3N2) </a:t>
            </a:r>
          </a:p>
          <a:p>
            <a:pPr algn="just"/>
            <a:r>
              <a:rPr lang="pt-BR" sz="2400" dirty="0"/>
              <a:t> B/Colorado/06/2017 (linhagem B/Victoria/2/87) </a:t>
            </a:r>
          </a:p>
        </p:txBody>
      </p:sp>
    </p:spTree>
    <p:extLst>
      <p:ext uri="{BB962C8B-B14F-4D97-AF65-F5344CB8AC3E}">
        <p14:creationId xmlns:p14="http://schemas.microsoft.com/office/powerpoint/2010/main" xmlns="" val="48806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20" y="188640"/>
            <a:ext cx="798556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241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5375" r="45491" b="10798"/>
          <a:stretch>
            <a:fillRect/>
          </a:stretch>
        </p:blipFill>
        <p:spPr bwMode="auto">
          <a:xfrm>
            <a:off x="1907704" y="7378"/>
            <a:ext cx="6048672" cy="685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963" t="18328" r="42170" b="6250"/>
          <a:stretch>
            <a:fillRect/>
          </a:stretch>
        </p:blipFill>
        <p:spPr bwMode="auto">
          <a:xfrm>
            <a:off x="2195736" y="404664"/>
            <a:ext cx="55446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5A6A671-E8EB-44D6-8C14-3E93D320D8FA}"/>
              </a:ext>
            </a:extLst>
          </p:cNvPr>
          <p:cNvSpPr/>
          <p:nvPr/>
        </p:nvSpPr>
        <p:spPr>
          <a:xfrm>
            <a:off x="2286000" y="28288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pt-BR" sz="3200" dirty="0"/>
              <a:t>Contato:</a:t>
            </a:r>
          </a:p>
          <a:p>
            <a:pPr algn="ctr"/>
            <a:endParaRPr lang="pt-BR" sz="3200" dirty="0"/>
          </a:p>
          <a:p>
            <a:pPr algn="ctr">
              <a:buNone/>
            </a:pPr>
            <a:r>
              <a:rPr lang="pt-BR" sz="3200" dirty="0" err="1"/>
              <a:t>Senei</a:t>
            </a:r>
            <a:r>
              <a:rPr lang="pt-BR" sz="3200" dirty="0"/>
              <a:t> da Rocha</a:t>
            </a:r>
          </a:p>
          <a:p>
            <a:pPr algn="ctr">
              <a:buNone/>
            </a:pPr>
            <a:r>
              <a:rPr lang="pt-BR" sz="3200" dirty="0" err="1"/>
              <a:t>Email</a:t>
            </a:r>
            <a:r>
              <a:rPr lang="pt-BR" sz="3200" dirty="0"/>
              <a:t>: influenza.rn@gmail.com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Reservatório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2521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homem, suínos, equinos, focas e aves são os principais reservatórios. As aves migratórias, principalmente as aquáticas e as silvestres, desempenham importante papel na disseminação natural da doença entre distintos pontos do globo terrestre.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xmlns="" id="{61577187-9AB9-4FAB-AA03-72E3092A5F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56992"/>
            <a:ext cx="4752528" cy="33410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516216" y="38610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Locais de sítios de aves migratórias no Brasil.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61653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Guia de Vigilância a Saúde 2017 e apresentação MS 2017.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700" y="332656"/>
            <a:ext cx="7192150" cy="59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/>
              <a:t>EPIDEMIOLOGIA INFLUENZA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A vigilância da influenza no Brasil é composta por: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Vigilância sentinela de </a:t>
            </a:r>
            <a:r>
              <a:rPr lang="pt-BR" sz="2000" dirty="0">
                <a:solidFill>
                  <a:srgbClr val="FF0000"/>
                </a:solidFill>
              </a:rPr>
              <a:t>Síndrome Gripal (SG)1</a:t>
            </a:r>
            <a:r>
              <a:rPr lang="pt-BR" sz="2000" dirty="0"/>
              <a:t>;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Vigilância de </a:t>
            </a:r>
            <a:r>
              <a:rPr lang="pt-BR" sz="2000" dirty="0">
                <a:solidFill>
                  <a:srgbClr val="FF0000"/>
                </a:solidFill>
              </a:rPr>
              <a:t>Síndrome Respiratória Aguda Grave (SRAG)2 </a:t>
            </a:r>
            <a:r>
              <a:rPr lang="pt-BR" sz="2000" dirty="0"/>
              <a:t>em pacientes internados em Unidade de Terapia Intensiva (UTI) 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Vigilância universal de </a:t>
            </a:r>
            <a:r>
              <a:rPr lang="pt-BR" sz="2000" dirty="0">
                <a:solidFill>
                  <a:srgbClr val="FF0000"/>
                </a:solidFill>
              </a:rPr>
              <a:t>SRAG</a:t>
            </a:r>
            <a:r>
              <a:rPr lang="pt-BR" sz="2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/>
              <a:t>VIGILÂNCIA UNIVERSAL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/>
              <a:t>		</a:t>
            </a:r>
            <a:r>
              <a:rPr lang="pt-BR" sz="2600" dirty="0"/>
              <a:t>Atualmente no Rio Grande do Norte, é realizada a vigilância universal de </a:t>
            </a:r>
            <a:r>
              <a:rPr lang="pt-BR" sz="2600" b="1" dirty="0"/>
              <a:t>Síndrome Respiratória Aguda Grave (SRAG) em pacientes hospitalizados</a:t>
            </a:r>
            <a:r>
              <a:rPr lang="pt-BR" sz="2600" dirty="0"/>
              <a:t> caracterizada por:</a:t>
            </a:r>
            <a:endParaRPr lang="pt-BR" sz="2600" b="1" dirty="0"/>
          </a:p>
          <a:p>
            <a:pPr lvl="1" algn="just"/>
            <a:r>
              <a:rPr lang="pt-BR" sz="2600" dirty="0"/>
              <a:t>Indivíduo </a:t>
            </a:r>
            <a:r>
              <a:rPr lang="pt-BR" sz="2600" b="1" dirty="0"/>
              <a:t>internado</a:t>
            </a:r>
            <a:r>
              <a:rPr lang="pt-BR" sz="2600" dirty="0"/>
              <a:t> com febre, mesmo que referida;</a:t>
            </a:r>
            <a:endParaRPr lang="pt-BR" sz="2600" b="1" dirty="0"/>
          </a:p>
          <a:p>
            <a:pPr lvl="1" algn="just"/>
            <a:r>
              <a:rPr lang="pt-BR" sz="2600" dirty="0"/>
              <a:t>Tosse ou dor de garganta; </a:t>
            </a:r>
            <a:endParaRPr lang="pt-BR" sz="2600" b="1" dirty="0"/>
          </a:p>
          <a:p>
            <a:pPr lvl="1" algn="just"/>
            <a:r>
              <a:rPr lang="pt-BR" sz="2600" dirty="0"/>
              <a:t>Dispneia, saturação de O2 &lt; 95% ou desconforto respiratório;</a:t>
            </a:r>
            <a:endParaRPr lang="pt-BR" sz="2600" b="1" dirty="0"/>
          </a:p>
          <a:p>
            <a:pPr lvl="1" algn="just"/>
            <a:r>
              <a:rPr lang="pt-BR" sz="2600" dirty="0"/>
              <a:t> Também deve ser notificado óbito por SRAG independente de internação.  </a:t>
            </a:r>
            <a:endParaRPr lang="pt-BR" sz="2600" b="1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935A94-E9EE-4E32-8F88-17E2605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>
                <a:effectLst/>
              </a:rPr>
              <a:t>Número e proporção de casos confirmados por laboratório segundo tipo de vírus, Rio Grande do Norte, Janeiro a junho de 2019*</a:t>
            </a:r>
            <a:endParaRPr lang="pt-BR" sz="24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593EE756-4562-4153-A430-EFDC0A95D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511855"/>
              </p:ext>
            </p:extLst>
          </p:nvPr>
        </p:nvGraphicFramePr>
        <p:xfrm>
          <a:off x="1475656" y="1916833"/>
          <a:ext cx="7458794" cy="2721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274">
                  <a:extLst>
                    <a:ext uri="{9D8B030D-6E8A-4147-A177-3AD203B41FA5}">
                      <a16:colId xmlns:a16="http://schemas.microsoft.com/office/drawing/2014/main" xmlns="" val="1536287409"/>
                    </a:ext>
                  </a:extLst>
                </a:gridCol>
                <a:gridCol w="1546605">
                  <a:extLst>
                    <a:ext uri="{9D8B030D-6E8A-4147-A177-3AD203B41FA5}">
                      <a16:colId xmlns:a16="http://schemas.microsoft.com/office/drawing/2014/main" xmlns="" val="929759413"/>
                    </a:ext>
                  </a:extLst>
                </a:gridCol>
                <a:gridCol w="1451915">
                  <a:extLst>
                    <a:ext uri="{9D8B030D-6E8A-4147-A177-3AD203B41FA5}">
                      <a16:colId xmlns:a16="http://schemas.microsoft.com/office/drawing/2014/main" xmlns="" val="996555084"/>
                    </a:ext>
                  </a:extLst>
                </a:gridCol>
              </a:tblGrid>
              <a:tr h="44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Tipo de Vírus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Nº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126849002"/>
                  </a:ext>
                </a:extLst>
              </a:tr>
              <a:tr h="46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Influenza A H1N1 (pdm09)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85399199"/>
                  </a:ext>
                </a:extLst>
              </a:tr>
              <a:tr h="46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Influenza A H3N2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969794301"/>
                  </a:ext>
                </a:extLst>
              </a:tr>
              <a:tr h="446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Influenza A não </a:t>
                      </a:r>
                      <a:r>
                        <a:rPr lang="pt-BR" sz="2000" dirty="0" err="1">
                          <a:effectLst/>
                        </a:rPr>
                        <a:t>subtipado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415286780"/>
                  </a:ext>
                </a:extLst>
              </a:tr>
              <a:tr h="446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VSR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91573613"/>
                  </a:ext>
                </a:extLst>
              </a:tr>
              <a:tr h="44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977553292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8BF067C-2758-4055-AAA6-9332A7033626}"/>
              </a:ext>
            </a:extLst>
          </p:cNvPr>
          <p:cNvSpPr/>
          <p:nvPr/>
        </p:nvSpPr>
        <p:spPr>
          <a:xfrm>
            <a:off x="1043608" y="5301208"/>
            <a:ext cx="789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1400" dirty="0">
                <a:solidFill>
                  <a:srgbClr val="000000"/>
                </a:solidFill>
                <a:latin typeface="Panton Light"/>
                <a:ea typeface="Times New Roman" panose="02020603050405020304" pitchFamily="18" charset="0"/>
                <a:cs typeface="Tahoma" panose="020B0604030504040204" pitchFamily="34" charset="0"/>
              </a:rPr>
              <a:t>Fonte: GAL. </a:t>
            </a:r>
            <a:endParaRPr lang="pt-BR" b="1" kern="1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kern="1400" dirty="0">
                <a:solidFill>
                  <a:srgbClr val="000000"/>
                </a:solidFill>
                <a:latin typeface="Panton Light"/>
                <a:ea typeface="Times New Roman" panose="02020603050405020304" pitchFamily="18" charset="0"/>
                <a:cs typeface="Tahoma" panose="020B0604030504040204" pitchFamily="34" charset="0"/>
              </a:rPr>
              <a:t>Obs. * Dados até a SE 24 (</a:t>
            </a:r>
            <a:r>
              <a:rPr lang="pt-BR" kern="1400" dirty="0" err="1">
                <a:solidFill>
                  <a:srgbClr val="000000"/>
                </a:solidFill>
                <a:latin typeface="Panton Light"/>
                <a:ea typeface="Times New Roman" panose="02020603050405020304" pitchFamily="18" charset="0"/>
                <a:cs typeface="Tahoma" panose="020B0604030504040204" pitchFamily="34" charset="0"/>
              </a:rPr>
              <a:t>Term</a:t>
            </a:r>
            <a:r>
              <a:rPr lang="pt-BR" kern="1400" dirty="0">
                <a:solidFill>
                  <a:srgbClr val="000000"/>
                </a:solidFill>
                <a:latin typeface="Panton Light"/>
                <a:ea typeface="Times New Roman" panose="02020603050405020304" pitchFamily="18" charset="0"/>
                <a:cs typeface="Tahoma" panose="020B0604030504040204" pitchFamily="34" charset="0"/>
              </a:rPr>
              <a:t> em 16/06/2019) sujeito a alterações</a:t>
            </a:r>
            <a:endParaRPr lang="pt-BR" b="1" kern="1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24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/>
              <a:t>Situação epidemiológica no nordeste, 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4941168"/>
            <a:ext cx="7498080" cy="1008112"/>
          </a:xfrm>
        </p:spPr>
        <p:txBody>
          <a:bodyPr/>
          <a:lstStyle/>
          <a:p>
            <a:pPr algn="just"/>
            <a:r>
              <a:rPr lang="pt-BR" sz="1600" dirty="0"/>
              <a:t>Distribuição dos vírus respiratórios identificados nas unidades sentinelas de Síndrome Gripal por semana epidemiológica do início dos sintomas. 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r="854" b="20958"/>
          <a:stretch>
            <a:fillRect/>
          </a:stretch>
        </p:blipFill>
        <p:spPr bwMode="auto">
          <a:xfrm>
            <a:off x="1187624" y="2168860"/>
            <a:ext cx="7200800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AF2E8-CC8E-4AF5-8A64-A7DA4578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979E3C5-E5E7-4AA1-A98D-F62FA9CEB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8682930" cy="6381328"/>
          </a:xfrm>
        </p:spPr>
      </p:pic>
    </p:spTree>
    <p:extLst>
      <p:ext uri="{BB962C8B-B14F-4D97-AF65-F5344CB8AC3E}">
        <p14:creationId xmlns:p14="http://schemas.microsoft.com/office/powerpoint/2010/main" xmlns="" val="213372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A10152-7560-473B-ACC6-6E2C5B65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Situação de óbitos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30CE28A-D28C-4621-B0B9-C40BB5E0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4549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No Brasil até a SE 19 ocorreram 144 óbitos. </a:t>
            </a:r>
          </a:p>
          <a:p>
            <a:pPr marL="82296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Além disso, 73,6% (106/144) fizeram uso de antiviral, com mediana de 4 dias entre os primeiros sintomas e o início do tratamento, variando de 0 a 33 dias. </a:t>
            </a:r>
          </a:p>
          <a:p>
            <a:pPr algn="just"/>
            <a:endParaRPr lang="pt-BR" sz="2800" dirty="0">
              <a:solidFill>
                <a:srgbClr val="FF0000"/>
              </a:solidFill>
            </a:endParaRPr>
          </a:p>
          <a:p>
            <a:pPr algn="just"/>
            <a:r>
              <a:rPr lang="pt-BR" sz="2800" dirty="0">
                <a:solidFill>
                  <a:srgbClr val="FF0000"/>
                </a:solidFill>
              </a:rPr>
              <a:t>Recomenda-se iniciar o tratamento preferencialmente nas primeiras 48 horas.</a:t>
            </a:r>
          </a:p>
        </p:txBody>
      </p:sp>
    </p:spTree>
    <p:extLst>
      <p:ext uri="{BB962C8B-B14F-4D97-AF65-F5344CB8AC3E}">
        <p14:creationId xmlns:p14="http://schemas.microsoft.com/office/powerpoint/2010/main" xmlns="" val="164441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460</TotalTime>
  <Words>697</Words>
  <Application>Microsoft Office PowerPoint</Application>
  <PresentationFormat>Apresentação na tela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Solstício</vt:lpstr>
      <vt:lpstr>GOVERNO DO ESTADO DO RIO GRANDE DO NORTE SECRETARIA DE ESTADO DA SAÚDE PÚBLICA  COORDENADORIA DE PROMOÇÃO À SAÚDE  SUCOORDENADORIA DE VIGILÂNCIA EPIDEMIOLÓGICA  ÁREA TÉCNICA DE VIGILÂNCIA DA INFLUENZA E DOENÇAS AGUDAS</vt:lpstr>
      <vt:lpstr>Reservatório </vt:lpstr>
      <vt:lpstr>Slide 3</vt:lpstr>
      <vt:lpstr>EPIDEMIOLOGIA INFLUENZA</vt:lpstr>
      <vt:lpstr>VIGILÂNCIA UNIVERSAL </vt:lpstr>
      <vt:lpstr>Número e proporção de casos confirmados por laboratório segundo tipo de vírus, Rio Grande do Norte, Janeiro a junho de 2019*</vt:lpstr>
      <vt:lpstr>Situação epidemiológica no nordeste, 2018</vt:lpstr>
      <vt:lpstr>Slide 8</vt:lpstr>
      <vt:lpstr>Situação de óbitos no Brasil</vt:lpstr>
      <vt:lpstr>Situação de óbitos no RN</vt:lpstr>
      <vt:lpstr>ÓBITOS POR INFLUENZA CONFIRMADOS LABORATORIALMENTE REGIÃO DE SAÚDE</vt:lpstr>
      <vt:lpstr>Slide 12</vt:lpstr>
      <vt:lpstr>ÓBITOS POR INFLUENZA CONFIRMADOS LABORATORIALMENTE REGIÃO DE SAÚDE</vt:lpstr>
      <vt:lpstr>Slide 14</vt:lpstr>
      <vt:lpstr>VACINAÇÃO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 DO ESTADO DO RIO GRANDE DO NORTE SECRETARIA DE ESTADO DA SAÚDE PÚBLICA  COORDENADORIA DE PROMOÇÃO À SAÚDE  SUCOORDENADORIA DE VIGILÂNCIA EPIDEMIOLÓGICA  ÁREA TÉCNICA DE VIGILÂNCIA DA INFLUENZA E DOENÇAS AGUGAS RESPIRATÓRIAS</dc:title>
  <dc:creator>Senei Henrique</dc:creator>
  <cp:lastModifiedBy>Cliente</cp:lastModifiedBy>
  <cp:revision>48</cp:revision>
  <dcterms:created xsi:type="dcterms:W3CDTF">2019-03-15T15:19:04Z</dcterms:created>
  <dcterms:modified xsi:type="dcterms:W3CDTF">2019-06-19T13:18:50Z</dcterms:modified>
</cp:coreProperties>
</file>