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9" r:id="rId3"/>
    <p:sldId id="268" r:id="rId4"/>
    <p:sldId id="322" r:id="rId5"/>
    <p:sldId id="350" r:id="rId6"/>
    <p:sldId id="272" r:id="rId7"/>
    <p:sldId id="324" r:id="rId8"/>
    <p:sldId id="351" r:id="rId9"/>
    <p:sldId id="293" r:id="rId10"/>
    <p:sldId id="325" r:id="rId11"/>
    <p:sldId id="352" r:id="rId12"/>
    <p:sldId id="304" r:id="rId13"/>
    <p:sldId id="353" r:id="rId14"/>
    <p:sldId id="332" r:id="rId15"/>
    <p:sldId id="356" r:id="rId16"/>
    <p:sldId id="335" r:id="rId17"/>
    <p:sldId id="336" r:id="rId18"/>
    <p:sldId id="337" r:id="rId19"/>
    <p:sldId id="338" r:id="rId20"/>
    <p:sldId id="348" r:id="rId21"/>
    <p:sldId id="357" r:id="rId22"/>
    <p:sldId id="358" r:id="rId23"/>
    <p:sldId id="331" r:id="rId2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718" autoAdjust="0"/>
  </p:normalViewPr>
  <p:slideViewPr>
    <p:cSldViewPr>
      <p:cViewPr>
        <p:scale>
          <a:sx n="100" d="100"/>
          <a:sy n="100" d="100"/>
        </p:scale>
        <p:origin x="-342" y="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2F46-B62C-4546-B44C-C8D965BE2E1D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C219E-5702-4AC7-8DDE-67A3F1AD11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883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299B-E02A-48A7-B831-166A543B919B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94140-FD01-4F0F-B254-C0257FB64A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856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4140-FD01-4F0F-B254-C0257FB64A1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4140-FD01-4F0F-B254-C0257FB64A1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CE077-CC60-4A60-A9CB-14D7713D1BCF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A3BB-5234-4FE5-8C06-0D8E496DA4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coordenacaoarbovirosesrn@gmail.com" TargetMode="External"/><Relationship Id="rId3" Type="http://schemas.openxmlformats.org/officeDocument/2006/relationships/image" Target="../media/image23.jpeg"/><Relationship Id="rId7" Type="http://schemas.openxmlformats.org/officeDocument/2006/relationships/hyperlink" Target="mailto:cvdengue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ndemiasrn@gmail.com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3166120"/>
            <a:ext cx="7772400" cy="1470025"/>
          </a:xfrm>
        </p:spPr>
        <p:txBody>
          <a:bodyPr>
            <a:normAutofit/>
          </a:bodyPr>
          <a:lstStyle/>
          <a:p>
            <a:r>
              <a:rPr lang="pt-BR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" pitchFamily="50" charset="0"/>
              </a:rPr>
              <a:t>ARBOVIROSES </a:t>
            </a:r>
            <a:endParaRPr lang="pt-BR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ton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606280"/>
            <a:ext cx="7120880" cy="622920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Panton" pitchFamily="50" charset="0"/>
              </a:rPr>
              <a:t>PERFIL EPIDEMIOLÓGICO DO RIO GRANDE DO NORTE</a:t>
            </a:r>
          </a:p>
          <a:p>
            <a:r>
              <a:rPr lang="pt-BR" b="1" dirty="0" smtClean="0">
                <a:solidFill>
                  <a:srgbClr val="FF0000"/>
                </a:solidFill>
                <a:latin typeface="Panton" pitchFamily="50" charset="0"/>
              </a:rPr>
              <a:t>2019 – SE 01 - 22</a:t>
            </a:r>
            <a:endParaRPr lang="pt-BR" b="1" dirty="0">
              <a:solidFill>
                <a:srgbClr val="FF0000"/>
              </a:solidFill>
              <a:latin typeface="Panton" pitchFamily="50" charset="0"/>
            </a:endParaRPr>
          </a:p>
        </p:txBody>
      </p:sp>
      <p:pic>
        <p:nvPicPr>
          <p:cNvPr id="10" name="Imagem 9" descr="GOVERNO 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8640"/>
            <a:ext cx="4018083" cy="241265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2636912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edes.jpg"/>
          <p:cNvPicPr>
            <a:picLocks noChangeAspect="1"/>
          </p:cNvPicPr>
          <p:nvPr/>
        </p:nvPicPr>
        <p:blipFill>
          <a:blip r:embed="rId2" cstate="print"/>
          <a:srcRect l="12512" b="19440"/>
          <a:stretch>
            <a:fillRect/>
          </a:stretch>
        </p:blipFill>
        <p:spPr>
          <a:xfrm flipH="1">
            <a:off x="7385373" y="5777880"/>
            <a:ext cx="1758627" cy="10801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2920" t="22438" r="12920" b="11610"/>
          <a:stretch>
            <a:fillRect/>
          </a:stretch>
        </p:blipFill>
        <p:spPr bwMode="auto">
          <a:xfrm>
            <a:off x="0" y="836712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5536" y="836712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4067944" y="3863001"/>
            <a:ext cx="5076056" cy="2994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08520" y="1667123"/>
            <a:ext cx="93245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2060"/>
                </a:solidFill>
                <a:latin typeface="Panton" pitchFamily="50" charset="0"/>
              </a:rPr>
              <a:t>ÍNDICE DE INFESTAÇÃO PREDIAL </a:t>
            </a:r>
          </a:p>
          <a:p>
            <a:endParaRPr lang="pt-BR" sz="5400" dirty="0" smtClean="0">
              <a:solidFill>
                <a:srgbClr val="002060"/>
              </a:solidFill>
              <a:latin typeface="Panto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16" y="364502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92333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rgbClr val="002060"/>
                </a:solidFill>
                <a:latin typeface="Panton" pitchFamily="50" charset="0"/>
                <a:ea typeface="Times New Roman" pitchFamily="18" charset="0"/>
                <a:cs typeface="Tahoma" pitchFamily="34" charset="0"/>
              </a:rPr>
              <a:t>Resultado do </a:t>
            </a:r>
            <a:r>
              <a:rPr lang="pt-BR" sz="2400" b="1" dirty="0" smtClean="0">
                <a:solidFill>
                  <a:srgbClr val="002060"/>
                </a:solidFill>
                <a:latin typeface="Panton" pitchFamily="50" charset="0"/>
                <a:ea typeface="Times New Roman" pitchFamily="18" charset="0"/>
                <a:cs typeface="Tahoma" pitchFamily="34" charset="0"/>
              </a:rPr>
              <a:t>IIP </a:t>
            </a:r>
            <a:r>
              <a:rPr lang="pt-BR" sz="2400" b="1" dirty="0" smtClean="0">
                <a:solidFill>
                  <a:srgbClr val="002060"/>
                </a:solidFill>
                <a:latin typeface="Panton" pitchFamily="50" charset="0"/>
                <a:ea typeface="Times New Roman" pitchFamily="18" charset="0"/>
                <a:cs typeface="Tahoma" pitchFamily="34" charset="0"/>
              </a:rPr>
              <a:t>– Indice de Infestação Predial (Março - Junho)-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 Rio Grande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do Norte, 2019.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nton" pitchFamily="50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nton" pitchFamily="50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Fonte: GT Arboviroses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6203" r="6750" b="15719"/>
          <a:stretch>
            <a:fillRect/>
          </a:stretch>
        </p:blipFill>
        <p:spPr bwMode="auto">
          <a:xfrm>
            <a:off x="35496" y="1700808"/>
            <a:ext cx="90730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4067944" y="3863001"/>
            <a:ext cx="5076056" cy="2994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80528" y="2348880"/>
            <a:ext cx="9324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2060"/>
                </a:solidFill>
                <a:latin typeface="Panton" pitchFamily="50" charset="0"/>
              </a:rPr>
              <a:t>OPERAÇÕES DE UBV</a:t>
            </a:r>
          </a:p>
          <a:p>
            <a:endParaRPr lang="pt-BR" sz="5400" dirty="0" smtClean="0">
              <a:solidFill>
                <a:srgbClr val="002060"/>
              </a:solidFill>
              <a:latin typeface="Panto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16" y="364502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5532" r="16712" b="6250"/>
          <a:stretch>
            <a:fillRect/>
          </a:stretch>
        </p:blipFill>
        <p:spPr bwMode="auto">
          <a:xfrm>
            <a:off x="0" y="1008014"/>
            <a:ext cx="9144000" cy="54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3" cstate="print"/>
          <a:srcRect l="87720" t="1179" r="5500" b="89477"/>
          <a:stretch>
            <a:fillRect/>
          </a:stretch>
        </p:blipFill>
        <p:spPr bwMode="auto">
          <a:xfrm>
            <a:off x="7164288" y="5661248"/>
            <a:ext cx="1337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2733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Municípios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 que receberam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operações de UBV </a:t>
            </a:r>
            <a:r>
              <a:rPr lang="pt-BR" sz="2800" b="1" dirty="0">
                <a:solidFill>
                  <a:srgbClr val="002060"/>
                </a:solidFill>
                <a:latin typeface="Panton" pitchFamily="50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 Rio Grande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nton" pitchFamily="50" charset="0"/>
                <a:ea typeface="Times New Roman" pitchFamily="18" charset="0"/>
                <a:cs typeface="Tahoma" pitchFamily="34" charset="0"/>
              </a:rPr>
              <a:t>do Norte, 2019.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nton" pitchFamily="50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nton" pitchFamily="50" charset="0"/>
              <a:cs typeface="Arial" pitchFamily="34" charset="0"/>
            </a:endParaRPr>
          </a:p>
        </p:txBody>
      </p:sp>
      <p:pic>
        <p:nvPicPr>
          <p:cNvPr id="369" name="Picture 3" descr="Resultado de imagem para DENG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9240"/>
            <a:ext cx="1152127" cy="1152128"/>
          </a:xfrm>
          <a:prstGeom prst="rect">
            <a:avLst/>
          </a:prstGeom>
          <a:noFill/>
        </p:spPr>
      </p:pic>
      <p:sp>
        <p:nvSpPr>
          <p:cNvPr id="381" name="Rectangle 3"/>
          <p:cNvSpPr>
            <a:spLocks noChangeArrowheads="1"/>
          </p:cNvSpPr>
          <p:nvPr/>
        </p:nvSpPr>
        <p:spPr bwMode="auto">
          <a:xfrm>
            <a:off x="25152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Fonte: GT Arboviroses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4067944" y="3863001"/>
            <a:ext cx="5076056" cy="2994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08520" y="2013808"/>
            <a:ext cx="9324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2060"/>
                </a:solidFill>
                <a:latin typeface="Panton" pitchFamily="50" charset="0"/>
              </a:rPr>
              <a:t>NOTIFICAÇÕES </a:t>
            </a:r>
          </a:p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Panton" pitchFamily="50" charset="0"/>
              </a:rPr>
              <a:t>(DENGUE – ZIKA – CHIKUNGUNYA)</a:t>
            </a:r>
            <a:endParaRPr lang="pt-BR" sz="3200" dirty="0" smtClean="0">
              <a:solidFill>
                <a:srgbClr val="002060"/>
              </a:solidFill>
              <a:latin typeface="Panto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16" y="364502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>
            <a:spLocks noChangeArrowheads="1"/>
          </p:cNvSpPr>
          <p:nvPr/>
        </p:nvSpPr>
        <p:spPr bwMode="auto">
          <a:xfrm>
            <a:off x="3357563" y="2428875"/>
            <a:ext cx="5786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sz="2000" b="1"/>
          </a:p>
          <a:p>
            <a:pPr algn="just" eaLnBrk="1" hangingPunct="1"/>
            <a:endParaRPr lang="pt-BR">
              <a:latin typeface="Constantia" pitchFamily="18" charset="0"/>
            </a:endParaRPr>
          </a:p>
          <a:p>
            <a:pPr algn="just" eaLnBrk="1" hangingPunct="1"/>
            <a:endParaRPr lang="pt-BR">
              <a:latin typeface="Constantia" pitchFamily="18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4355976" y="2204864"/>
            <a:ext cx="43926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sz="2400" dirty="0" smtClean="0">
                <a:solidFill>
                  <a:srgbClr val="FF0000"/>
                </a:solidFill>
              </a:rPr>
              <a:t>Sinan online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pt-BR" sz="2400" dirty="0" smtClean="0"/>
              <a:t>Dengue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pt-BR" sz="2400" dirty="0" smtClean="0"/>
              <a:t>Febre </a:t>
            </a:r>
            <a:r>
              <a:rPr lang="pt-BR" sz="2400" dirty="0"/>
              <a:t>do </a:t>
            </a:r>
            <a:r>
              <a:rPr lang="pt-BR" sz="2400" dirty="0" smtClean="0"/>
              <a:t>Chikungunya</a:t>
            </a:r>
          </a:p>
          <a:p>
            <a:pPr eaLnBrk="1" hangingPunct="1"/>
            <a:r>
              <a:rPr lang="pt-BR" sz="2400" dirty="0" smtClean="0"/>
              <a:t>(</a:t>
            </a:r>
            <a:r>
              <a:rPr lang="pt-BR" sz="2400" dirty="0"/>
              <a:t>casos suspeitos e confirmados</a:t>
            </a:r>
            <a:r>
              <a:rPr lang="pt-BR" sz="2400" dirty="0" smtClean="0"/>
              <a:t>)</a:t>
            </a:r>
          </a:p>
          <a:p>
            <a:pPr eaLnBrk="1" hangingPunct="1"/>
            <a:r>
              <a:rPr lang="pt-BR" sz="2400" dirty="0" smtClean="0"/>
              <a:t> </a:t>
            </a:r>
          </a:p>
          <a:p>
            <a:pPr eaLnBrk="1" hangingPunct="1"/>
            <a:r>
              <a:rPr lang="pt-BR" sz="2400" dirty="0" smtClean="0">
                <a:solidFill>
                  <a:srgbClr val="FF0000"/>
                </a:solidFill>
              </a:rPr>
              <a:t>Sinan Net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pt-BR" sz="2400" dirty="0" smtClean="0"/>
              <a:t>Doença Aguda pelo vírus da Zika </a:t>
            </a:r>
            <a:r>
              <a:rPr lang="pt-BR" sz="2400" dirty="0"/>
              <a:t>(casos confirmados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pic>
        <p:nvPicPr>
          <p:cNvPr id="6" name="Picture 5" descr="https://encrypted-tbn3.gstatic.com/images?q=tbn:ANd9GcSnflkvd7N-dg7MEXLLSibyTwmcT5MRH0rgtiQy35StrF3NduY0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3242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0" y="548680"/>
            <a:ext cx="4824536" cy="115212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Notificação de casos</a:t>
            </a:r>
            <a:b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389" t="21281" r="16985" b="10797"/>
          <a:stretch>
            <a:fillRect/>
          </a:stretch>
        </p:blipFill>
        <p:spPr bwMode="auto">
          <a:xfrm>
            <a:off x="0" y="692696"/>
            <a:ext cx="89289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21282" r="31101" b="6250"/>
          <a:stretch>
            <a:fillRect/>
          </a:stretch>
        </p:blipFill>
        <p:spPr bwMode="auto">
          <a:xfrm>
            <a:off x="899592" y="116632"/>
            <a:ext cx="6984776" cy="659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115616" y="3933056"/>
            <a:ext cx="662473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15616" y="188640"/>
            <a:ext cx="6624736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6838" t="29156" r="31777" b="58048"/>
          <a:stretch>
            <a:fillRect/>
          </a:stretch>
        </p:blipFill>
        <p:spPr bwMode="auto">
          <a:xfrm>
            <a:off x="899592" y="188640"/>
            <a:ext cx="69127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5731" t="28053" r="31101" b="6250"/>
          <a:stretch>
            <a:fillRect/>
          </a:stretch>
        </p:blipFill>
        <p:spPr bwMode="auto">
          <a:xfrm>
            <a:off x="755576" y="1124744"/>
            <a:ext cx="7200800" cy="60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971600" y="2060848"/>
            <a:ext cx="684076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971600" y="4581128"/>
            <a:ext cx="6840760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99592" y="116632"/>
            <a:ext cx="6912768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4067944" y="3863001"/>
            <a:ext cx="5076056" cy="2994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36512" y="2518445"/>
            <a:ext cx="9324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2060"/>
                </a:solidFill>
                <a:latin typeface="Panton" pitchFamily="50" charset="0"/>
              </a:rPr>
              <a:t>DENGUE</a:t>
            </a:r>
          </a:p>
          <a:p>
            <a:endParaRPr lang="pt-BR" sz="5400" dirty="0" smtClean="0">
              <a:solidFill>
                <a:srgbClr val="002060"/>
              </a:solidFill>
              <a:latin typeface="Panto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16" y="364502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202" t="18500" r="47233" b="5704"/>
          <a:stretch>
            <a:fillRect/>
          </a:stretch>
        </p:blipFill>
        <p:spPr bwMode="auto">
          <a:xfrm>
            <a:off x="251520" y="0"/>
            <a:ext cx="415752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6756" t="17516" r="47233" b="5704"/>
          <a:stretch>
            <a:fillRect/>
          </a:stretch>
        </p:blipFill>
        <p:spPr bwMode="auto">
          <a:xfrm>
            <a:off x="4760094" y="1"/>
            <a:ext cx="4132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l="18454" t="18500" r="41145" b="7673"/>
          <a:stretch>
            <a:fillRect/>
          </a:stretch>
        </p:blipFill>
        <p:spPr bwMode="auto">
          <a:xfrm>
            <a:off x="1115616" y="0"/>
            <a:ext cx="6675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36219" r="41145" b="18500"/>
          <a:stretch>
            <a:fillRect/>
          </a:stretch>
        </p:blipFill>
        <p:spPr bwMode="auto">
          <a:xfrm>
            <a:off x="1835696" y="3501008"/>
            <a:ext cx="52565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19313" r="41617" b="33438"/>
          <a:stretch>
            <a:fillRect/>
          </a:stretch>
        </p:blipFill>
        <p:spPr bwMode="auto">
          <a:xfrm>
            <a:off x="1763688" y="188640"/>
            <a:ext cx="52565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C:\Users\andremoura\Pictures\Arte 2017\Arte logo SUVISA\Arte final logo SUVISA 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296144" cy="109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Logo CPS 2017"/>
          <p:cNvPicPr>
            <a:picLocks noChangeAspect="1" noChangeArrowheads="1"/>
          </p:cNvPicPr>
          <p:nvPr/>
        </p:nvPicPr>
        <p:blipFill>
          <a:blip r:embed="rId4" cstate="print"/>
          <a:srcRect b="27103"/>
          <a:stretch>
            <a:fillRect/>
          </a:stretch>
        </p:blipFill>
        <p:spPr bwMode="auto">
          <a:xfrm>
            <a:off x="3851920" y="548680"/>
            <a:ext cx="1440160" cy="10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GOVERNO 2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60648"/>
            <a:ext cx="2483768" cy="14913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1772816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11560" y="1916832"/>
            <a:ext cx="7704856" cy="318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Panton" pitchFamily="50" charset="0"/>
              </a:rPr>
              <a:t>Contato:</a:t>
            </a:r>
          </a:p>
          <a:p>
            <a:pPr algn="ctr"/>
            <a:r>
              <a:rPr lang="pt-BR" sz="2800" dirty="0" smtClean="0">
                <a:latin typeface="Panton" pitchFamily="50" charset="0"/>
              </a:rPr>
              <a:t>(84) 3232-9825</a:t>
            </a:r>
          </a:p>
          <a:p>
            <a:pPr algn="ctr"/>
            <a:r>
              <a:rPr lang="pt-BR" sz="2800" dirty="0" smtClean="0">
                <a:latin typeface="Panton" pitchFamily="50" charset="0"/>
              </a:rPr>
              <a:t>E-mail:</a:t>
            </a:r>
          </a:p>
          <a:p>
            <a:pPr algn="ctr"/>
            <a:r>
              <a:rPr lang="pt-BR" sz="2800" dirty="0" smtClean="0">
                <a:latin typeface="Panton" pitchFamily="50" charset="0"/>
                <a:hlinkClick r:id="rId6"/>
              </a:rPr>
              <a:t>endemiasrn@gmail.com</a:t>
            </a:r>
            <a:endParaRPr lang="pt-BR" sz="2800" dirty="0" smtClean="0">
              <a:latin typeface="Panton" pitchFamily="50" charset="0"/>
            </a:endParaRPr>
          </a:p>
          <a:p>
            <a:pPr algn="ctr"/>
            <a:r>
              <a:rPr lang="pt-BR" sz="2800" dirty="0" smtClean="0">
                <a:latin typeface="Panton" pitchFamily="50" charset="0"/>
                <a:hlinkClick r:id="rId7"/>
              </a:rPr>
              <a:t>cvdengue@gmail.com</a:t>
            </a:r>
            <a:endParaRPr lang="pt-BR" sz="2800" dirty="0" smtClean="0">
              <a:latin typeface="Panton" pitchFamily="50" charset="0"/>
            </a:endParaRPr>
          </a:p>
          <a:p>
            <a:pPr algn="ctr"/>
            <a:r>
              <a:rPr lang="pt-BR" sz="2800" dirty="0" smtClean="0">
                <a:latin typeface="Panton" pitchFamily="50" charset="0"/>
                <a:hlinkClick r:id="rId8"/>
              </a:rPr>
              <a:t>coordenacaoarbovirosesrn@gmail.com</a:t>
            </a:r>
            <a:r>
              <a:rPr lang="pt-BR" sz="2800" dirty="0" smtClean="0">
                <a:latin typeface="Panton" pitchFamily="50" charset="0"/>
              </a:rPr>
              <a:t> </a:t>
            </a:r>
          </a:p>
          <a:p>
            <a:pPr algn="ctr"/>
            <a:endParaRPr lang="pt-BR" sz="2800" dirty="0">
              <a:latin typeface="Panton" pitchFamily="50" charset="0"/>
            </a:endParaRPr>
          </a:p>
        </p:txBody>
      </p:sp>
      <p:pic>
        <p:nvPicPr>
          <p:cNvPr id="35842" name="Picture 2" descr="Resultado de imagem para cievs rn"/>
          <p:cNvPicPr>
            <a:picLocks noChangeAspect="1" noChangeArrowheads="1"/>
          </p:cNvPicPr>
          <p:nvPr/>
        </p:nvPicPr>
        <p:blipFill>
          <a:blip r:embed="rId9" cstate="print"/>
          <a:srcRect t="11187" b="22108"/>
          <a:stretch>
            <a:fillRect/>
          </a:stretch>
        </p:blipFill>
        <p:spPr bwMode="auto">
          <a:xfrm>
            <a:off x="2339752" y="4721089"/>
            <a:ext cx="4760658" cy="2136911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2411760" y="4581128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7313365" y="5777880"/>
            <a:ext cx="1830635" cy="108012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332656"/>
            <a:ext cx="9324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Panton" pitchFamily="50" charset="0"/>
              </a:rPr>
              <a:t>Notificações de dengue por semana epidemiológica - Rio Grande do Norte, </a:t>
            </a:r>
            <a:r>
              <a:rPr lang="pt-BR" sz="2000" b="1" dirty="0" smtClean="0">
                <a:solidFill>
                  <a:srgbClr val="002060"/>
                </a:solidFill>
                <a:latin typeface="Panton" pitchFamily="50" charset="0"/>
              </a:rPr>
              <a:t>2018 - 2019</a:t>
            </a:r>
            <a:r>
              <a:rPr lang="pt-BR" sz="2000" b="1" dirty="0" smtClean="0">
                <a:solidFill>
                  <a:srgbClr val="002060"/>
                </a:solidFill>
                <a:latin typeface="Panton" pitchFamily="50" charset="0"/>
              </a:rPr>
              <a:t>.</a:t>
            </a:r>
          </a:p>
          <a:p>
            <a:endParaRPr lang="pt-BR" dirty="0" smtClean="0">
              <a:solidFill>
                <a:srgbClr val="002060"/>
              </a:solidFill>
              <a:latin typeface="Panton" pitchFamily="50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84784"/>
            <a:ext cx="9143999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7313365" y="5777880"/>
            <a:ext cx="1830635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662" t="25219" r="16159" b="8829"/>
          <a:stretch>
            <a:fillRect/>
          </a:stretch>
        </p:blipFill>
        <p:spPr bwMode="auto">
          <a:xfrm>
            <a:off x="35496" y="620688"/>
            <a:ext cx="9001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23528" y="692696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4067944" y="3863001"/>
            <a:ext cx="5076056" cy="2994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36512" y="2518445"/>
            <a:ext cx="9324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2060"/>
                </a:solidFill>
                <a:latin typeface="Panton" pitchFamily="50" charset="0"/>
              </a:rPr>
              <a:t>ZIKA VÍRUS</a:t>
            </a:r>
          </a:p>
          <a:p>
            <a:endParaRPr lang="pt-BR" sz="5400" dirty="0" smtClean="0">
              <a:solidFill>
                <a:srgbClr val="002060"/>
              </a:solidFill>
              <a:latin typeface="Panto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16" y="364502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7313365" y="5777880"/>
            <a:ext cx="1830635" cy="1080120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Panton" pitchFamily="50" charset="0"/>
              </a:rPr>
              <a:t>Notificações de Zika, por Semana Epidemiológica do Rio Grande do Norte, </a:t>
            </a:r>
            <a:r>
              <a:rPr lang="pt-BR" sz="2000" b="1" dirty="0" smtClean="0">
                <a:solidFill>
                  <a:srgbClr val="002060"/>
                </a:solidFill>
                <a:latin typeface="Panton" pitchFamily="50" charset="0"/>
              </a:rPr>
              <a:t>2018- </a:t>
            </a:r>
            <a:r>
              <a:rPr lang="pt-BR" sz="2000" b="1" dirty="0" smtClean="0">
                <a:solidFill>
                  <a:srgbClr val="002060"/>
                </a:solidFill>
                <a:latin typeface="Panton" pitchFamily="50" charset="0"/>
              </a:rPr>
              <a:t>2019.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36046" r="16712" b="20641"/>
          <a:stretch>
            <a:fillRect/>
          </a:stretch>
        </p:blipFill>
        <p:spPr bwMode="auto">
          <a:xfrm>
            <a:off x="0" y="1124744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7313365" y="5777880"/>
            <a:ext cx="1830635" cy="10801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6322" t="25219" r="15052" b="13751"/>
          <a:stretch>
            <a:fillRect/>
          </a:stretch>
        </p:blipFill>
        <p:spPr bwMode="auto">
          <a:xfrm>
            <a:off x="0" y="692696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2008" y="548680"/>
            <a:ext cx="11156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edes.jpg"/>
          <p:cNvPicPr>
            <a:picLocks noChangeAspect="1"/>
          </p:cNvPicPr>
          <p:nvPr/>
        </p:nvPicPr>
        <p:blipFill>
          <a:blip r:embed="rId2" cstate="print"/>
          <a:srcRect l="8930" b="19440"/>
          <a:stretch>
            <a:fillRect/>
          </a:stretch>
        </p:blipFill>
        <p:spPr>
          <a:xfrm flipH="1">
            <a:off x="4067944" y="3863001"/>
            <a:ext cx="5076056" cy="2994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36512" y="2518445"/>
            <a:ext cx="9324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2060"/>
                </a:solidFill>
                <a:latin typeface="Panton" pitchFamily="50" charset="0"/>
              </a:rPr>
              <a:t>CHIKUNGUNYA</a:t>
            </a:r>
          </a:p>
          <a:p>
            <a:endParaRPr lang="pt-BR" sz="5400" dirty="0" smtClean="0">
              <a:solidFill>
                <a:srgbClr val="002060"/>
              </a:solidFill>
              <a:latin typeface="Panto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16" y="3645024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edes.jpg"/>
          <p:cNvPicPr>
            <a:picLocks noChangeAspect="1"/>
          </p:cNvPicPr>
          <p:nvPr/>
        </p:nvPicPr>
        <p:blipFill>
          <a:blip r:embed="rId2" cstate="print"/>
          <a:srcRect l="12512" b="19440"/>
          <a:stretch>
            <a:fillRect/>
          </a:stretch>
        </p:blipFill>
        <p:spPr>
          <a:xfrm flipH="1">
            <a:off x="7385373" y="5777880"/>
            <a:ext cx="1758627" cy="1080120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51520" y="188640"/>
            <a:ext cx="8640960" cy="622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Panton" pitchFamily="50" charset="0"/>
              </a:rPr>
              <a:t>Notificações de chikungunya, por Semana Epidemiológica - Rio Grande do Norte, 2018- 2019.</a:t>
            </a: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168</Words>
  <Application>Microsoft Office PowerPoint</Application>
  <PresentationFormat>Apresentação na tela (4:3)</PresentationFormat>
  <Paragraphs>36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ARBOVIROSES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Notificação de casos 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AGRAVODENGUE</dc:title>
  <dc:creator>flavia emanuelle moreira da cruz</dc:creator>
  <cp:lastModifiedBy>SUININ</cp:lastModifiedBy>
  <cp:revision>319</cp:revision>
  <dcterms:created xsi:type="dcterms:W3CDTF">2018-06-04T16:22:56Z</dcterms:created>
  <dcterms:modified xsi:type="dcterms:W3CDTF">2019-06-19T10:48:43Z</dcterms:modified>
</cp:coreProperties>
</file>