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notesSlides/_rels/notesSlide2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4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7.xml.rels" ContentType="application/vnd.openxmlformats-package.relationships+xml"/>
  <Override PartName="/ppt/notesSlides/_rels/notesSlide9.xml.rels" ContentType="application/vnd.openxmlformats-package.relationships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media/image9.png" ContentType="image/png"/>
  <Override PartName="/ppt/media/image57.png" ContentType="image/png"/>
  <Override PartName="/ppt/media/image1.png" ContentType="image/png"/>
  <Override PartName="/ppt/media/image2.png" ContentType="image/png"/>
  <Override PartName="/ppt/media/image59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58.jpeg" ContentType="image/jpe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36.jpeg" ContentType="image/jpe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53.gif" ContentType="image/gif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7.png" ContentType="image/png"/>
  <Override PartName="/ppt/media/image54.jpeg" ContentType="image/jpe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65.png" ContentType="image/png"/>
  <Override PartName="/ppt/media/image50.jpeg" ContentType="image/jpeg"/>
  <Override PartName="/ppt/media/image51.png" ContentType="image/png"/>
  <Override PartName="/ppt/media/image52.png" ContentType="image/png"/>
  <Override PartName="/ppt/media/image55.png" ContentType="image/png"/>
  <Override PartName="/ppt/media/image56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hdphoto1.wdp" ContentType="image/vnd.ms-photo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</p:sldIdLst>
  <p:sldSz cx="12192000" cy="6858000"/>
  <p:notesSz cx="6921500" cy="92075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8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pt-BR" sz="4400" spc="-1" strike="noStrike">
                <a:latin typeface="Arial"/>
              </a:rPr>
              <a:t>Clique para mover o slide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pt-BR" sz="2000" spc="-1" strike="noStrike">
                <a:latin typeface="Arial"/>
              </a:rPr>
              <a:t>Clique para editar o formato de notas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pt-BR" sz="1400" spc="-1" strike="noStrike">
                <a:latin typeface="Times New Roman"/>
              </a:rPr>
              <a:t>&lt;cabeçalho&gt;</a:t>
            </a:r>
            <a:endParaRPr b="0" lang="pt-BR" sz="1400" spc="-1" strike="noStrike">
              <a:latin typeface="Times New Roman"/>
            </a:endParaRPr>
          </a:p>
        </p:txBody>
      </p:sp>
      <p:sp>
        <p:nvSpPr>
          <p:cNvPr id="26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pt-BR" sz="1400" spc="-1" strike="noStrike">
                <a:latin typeface="Times New Roman"/>
              </a:rPr>
              <a:t>&lt;data/hora&gt;</a:t>
            </a:r>
            <a:endParaRPr b="0" lang="pt-BR" sz="1400" spc="-1" strike="noStrike">
              <a:latin typeface="Times New Roman"/>
            </a:endParaRPr>
          </a:p>
        </p:txBody>
      </p:sp>
      <p:sp>
        <p:nvSpPr>
          <p:cNvPr id="27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pt-BR" sz="1400" spc="-1" strike="noStrike">
                <a:latin typeface="Times New Roman"/>
              </a:rPr>
              <a:t>&lt;rodapé&gt;</a:t>
            </a:r>
            <a:endParaRPr b="0" lang="pt-BR" sz="1400" spc="-1" strike="noStrike">
              <a:latin typeface="Times New Roman"/>
            </a:endParaRPr>
          </a:p>
        </p:txBody>
      </p:sp>
      <p:sp>
        <p:nvSpPr>
          <p:cNvPr id="27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A7097254-07D0-44F8-91AD-42EDC2A5175B}" type="slidenum">
              <a:rPr b="0" lang="pt-BR" sz="1400" spc="-1" strike="noStrike">
                <a:latin typeface="Times New Roman"/>
              </a:rPr>
              <a:t>&lt;número&gt;</a:t>
            </a:fld>
            <a:endParaRPr b="0" lang="pt-B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sldImg"/>
          </p:nvPr>
        </p:nvSpPr>
        <p:spPr>
          <a:xfrm>
            <a:off x="392040" y="690480"/>
            <a:ext cx="6136560" cy="3452040"/>
          </a:xfrm>
          <a:prstGeom prst="rect">
            <a:avLst/>
          </a:prstGeom>
        </p:spPr>
      </p:sp>
      <p:sp>
        <p:nvSpPr>
          <p:cNvPr id="452" name="PlaceHolder 2"/>
          <p:cNvSpPr>
            <a:spLocks noGrp="1"/>
          </p:cNvSpPr>
          <p:nvPr>
            <p:ph type="body"/>
          </p:nvPr>
        </p:nvSpPr>
        <p:spPr>
          <a:xfrm>
            <a:off x="692280" y="4373640"/>
            <a:ext cx="5536440" cy="4142520"/>
          </a:xfrm>
          <a:prstGeom prst="rect">
            <a:avLst/>
          </a:prstGeom>
        </p:spPr>
        <p:txBody>
          <a:bodyPr lIns="0" rIns="0" tIns="0" bIns="0"/>
          <a:p>
            <a:pPr marL="216000" indent="-21564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Otimizamos a produtividade dos Agentes Comunitários de Saúde através da coleta de informações no dispositivo mobile (tablet ou smartphone), evitando retrabalho na re-digitação das fichas do E-SUS e reduzindo o tempo no cadastro das informações viabilizando um atendimento mais humanizado.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53" name="CustomShape 3"/>
          <p:cNvSpPr/>
          <p:nvPr/>
        </p:nvSpPr>
        <p:spPr>
          <a:xfrm>
            <a:off x="3919680" y="8745480"/>
            <a:ext cx="2999520" cy="45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6D6F390C-58E3-4AD7-944C-D71292A7114A}" type="slidenum">
              <a:rPr b="0" lang="pt-BR" sz="1200" spc="-1" strike="noStrike">
                <a:solidFill>
                  <a:srgbClr val="000000"/>
                </a:solidFill>
                <a:latin typeface="Arial"/>
              </a:rPr>
              <a:t>&lt;número&gt;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sldImg"/>
          </p:nvPr>
        </p:nvSpPr>
        <p:spPr>
          <a:xfrm>
            <a:off x="392040" y="690480"/>
            <a:ext cx="6136560" cy="3452040"/>
          </a:xfrm>
          <a:prstGeom prst="rect">
            <a:avLst/>
          </a:prstGeom>
        </p:spPr>
      </p:sp>
      <p:sp>
        <p:nvSpPr>
          <p:cNvPr id="455" name="PlaceHolder 2"/>
          <p:cNvSpPr>
            <a:spLocks noGrp="1"/>
          </p:cNvSpPr>
          <p:nvPr>
            <p:ph type="body"/>
          </p:nvPr>
        </p:nvSpPr>
        <p:spPr>
          <a:xfrm>
            <a:off x="692280" y="4373640"/>
            <a:ext cx="5536440" cy="4142520"/>
          </a:xfrm>
          <a:prstGeom prst="rect">
            <a:avLst/>
          </a:prstGeom>
        </p:spPr>
        <p:txBody>
          <a:bodyPr lIns="0" rIns="0" tIns="0" bIns="0"/>
          <a:p>
            <a:pPr marL="216000" indent="-21564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Maior Transparência nos dados fornecidos através do Portal.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56" name="CustomShape 3"/>
          <p:cNvSpPr/>
          <p:nvPr/>
        </p:nvSpPr>
        <p:spPr>
          <a:xfrm>
            <a:off x="3919680" y="8745480"/>
            <a:ext cx="2999520" cy="45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1D70F92C-D6CF-4B10-9E6A-117D94EF36AA}" type="slidenum">
              <a:rPr b="0" lang="pt-BR" sz="1200" spc="-1" strike="noStrike">
                <a:solidFill>
                  <a:srgbClr val="000000"/>
                </a:solidFill>
                <a:latin typeface="Arial"/>
              </a:rPr>
              <a:t>&lt;número&gt;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sldImg"/>
          </p:nvPr>
        </p:nvSpPr>
        <p:spPr>
          <a:xfrm>
            <a:off x="392040" y="690480"/>
            <a:ext cx="6136560" cy="3452040"/>
          </a:xfrm>
          <a:prstGeom prst="rect">
            <a:avLst/>
          </a:prstGeom>
        </p:spPr>
      </p:sp>
      <p:sp>
        <p:nvSpPr>
          <p:cNvPr id="458" name="PlaceHolder 2"/>
          <p:cNvSpPr>
            <a:spLocks noGrp="1"/>
          </p:cNvSpPr>
          <p:nvPr>
            <p:ph type="body"/>
          </p:nvPr>
        </p:nvSpPr>
        <p:spPr>
          <a:xfrm>
            <a:off x="692280" y="4373640"/>
            <a:ext cx="5536440" cy="4142520"/>
          </a:xfrm>
          <a:prstGeom prst="rect">
            <a:avLst/>
          </a:prstGeom>
        </p:spPr>
        <p:txBody>
          <a:bodyPr lIns="0" rIns="0" tIns="0" bIns="0"/>
          <a:p>
            <a:endParaRPr b="0" lang="pt-BR" sz="2000" spc="-1" strike="noStrike">
              <a:latin typeface="Arial"/>
            </a:endParaRPr>
          </a:p>
        </p:txBody>
      </p:sp>
      <p:sp>
        <p:nvSpPr>
          <p:cNvPr id="459" name="CustomShape 3"/>
          <p:cNvSpPr/>
          <p:nvPr/>
        </p:nvSpPr>
        <p:spPr>
          <a:xfrm>
            <a:off x="3919680" y="8745480"/>
            <a:ext cx="2999520" cy="45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0E46BCDE-DFDF-4AF0-8066-AB8E59202177}" type="slidenum">
              <a:rPr b="0" lang="pt-BR" sz="1200" spc="-1" strike="noStrike">
                <a:solidFill>
                  <a:srgbClr val="000000"/>
                </a:solidFill>
                <a:latin typeface="Arial"/>
              </a:rPr>
              <a:t>&lt;número&gt;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sldImg"/>
          </p:nvPr>
        </p:nvSpPr>
        <p:spPr>
          <a:xfrm>
            <a:off x="392040" y="690480"/>
            <a:ext cx="6136560" cy="3452040"/>
          </a:xfrm>
          <a:prstGeom prst="rect">
            <a:avLst/>
          </a:prstGeom>
        </p:spPr>
      </p:sp>
      <p:sp>
        <p:nvSpPr>
          <p:cNvPr id="437" name="PlaceHolder 2"/>
          <p:cNvSpPr>
            <a:spLocks noGrp="1"/>
          </p:cNvSpPr>
          <p:nvPr>
            <p:ph type="body"/>
          </p:nvPr>
        </p:nvSpPr>
        <p:spPr>
          <a:xfrm>
            <a:off x="692280" y="4373640"/>
            <a:ext cx="5536440" cy="4142520"/>
          </a:xfrm>
          <a:prstGeom prst="rect">
            <a:avLst/>
          </a:prstGeom>
        </p:spPr>
        <p:txBody>
          <a:bodyPr lIns="0" rIns="0" tIns="0" bIns="0"/>
          <a:p>
            <a:endParaRPr b="0" lang="pt-BR" sz="2000" spc="-1" strike="noStrike">
              <a:latin typeface="Arial"/>
            </a:endParaRPr>
          </a:p>
        </p:txBody>
      </p:sp>
      <p:sp>
        <p:nvSpPr>
          <p:cNvPr id="438" name="CustomShape 3"/>
          <p:cNvSpPr/>
          <p:nvPr/>
        </p:nvSpPr>
        <p:spPr>
          <a:xfrm>
            <a:off x="3919680" y="8745480"/>
            <a:ext cx="2999520" cy="45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048695DF-0609-406C-B8DD-EB677E8A53DC}" type="slidenum">
              <a:rPr b="0" lang="pt-BR" sz="1200" spc="-1" strike="noStrike">
                <a:solidFill>
                  <a:srgbClr val="000000"/>
                </a:solidFill>
                <a:latin typeface="Calibri"/>
                <a:ea typeface="+mn-ea"/>
              </a:rPr>
              <a:t>&lt;número&gt;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sldImg"/>
          </p:nvPr>
        </p:nvSpPr>
        <p:spPr>
          <a:xfrm>
            <a:off x="392040" y="690480"/>
            <a:ext cx="6136560" cy="3452040"/>
          </a:xfrm>
          <a:prstGeom prst="rect">
            <a:avLst/>
          </a:prstGeom>
        </p:spPr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692280" y="4373640"/>
            <a:ext cx="5536440" cy="4142520"/>
          </a:xfrm>
          <a:prstGeom prst="rect">
            <a:avLst/>
          </a:prstGeom>
        </p:spPr>
        <p:txBody>
          <a:bodyPr lIns="0" rIns="0" tIns="0" bIns="0"/>
          <a:p>
            <a:pPr marL="216000" indent="-215640">
              <a:lnSpc>
                <a:spcPct val="100000"/>
              </a:lnSpc>
            </a:pPr>
            <a:r>
              <a:rPr b="0" lang="pt-BR" sz="2000" spc="-1" strike="noStrike">
                <a:latin typeface="Arial"/>
                <a:ea typeface="MS PGothic"/>
              </a:rPr>
              <a:t>Abordar nossa capacidade de atendimento e grau de adaptação da solução à realidade de qualquer município de pequeno, médio ou grande porte.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41" name="CustomShape 3"/>
          <p:cNvSpPr/>
          <p:nvPr/>
        </p:nvSpPr>
        <p:spPr>
          <a:xfrm>
            <a:off x="3919680" y="8745480"/>
            <a:ext cx="2999520" cy="45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C63AE648-7D53-428B-A38D-1E0EB845ACC7}" type="slidenum">
              <a:rPr b="0" lang="pt-BR" sz="1200" spc="-1" strike="noStrike">
                <a:solidFill>
                  <a:srgbClr val="000000"/>
                </a:solidFill>
                <a:latin typeface="Arial"/>
                <a:ea typeface="MS PGothic"/>
              </a:rPr>
              <a:t>&lt;número&gt;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sldImg"/>
          </p:nvPr>
        </p:nvSpPr>
        <p:spPr>
          <a:xfrm>
            <a:off x="392040" y="690480"/>
            <a:ext cx="6136560" cy="3452040"/>
          </a:xfrm>
          <a:prstGeom prst="rect">
            <a:avLst/>
          </a:prstGeom>
        </p:spPr>
      </p:sp>
      <p:sp>
        <p:nvSpPr>
          <p:cNvPr id="443" name="PlaceHolder 2"/>
          <p:cNvSpPr>
            <a:spLocks noGrp="1"/>
          </p:cNvSpPr>
          <p:nvPr>
            <p:ph type="body"/>
          </p:nvPr>
        </p:nvSpPr>
        <p:spPr>
          <a:xfrm>
            <a:off x="692280" y="4373640"/>
            <a:ext cx="5536440" cy="4142520"/>
          </a:xfrm>
          <a:prstGeom prst="rect">
            <a:avLst/>
          </a:prstGeom>
        </p:spPr>
        <p:txBody>
          <a:bodyPr lIns="0" rIns="0" tIns="0" bIns="0"/>
          <a:p>
            <a:pPr marL="216000" indent="-21564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Conceito de gestão estratégica através da análise de dados otimizando a tomada de decisão de forma mais assertiva e inteligente.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44" name="CustomShape 3"/>
          <p:cNvSpPr/>
          <p:nvPr/>
        </p:nvSpPr>
        <p:spPr>
          <a:xfrm>
            <a:off x="3919680" y="8745480"/>
            <a:ext cx="2999520" cy="45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E7E1B19D-A9CB-4F52-ABFF-56D7E87FB7C9}" type="slidenum">
              <a:rPr b="0" lang="pt-BR" sz="1200" spc="-1" strike="noStrike">
                <a:solidFill>
                  <a:srgbClr val="000000"/>
                </a:solidFill>
                <a:latin typeface="Arial"/>
              </a:rPr>
              <a:t>&lt;número&gt;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laceHolder 1"/>
          <p:cNvSpPr>
            <a:spLocks noGrp="1"/>
          </p:cNvSpPr>
          <p:nvPr>
            <p:ph type="sldImg"/>
          </p:nvPr>
        </p:nvSpPr>
        <p:spPr>
          <a:xfrm>
            <a:off x="392040" y="690480"/>
            <a:ext cx="6136560" cy="3452040"/>
          </a:xfrm>
          <a:prstGeom prst="rect">
            <a:avLst/>
          </a:prstGeom>
        </p:spPr>
      </p:sp>
      <p:sp>
        <p:nvSpPr>
          <p:cNvPr id="446" name="PlaceHolder 2"/>
          <p:cNvSpPr>
            <a:spLocks noGrp="1"/>
          </p:cNvSpPr>
          <p:nvPr>
            <p:ph type="body"/>
          </p:nvPr>
        </p:nvSpPr>
        <p:spPr>
          <a:xfrm>
            <a:off x="692280" y="4373640"/>
            <a:ext cx="5536440" cy="4142520"/>
          </a:xfrm>
          <a:prstGeom prst="rect">
            <a:avLst/>
          </a:prstGeom>
        </p:spPr>
        <p:txBody>
          <a:bodyPr lIns="0" rIns="0" tIns="0" bIns="0"/>
          <a:p>
            <a:pPr marL="216000" indent="-21564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Consolidamos, numa única plataforma, a troca de arquivos com os diversos programas do ministério da saúde, garantindo o valor dos repasses federais e unificando as informações clínicas, assistenciais e administrativas do usuário do serviço.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47" name="CustomShape 3"/>
          <p:cNvSpPr/>
          <p:nvPr/>
        </p:nvSpPr>
        <p:spPr>
          <a:xfrm>
            <a:off x="3919680" y="8745480"/>
            <a:ext cx="2999520" cy="45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5405375C-630C-477A-8BFF-B8C2F1ED30BA}" type="slidenum">
              <a:rPr b="0" lang="pt-BR" sz="1200" spc="-1" strike="noStrike">
                <a:solidFill>
                  <a:srgbClr val="000000"/>
                </a:solidFill>
                <a:latin typeface="Arial"/>
              </a:rPr>
              <a:t>&lt;número&gt;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sldImg"/>
          </p:nvPr>
        </p:nvSpPr>
        <p:spPr>
          <a:xfrm>
            <a:off x="392040" y="690480"/>
            <a:ext cx="6136560" cy="3452040"/>
          </a:xfrm>
          <a:prstGeom prst="rect">
            <a:avLst/>
          </a:prstGeom>
        </p:spPr>
      </p:sp>
      <p:sp>
        <p:nvSpPr>
          <p:cNvPr id="449" name="PlaceHolder 2"/>
          <p:cNvSpPr>
            <a:spLocks noGrp="1"/>
          </p:cNvSpPr>
          <p:nvPr>
            <p:ph type="body"/>
          </p:nvPr>
        </p:nvSpPr>
        <p:spPr>
          <a:xfrm>
            <a:off x="692280" y="4373640"/>
            <a:ext cx="5536440" cy="4142520"/>
          </a:xfrm>
          <a:prstGeom prst="rect">
            <a:avLst/>
          </a:prstGeom>
        </p:spPr>
        <p:txBody>
          <a:bodyPr lIns="0" rIns="0" tIns="0" bIns="0"/>
          <a:p>
            <a:pPr marL="216000" indent="-215640">
              <a:lnSpc>
                <a:spcPct val="100000"/>
              </a:lnSpc>
            </a:pPr>
            <a:r>
              <a:rPr b="0" lang="pt-BR" sz="2000" spc="-1" strike="noStrike">
                <a:latin typeface="Arial"/>
              </a:rPr>
              <a:t>Oferta macro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450" name="CustomShape 3"/>
          <p:cNvSpPr/>
          <p:nvPr/>
        </p:nvSpPr>
        <p:spPr>
          <a:xfrm>
            <a:off x="3919680" y="8745480"/>
            <a:ext cx="2999520" cy="45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48AFC78C-EDE1-4283-AE6B-B3465E9AEF3A}" type="slidenum">
              <a:rPr b="0" lang="pt-BR" sz="1200" spc="-1" strike="noStrike">
                <a:solidFill>
                  <a:srgbClr val="000000"/>
                </a:solidFill>
                <a:latin typeface="Arial"/>
                <a:ea typeface="+mn-ea"/>
              </a:rPr>
              <a:t>&lt;número&gt;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2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5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6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6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6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pt-BR" sz="4400" spc="-1" strike="noStrike">
                <a:latin typeface="Arial"/>
              </a:rPr>
              <a:t>Clique para editar o formato do texto do título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latin typeface="Arial"/>
              </a:rPr>
              <a:t>Clique para editar o formato do texto da estrutura de tópicos</a:t>
            </a:r>
            <a:endParaRPr b="0" lang="pt-B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latin typeface="Arial"/>
              </a:rPr>
              <a:t>2.º nível da estrutura de tópicos</a:t>
            </a:r>
            <a:endParaRPr b="0" lang="pt-B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latin typeface="Arial"/>
              </a:rPr>
              <a:t>3.º nível da estrutura de tópicos</a:t>
            </a:r>
            <a:endParaRPr b="0" lang="pt-B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latin typeface="Arial"/>
              </a:rPr>
              <a:t>4.º nível da estrutura de tópicos</a:t>
            </a:r>
            <a:endParaRPr b="0" lang="pt-B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5.º nível da estrutura de tópicos</a:t>
            </a:r>
            <a:endParaRPr b="0" lang="pt-B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6.º nível da estrutura de tópicos</a:t>
            </a:r>
            <a:endParaRPr b="0" lang="pt-B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7.º nível da estrutura de tópicos</a:t>
            </a:r>
            <a:endParaRPr b="0" lang="pt-B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pt-BR" sz="1800" spc="-1" strike="noStrike">
                <a:latin typeface="Arial"/>
              </a:rPr>
              <a:t>Clique para editar o formato do texto do título</a:t>
            </a:r>
            <a:endParaRPr b="0" lang="pt-BR" sz="18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latin typeface="Arial"/>
              </a:rPr>
              <a:t>Clique para editar o formato do texto da estrutura de tópicos</a:t>
            </a:r>
            <a:endParaRPr b="0" lang="pt-B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latin typeface="Arial"/>
              </a:rPr>
              <a:t>2.º nível da estrutura de tópicos</a:t>
            </a:r>
            <a:endParaRPr b="0" lang="pt-B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latin typeface="Arial"/>
              </a:rPr>
              <a:t>3.º nível da estrutura de tópicos</a:t>
            </a:r>
            <a:endParaRPr b="0" lang="pt-B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latin typeface="Arial"/>
              </a:rPr>
              <a:t>4.º nível da estrutura de tópicos</a:t>
            </a:r>
            <a:endParaRPr b="0" lang="pt-B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5.º nível da estrutura de tópicos</a:t>
            </a:r>
            <a:endParaRPr b="0" lang="pt-B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6.º nível da estrutura de tópicos</a:t>
            </a:r>
            <a:endParaRPr b="0" lang="pt-B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7.º nível da estrutura de tópicos</a:t>
            </a:r>
            <a:endParaRPr b="0" lang="pt-B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pt-BR" sz="4400" spc="-1" strike="noStrike">
                <a:latin typeface="Arial"/>
              </a:rPr>
              <a:t>Clique para editar o formato do texto do título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latin typeface="Arial"/>
              </a:rPr>
              <a:t>Clique para editar o formato do texto da estrutura de tópicos</a:t>
            </a:r>
            <a:endParaRPr b="0" lang="pt-B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latin typeface="Arial"/>
              </a:rPr>
              <a:t>2.º nível da estrutura de tópicos</a:t>
            </a:r>
            <a:endParaRPr b="0" lang="pt-B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latin typeface="Arial"/>
              </a:rPr>
              <a:t>3.º nível da estrutura de tópicos</a:t>
            </a:r>
            <a:endParaRPr b="0" lang="pt-B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latin typeface="Arial"/>
              </a:rPr>
              <a:t>4.º nível da estrutura de tópicos</a:t>
            </a:r>
            <a:endParaRPr b="0" lang="pt-B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5.º nível da estrutura de tópicos</a:t>
            </a:r>
            <a:endParaRPr b="0" lang="pt-B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6.º nível da estrutura de tópicos</a:t>
            </a:r>
            <a:endParaRPr b="0" lang="pt-B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7.º nível da estrutura de tópicos</a:t>
            </a:r>
            <a:endParaRPr b="0" lang="pt-B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pt-BR" sz="1800" spc="-1" strike="noStrike">
                <a:latin typeface="Arial"/>
              </a:rPr>
              <a:t>Clique para editar o formato do texto do título</a:t>
            </a:r>
            <a:endParaRPr b="0" lang="pt-BR" sz="18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latin typeface="Arial"/>
              </a:rPr>
              <a:t>Clique para editar o formato do texto da estrutura de tópicos</a:t>
            </a:r>
            <a:endParaRPr b="0" lang="pt-B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latin typeface="Arial"/>
              </a:rPr>
              <a:t>2.º nível da estrutura de tópicos</a:t>
            </a:r>
            <a:endParaRPr b="0" lang="pt-B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latin typeface="Arial"/>
              </a:rPr>
              <a:t>3.º nível da estrutura de tópicos</a:t>
            </a:r>
            <a:endParaRPr b="0" lang="pt-B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latin typeface="Arial"/>
              </a:rPr>
              <a:t>4.º nível da estrutura de tópicos</a:t>
            </a:r>
            <a:endParaRPr b="0" lang="pt-B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5.º nível da estrutura de tópicos</a:t>
            </a:r>
            <a:endParaRPr b="0" lang="pt-B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6.º nível da estrutura de tópicos</a:t>
            </a:r>
            <a:endParaRPr b="0" lang="pt-B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7.º nível da estrutura de tópicos</a:t>
            </a:r>
            <a:endParaRPr b="0" lang="pt-B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pt-BR" sz="4400" spc="-1" strike="noStrike">
                <a:latin typeface="Arial"/>
              </a:rPr>
              <a:t>Clique para editar o formato do texto do título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latin typeface="Arial"/>
              </a:rPr>
              <a:t>Clique para editar o formato do texto da estrutura de tópicos</a:t>
            </a:r>
            <a:endParaRPr b="0" lang="pt-B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latin typeface="Arial"/>
              </a:rPr>
              <a:t>2.º nível da estrutura de tópicos</a:t>
            </a:r>
            <a:endParaRPr b="0" lang="pt-B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latin typeface="Arial"/>
              </a:rPr>
              <a:t>3.º nível da estrutura de tópicos</a:t>
            </a:r>
            <a:endParaRPr b="0" lang="pt-B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latin typeface="Arial"/>
              </a:rPr>
              <a:t>4.º nível da estrutura de tópicos</a:t>
            </a:r>
            <a:endParaRPr b="0" lang="pt-B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5.º nível da estrutura de tópicos</a:t>
            </a:r>
            <a:endParaRPr b="0" lang="pt-B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6.º nível da estrutura de tópicos</a:t>
            </a:r>
            <a:endParaRPr b="0" lang="pt-B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7.º nível da estrutura de tópicos</a:t>
            </a:r>
            <a:endParaRPr b="0" lang="pt-B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pt-BR" sz="4400" spc="-1" strike="noStrike">
                <a:latin typeface="Arial"/>
              </a:rPr>
              <a:t>Clique para editar o formato do texto do título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latin typeface="Arial"/>
              </a:rPr>
              <a:t>Clique para editar o formato do texto da estrutura de tópicos</a:t>
            </a:r>
            <a:endParaRPr b="0" lang="pt-B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latin typeface="Arial"/>
              </a:rPr>
              <a:t>2.º nível da estrutura de tópicos</a:t>
            </a:r>
            <a:endParaRPr b="0" lang="pt-B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latin typeface="Arial"/>
              </a:rPr>
              <a:t>3.º nível da estrutura de tópicos</a:t>
            </a:r>
            <a:endParaRPr b="0" lang="pt-B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latin typeface="Arial"/>
              </a:rPr>
              <a:t>4.º nível da estrutura de tópicos</a:t>
            </a:r>
            <a:endParaRPr b="0" lang="pt-B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5.º nível da estrutura de tópicos</a:t>
            </a:r>
            <a:endParaRPr b="0" lang="pt-B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6.º nível da estrutura de tópicos</a:t>
            </a:r>
            <a:endParaRPr b="0" lang="pt-B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7.º nível da estrutura de tópicos</a:t>
            </a:r>
            <a:endParaRPr b="0" lang="pt-B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pt-BR" sz="4400" spc="-1" strike="noStrike">
                <a:latin typeface="Arial"/>
              </a:rPr>
              <a:t>Clique para editar o formato do texto do título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latin typeface="Arial"/>
              </a:rPr>
              <a:t>Clique para editar o formato do texto da estrutura de tópicos</a:t>
            </a:r>
            <a:endParaRPr b="0" lang="pt-B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latin typeface="Arial"/>
              </a:rPr>
              <a:t>2.º nível da estrutura de tópicos</a:t>
            </a:r>
            <a:endParaRPr b="0" lang="pt-B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latin typeface="Arial"/>
              </a:rPr>
              <a:t>3.º nível da estrutura de tópicos</a:t>
            </a:r>
            <a:endParaRPr b="0" lang="pt-B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latin typeface="Arial"/>
              </a:rPr>
              <a:t>4.º nível da estrutura de tópicos</a:t>
            </a:r>
            <a:endParaRPr b="0" lang="pt-B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5.º nível da estrutura de tópicos</a:t>
            </a:r>
            <a:endParaRPr b="0" lang="pt-B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6.º nível da estrutura de tópicos</a:t>
            </a:r>
            <a:endParaRPr b="0" lang="pt-B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7.º nível da estrutura de tópicos</a:t>
            </a:r>
            <a:endParaRPr b="0" lang="pt-B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jpeg"/><Relationship Id="rId5" Type="http://schemas.openxmlformats.org/officeDocument/2006/relationships/slideLayout" Target="../slideLayouts/slideLayout25.xml"/><Relationship Id="rId6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3.gif"/><Relationship Id="rId2" Type="http://schemas.openxmlformats.org/officeDocument/2006/relationships/image" Target="../media/image54.jpeg"/><Relationship Id="rId3" Type="http://schemas.openxmlformats.org/officeDocument/2006/relationships/slideLayout" Target="../slideLayouts/slideLayout4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slideLayout" Target="../slideLayouts/slideLayout7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slideLayout" Target="../slideLayouts/slideLayout4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png"/><Relationship Id="rId3" Type="http://schemas.microsoft.com/office/2007/relationships/hdphoto" Target="../media/hdphoto1.wdp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16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4.png"/><Relationship Id="rId18" Type="http://schemas.openxmlformats.org/officeDocument/2006/relationships/image" Target="../media/image25.png"/><Relationship Id="rId19" Type="http://schemas.openxmlformats.org/officeDocument/2006/relationships/image" Target="../media/image26.png"/><Relationship Id="rId20" Type="http://schemas.openxmlformats.org/officeDocument/2006/relationships/image" Target="../media/image27.png"/><Relationship Id="rId21" Type="http://schemas.openxmlformats.org/officeDocument/2006/relationships/image" Target="../media/image28.png"/><Relationship Id="rId2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slideLayout" Target="../slideLayouts/slideLayout25.xml"/><Relationship Id="rId9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3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slideLayout" Target="../slideLayouts/slideLayout49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slideLayout" Target="../slideLayouts/slideLayout61.xml"/><Relationship Id="rId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roup 1"/>
          <p:cNvGrpSpPr/>
          <p:nvPr/>
        </p:nvGrpSpPr>
        <p:grpSpPr>
          <a:xfrm>
            <a:off x="0" y="6665040"/>
            <a:ext cx="12191040" cy="192240"/>
            <a:chOff x="0" y="6665040"/>
            <a:chExt cx="12191040" cy="192240"/>
          </a:xfrm>
        </p:grpSpPr>
        <p:sp>
          <p:nvSpPr>
            <p:cNvPr id="273" name="CustomShape 2"/>
            <p:cNvSpPr/>
            <p:nvPr/>
          </p:nvSpPr>
          <p:spPr>
            <a:xfrm>
              <a:off x="0" y="6665040"/>
              <a:ext cx="2437560" cy="191160"/>
            </a:xfrm>
            <a:prstGeom prst="rect">
              <a:avLst/>
            </a:prstGeom>
            <a:solidFill>
              <a:srgbClr val="ffc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74" name="CustomShape 3"/>
            <p:cNvSpPr/>
            <p:nvPr/>
          </p:nvSpPr>
          <p:spPr>
            <a:xfrm>
              <a:off x="2438280" y="6665040"/>
              <a:ext cx="2437560" cy="191160"/>
            </a:xfrm>
            <a:prstGeom prst="rect">
              <a:avLst/>
            </a:prstGeom>
            <a:solidFill>
              <a:srgbClr val="c32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75" name="CustomShape 4"/>
            <p:cNvSpPr/>
            <p:nvPr/>
          </p:nvSpPr>
          <p:spPr>
            <a:xfrm>
              <a:off x="4876920" y="6665040"/>
              <a:ext cx="2437560" cy="191160"/>
            </a:xfrm>
            <a:prstGeom prst="rect">
              <a:avLst/>
            </a:prstGeom>
            <a:solidFill>
              <a:srgbClr val="007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76" name="CustomShape 5"/>
            <p:cNvSpPr/>
            <p:nvPr/>
          </p:nvSpPr>
          <p:spPr>
            <a:xfrm>
              <a:off x="7315200" y="6665040"/>
              <a:ext cx="2437560" cy="191160"/>
            </a:xfrm>
            <a:prstGeom prst="rect">
              <a:avLst/>
            </a:prstGeom>
            <a:solidFill>
              <a:srgbClr val="b40a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77" name="CustomShape 6"/>
            <p:cNvSpPr/>
            <p:nvPr/>
          </p:nvSpPr>
          <p:spPr>
            <a:xfrm>
              <a:off x="9753480" y="6666120"/>
              <a:ext cx="2437560" cy="191160"/>
            </a:xfrm>
            <a:prstGeom prst="rect">
              <a:avLst/>
            </a:prstGeom>
            <a:solidFill>
              <a:srgbClr val="8bc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78" name="CustomShape 7"/>
          <p:cNvSpPr/>
          <p:nvPr/>
        </p:nvSpPr>
        <p:spPr>
          <a:xfrm>
            <a:off x="921960" y="2447640"/>
            <a:ext cx="10790280" cy="76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t-BR" sz="4400" spc="-1" strike="noStrike">
                <a:solidFill>
                  <a:srgbClr val="2c4f6e"/>
                </a:solidFill>
                <a:latin typeface="Arial Narrow"/>
                <a:ea typeface="DejaVu Sans"/>
              </a:rPr>
              <a:t>MAIS EFICIÊNCIA NA GESTÃO DE SAÚDE</a:t>
            </a:r>
            <a:endParaRPr b="0" lang="pt-BR" sz="44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CustomShape 1"/>
          <p:cNvSpPr/>
          <p:nvPr/>
        </p:nvSpPr>
        <p:spPr>
          <a:xfrm>
            <a:off x="504000" y="556920"/>
            <a:ext cx="7679520" cy="42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t-BR" sz="2400" spc="-1" strike="noStrike" cap="all">
                <a:solidFill>
                  <a:srgbClr val="17375e"/>
                </a:solidFill>
                <a:latin typeface="Arial Narrow"/>
              </a:rPr>
              <a:t>APLICATIVO MOBILE  </a:t>
            </a:r>
            <a:br/>
            <a:r>
              <a:rPr b="1" lang="pt-BR" sz="2400" spc="-1" strike="noStrike" cap="all">
                <a:solidFill>
                  <a:srgbClr val="17375e"/>
                </a:solidFill>
                <a:latin typeface="Arial Narrow"/>
              </a:rPr>
              <a:t>AGENTES COMUNITÁRIOS DE SAÚDE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391" name="CustomShape 2"/>
          <p:cNvSpPr/>
          <p:nvPr/>
        </p:nvSpPr>
        <p:spPr>
          <a:xfrm>
            <a:off x="9120240" y="5533920"/>
            <a:ext cx="2074320" cy="718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t-BR" sz="2000" spc="-1" strike="noStrike">
                <a:solidFill>
                  <a:srgbClr val="17375e"/>
                </a:solidFill>
                <a:latin typeface="Arial Narrow"/>
                <a:ea typeface="DejaVu Sans"/>
              </a:rPr>
              <a:t>Cobertura on-line e off-line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392" name="CustomShape 3"/>
          <p:cNvSpPr/>
          <p:nvPr/>
        </p:nvSpPr>
        <p:spPr>
          <a:xfrm>
            <a:off x="8831880" y="3251160"/>
            <a:ext cx="2736000" cy="75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t-BR" sz="2000" spc="-1" strike="noStrike">
                <a:solidFill>
                  <a:srgbClr val="17375e"/>
                </a:solidFill>
                <a:latin typeface="Arial Narrow"/>
                <a:ea typeface="DejaVu Sans"/>
              </a:rPr>
              <a:t>Geolocalização das visitas e domicílios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393" name="CustomShape 4"/>
          <p:cNvSpPr/>
          <p:nvPr/>
        </p:nvSpPr>
        <p:spPr>
          <a:xfrm>
            <a:off x="2134440" y="333360"/>
            <a:ext cx="5976360" cy="114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94" name="Imagem 5" descr=""/>
          <p:cNvPicPr/>
          <p:nvPr/>
        </p:nvPicPr>
        <p:blipFill>
          <a:blip r:embed="rId1"/>
          <a:stretch/>
        </p:blipFill>
        <p:spPr>
          <a:xfrm>
            <a:off x="9335160" y="1628640"/>
            <a:ext cx="1750320" cy="1740600"/>
          </a:xfrm>
          <a:prstGeom prst="rect">
            <a:avLst/>
          </a:prstGeom>
          <a:ln>
            <a:noFill/>
          </a:ln>
        </p:spPr>
      </p:pic>
      <p:pic>
        <p:nvPicPr>
          <p:cNvPr id="395" name="Imagem 8" descr=""/>
          <p:cNvPicPr/>
          <p:nvPr/>
        </p:nvPicPr>
        <p:blipFill>
          <a:blip r:embed="rId2"/>
          <a:stretch/>
        </p:blipFill>
        <p:spPr>
          <a:xfrm>
            <a:off x="9296640" y="4365720"/>
            <a:ext cx="1721880" cy="1204200"/>
          </a:xfrm>
          <a:prstGeom prst="rect">
            <a:avLst/>
          </a:prstGeom>
          <a:ln>
            <a:noFill/>
          </a:ln>
        </p:spPr>
      </p:pic>
      <p:sp>
        <p:nvSpPr>
          <p:cNvPr id="396" name="CustomShape 5"/>
          <p:cNvSpPr/>
          <p:nvPr/>
        </p:nvSpPr>
        <p:spPr>
          <a:xfrm>
            <a:off x="-25560" y="2205000"/>
            <a:ext cx="5328720" cy="237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115920" indent="-456480">
              <a:lnSpc>
                <a:spcPct val="150000"/>
              </a:lnSpc>
              <a:buClr>
                <a:srgbClr val="17375e"/>
              </a:buClr>
              <a:buFont typeface="Wingdings" charset="2"/>
              <a:buChar char=""/>
            </a:pPr>
            <a:r>
              <a:rPr b="0" lang="pt-BR" sz="2800" spc="-1" strike="noStrike">
                <a:solidFill>
                  <a:srgbClr val="17375e"/>
                </a:solidFill>
                <a:latin typeface="Arial Narrow"/>
                <a:ea typeface="DejaVu Sans"/>
              </a:rPr>
              <a:t>Aumente a produtividade dos ACS </a:t>
            </a:r>
            <a:endParaRPr b="0" lang="pt-BR" sz="2800" spc="-1" strike="noStrike">
              <a:latin typeface="Arial"/>
            </a:endParaRPr>
          </a:p>
          <a:p>
            <a:pPr marL="115920" indent="-456480">
              <a:lnSpc>
                <a:spcPct val="150000"/>
              </a:lnSpc>
              <a:buClr>
                <a:srgbClr val="17375e"/>
              </a:buClr>
              <a:buFont typeface="Wingdings" charset="2"/>
              <a:buChar char=""/>
            </a:pPr>
            <a:r>
              <a:rPr b="0" lang="pt-BR" sz="2800" spc="-1" strike="noStrike">
                <a:solidFill>
                  <a:srgbClr val="17375e"/>
                </a:solidFill>
                <a:latin typeface="Arial Narrow"/>
                <a:ea typeface="DejaVu Sans"/>
              </a:rPr>
              <a:t>Integre informações ao Prontuário Eletrônico do Paciente (PEP) </a:t>
            </a:r>
            <a:endParaRPr b="0" lang="pt-BR" sz="2800" spc="-1" strike="noStrike">
              <a:latin typeface="Arial"/>
            </a:endParaRPr>
          </a:p>
          <a:p>
            <a:pPr marL="115920" indent="-456480">
              <a:lnSpc>
                <a:spcPct val="150000"/>
              </a:lnSpc>
              <a:buClr>
                <a:srgbClr val="17375e"/>
              </a:buClr>
              <a:buFont typeface="Wingdings" charset="2"/>
              <a:buChar char=""/>
            </a:pPr>
            <a:r>
              <a:rPr b="0" lang="pt-BR" sz="2800" spc="-1" strike="noStrike">
                <a:solidFill>
                  <a:srgbClr val="17375e"/>
                </a:solidFill>
                <a:latin typeface="Arial Narrow"/>
                <a:ea typeface="DejaVu Sans"/>
              </a:rPr>
              <a:t>Automatize o envio da produção SISAB/e-SUS</a:t>
            </a:r>
            <a:endParaRPr b="0" lang="pt-BR" sz="2800" spc="-1" strike="noStrike">
              <a:latin typeface="Arial"/>
            </a:endParaRPr>
          </a:p>
        </p:txBody>
      </p:sp>
      <p:grpSp>
        <p:nvGrpSpPr>
          <p:cNvPr id="397" name="Group 6"/>
          <p:cNvGrpSpPr/>
          <p:nvPr/>
        </p:nvGrpSpPr>
        <p:grpSpPr>
          <a:xfrm>
            <a:off x="4976280" y="1150560"/>
            <a:ext cx="3639240" cy="5300640"/>
            <a:chOff x="4976280" y="1150560"/>
            <a:chExt cx="3639240" cy="5300640"/>
          </a:xfrm>
        </p:grpSpPr>
        <p:pic>
          <p:nvPicPr>
            <p:cNvPr id="398" name="Imagem 1" descr=""/>
            <p:cNvPicPr/>
            <p:nvPr/>
          </p:nvPicPr>
          <p:blipFill>
            <a:blip r:embed="rId3"/>
            <a:stretch/>
          </p:blipFill>
          <p:spPr>
            <a:xfrm>
              <a:off x="4976280" y="1150560"/>
              <a:ext cx="3639240" cy="5300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9" name="Imagem 1" descr=""/>
            <p:cNvPicPr/>
            <p:nvPr/>
          </p:nvPicPr>
          <p:blipFill>
            <a:blip r:embed="rId4"/>
            <a:stretch/>
          </p:blipFill>
          <p:spPr>
            <a:xfrm>
              <a:off x="5625000" y="1609920"/>
              <a:ext cx="2440080" cy="403164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1" dur="indefinite" restart="never" nodeType="tmRoot">
          <p:childTnLst>
            <p:seq>
              <p:cTn id="122" dur="indefinite" nodeType="mainSeq">
                <p:childTnLst>
                  <p:par>
                    <p:cTn id="123" nodeType="clickEffect" fill="hold">
                      <p:stCondLst>
                        <p:cond delay="0"/>
                      </p:stCondLst>
                      <p:childTnLst>
                        <p:par>
                          <p:cTn id="124" nodeType="after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2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1" dur="500"/>
                                        <p:tgtEl>
                                          <p:spTgt spid="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2" dur="500" fill="hold"/>
                                        <p:tgtEl>
                                          <p:spTgt spid="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3" dur="500" fill="hold"/>
                                        <p:tgtEl>
                                          <p:spTgt spid="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7" dur="500"/>
                                        <p:tgtEl>
                                          <p:spTgt spid="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8" dur="500" fill="hold"/>
                                        <p:tgtEl>
                                          <p:spTgt spid="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9" dur="500" fill="hold"/>
                                        <p:tgtEl>
                                          <p:spTgt spid="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3" dur="500"/>
                                        <p:tgtEl>
                                          <p:spTgt spid="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4" dur="500" fill="hold"/>
                                        <p:tgtEl>
                                          <p:spTgt spid="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5" dur="500" fill="hold"/>
                                        <p:tgtEl>
                                          <p:spTgt spid="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8" dur="7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9" dur="7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0" dur="7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3" dur="75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4" dur="75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5" dur="75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58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61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CustomShape 1"/>
          <p:cNvSpPr/>
          <p:nvPr/>
        </p:nvSpPr>
        <p:spPr>
          <a:xfrm>
            <a:off x="407880" y="458640"/>
            <a:ext cx="6047280" cy="44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t-BR" sz="2400" spc="-1" strike="noStrike" cap="all">
                <a:solidFill>
                  <a:srgbClr val="002060"/>
                </a:solidFill>
                <a:latin typeface="Arial Narrow"/>
                <a:ea typeface="DejaVu Sans"/>
              </a:rPr>
              <a:t>PORTAL DO CIDADÃO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401" name="CustomShape 2"/>
          <p:cNvSpPr/>
          <p:nvPr/>
        </p:nvSpPr>
        <p:spPr>
          <a:xfrm>
            <a:off x="7752240" y="2314440"/>
            <a:ext cx="3603960" cy="266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BR" sz="3200" spc="-1" strike="noStrike">
                <a:solidFill>
                  <a:srgbClr val="17375e"/>
                </a:solidFill>
                <a:latin typeface="Arial Narrow"/>
              </a:rPr>
              <a:t>Maior empoderamento do cidadão no acesso ao seu histórico de saúde.</a:t>
            </a:r>
            <a:endParaRPr b="0" lang="pt-BR" sz="3200" spc="-1" strike="noStrike">
              <a:latin typeface="Arial"/>
            </a:endParaRPr>
          </a:p>
        </p:txBody>
      </p:sp>
      <p:grpSp>
        <p:nvGrpSpPr>
          <p:cNvPr id="402" name="Group 3"/>
          <p:cNvGrpSpPr/>
          <p:nvPr/>
        </p:nvGrpSpPr>
        <p:grpSpPr>
          <a:xfrm>
            <a:off x="1089720" y="1660680"/>
            <a:ext cx="6877800" cy="3970800"/>
            <a:chOff x="1089720" y="1660680"/>
            <a:chExt cx="6877800" cy="3970800"/>
          </a:xfrm>
        </p:grpSpPr>
        <p:grpSp>
          <p:nvGrpSpPr>
            <p:cNvPr id="403" name="Group 4"/>
            <p:cNvGrpSpPr/>
            <p:nvPr/>
          </p:nvGrpSpPr>
          <p:grpSpPr>
            <a:xfrm>
              <a:off x="1089720" y="1660680"/>
              <a:ext cx="6877800" cy="3970800"/>
              <a:chOff x="1089720" y="1660680"/>
              <a:chExt cx="6877800" cy="3970800"/>
            </a:xfrm>
          </p:grpSpPr>
          <p:pic>
            <p:nvPicPr>
              <p:cNvPr id="404" name="Picture 2" descr=""/>
              <p:cNvPicPr/>
              <p:nvPr/>
            </p:nvPicPr>
            <p:blipFill>
              <a:blip r:embed="rId1"/>
              <a:srcRect l="20082" t="9719" r="20083" b="16735"/>
              <a:stretch/>
            </p:blipFill>
            <p:spPr>
              <a:xfrm>
                <a:off x="1089720" y="1660680"/>
                <a:ext cx="6877800" cy="39708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05" name="CustomShape 5"/>
              <p:cNvSpPr/>
              <p:nvPr/>
            </p:nvSpPr>
            <p:spPr>
              <a:xfrm>
                <a:off x="1949400" y="1948680"/>
                <a:ext cx="5184000" cy="32396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pic>
          <p:nvPicPr>
            <p:cNvPr id="406" name="Picture 2" descr=""/>
            <p:cNvPicPr/>
            <p:nvPr/>
          </p:nvPicPr>
          <p:blipFill>
            <a:blip r:embed="rId2"/>
            <a:stretch/>
          </p:blipFill>
          <p:spPr>
            <a:xfrm>
              <a:off x="2043000" y="1809000"/>
              <a:ext cx="4971240" cy="351936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62" dur="indefinite" restart="never" nodeType="tmRoot">
          <p:childTnLst>
            <p:seq>
              <p:cTn id="163" dur="indefinite" nodeType="mainSeq"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8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nodeType="afterEffect" fill="hold" presetClass="entr" presetID="1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2" dur="1000"/>
                                        <p:tgtEl>
                                          <p:spTgt spid="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CustomShape 1"/>
          <p:cNvSpPr/>
          <p:nvPr/>
        </p:nvSpPr>
        <p:spPr>
          <a:xfrm>
            <a:off x="371160" y="774000"/>
            <a:ext cx="7679520" cy="42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t-BR" sz="2400" spc="-1" strike="noStrike" cap="all">
                <a:solidFill>
                  <a:srgbClr val="2d4f6e"/>
                </a:solidFill>
                <a:latin typeface="Arial Narrow"/>
              </a:rPr>
              <a:t>PORTAL DE AGENDAMENTO WEB</a:t>
            </a:r>
            <a:endParaRPr b="0" lang="pt-BR" sz="2400" spc="-1" strike="noStrike">
              <a:latin typeface="Arial"/>
            </a:endParaRPr>
          </a:p>
        </p:txBody>
      </p:sp>
      <p:pic>
        <p:nvPicPr>
          <p:cNvPr id="408" name="Picture 2" descr=""/>
          <p:cNvPicPr/>
          <p:nvPr/>
        </p:nvPicPr>
        <p:blipFill>
          <a:blip r:embed="rId1"/>
          <a:stretch/>
        </p:blipFill>
        <p:spPr>
          <a:xfrm>
            <a:off x="5533200" y="302760"/>
            <a:ext cx="5035320" cy="6581880"/>
          </a:xfrm>
          <a:prstGeom prst="rect">
            <a:avLst/>
          </a:prstGeom>
          <a:ln>
            <a:noFill/>
          </a:ln>
        </p:spPr>
      </p:pic>
      <p:sp>
        <p:nvSpPr>
          <p:cNvPr id="409" name="CustomShape 2"/>
          <p:cNvSpPr/>
          <p:nvPr/>
        </p:nvSpPr>
        <p:spPr>
          <a:xfrm>
            <a:off x="155520" y="-144360"/>
            <a:ext cx="304200" cy="30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10" name="Imagem 7" descr=""/>
          <p:cNvPicPr/>
          <p:nvPr/>
        </p:nvPicPr>
        <p:blipFill>
          <a:blip r:embed="rId2"/>
          <a:srcRect l="0" t="11073" r="2588" b="1550"/>
          <a:stretch/>
        </p:blipFill>
        <p:spPr>
          <a:xfrm>
            <a:off x="7552080" y="1036440"/>
            <a:ext cx="2167920" cy="3853800"/>
          </a:xfrm>
          <a:prstGeom prst="rect">
            <a:avLst/>
          </a:prstGeom>
          <a:ln>
            <a:noFill/>
          </a:ln>
        </p:spPr>
      </p:pic>
      <p:sp>
        <p:nvSpPr>
          <p:cNvPr id="411" name="CustomShape 3"/>
          <p:cNvSpPr/>
          <p:nvPr/>
        </p:nvSpPr>
        <p:spPr>
          <a:xfrm>
            <a:off x="263520" y="1989000"/>
            <a:ext cx="5688000" cy="2061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BR" sz="3200" spc="-1" strike="noStrike">
                <a:solidFill>
                  <a:srgbClr val="17375e"/>
                </a:solidFill>
                <a:latin typeface="Arial Narrow"/>
                <a:ea typeface="DejaVu Sans"/>
              </a:rPr>
              <a:t>Permite ao cidadão acompanhar as solicitações em Lista de Espera e realizar o agendamento de consultas</a:t>
            </a:r>
            <a:endParaRPr b="0" lang="pt-BR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BR" sz="3200" spc="-1" strike="noStrike">
                <a:solidFill>
                  <a:srgbClr val="17375e"/>
                </a:solidFill>
                <a:latin typeface="Arial Narrow"/>
                <a:ea typeface="DejaVu Sans"/>
              </a:rPr>
              <a:t>e exames on-line.</a:t>
            </a:r>
            <a:endParaRPr b="0" lang="pt-BR" sz="3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73" dur="indefinite" restart="never" nodeType="tmRoot">
          <p:childTnLst>
            <p:seq>
              <p:cTn id="17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Imagem 4" descr=""/>
          <p:cNvPicPr/>
          <p:nvPr/>
        </p:nvPicPr>
        <p:blipFill>
          <a:blip r:embed="rId1"/>
          <a:srcRect l="11817" t="14567" r="11817" b="16535"/>
          <a:stretch/>
        </p:blipFill>
        <p:spPr>
          <a:xfrm>
            <a:off x="7680240" y="2553120"/>
            <a:ext cx="4258080" cy="2159640"/>
          </a:xfrm>
          <a:prstGeom prst="rect">
            <a:avLst/>
          </a:prstGeom>
          <a:ln>
            <a:noFill/>
          </a:ln>
        </p:spPr>
      </p:pic>
      <p:pic>
        <p:nvPicPr>
          <p:cNvPr id="413" name="Imagem 5" descr=""/>
          <p:cNvPicPr/>
          <p:nvPr/>
        </p:nvPicPr>
        <p:blipFill>
          <a:blip r:embed="rId2"/>
          <a:srcRect l="4621" t="16535" r="4065" b="19493"/>
          <a:stretch/>
        </p:blipFill>
        <p:spPr>
          <a:xfrm>
            <a:off x="56880" y="2637000"/>
            <a:ext cx="4684680" cy="1898640"/>
          </a:xfrm>
          <a:prstGeom prst="rect">
            <a:avLst/>
          </a:prstGeom>
          <a:ln>
            <a:noFill/>
          </a:ln>
        </p:spPr>
      </p:pic>
      <p:sp>
        <p:nvSpPr>
          <p:cNvPr id="414" name="CustomShape 1"/>
          <p:cNvSpPr/>
          <p:nvPr/>
        </p:nvSpPr>
        <p:spPr>
          <a:xfrm>
            <a:off x="70920" y="1772640"/>
            <a:ext cx="5736240" cy="42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BR" sz="2400" spc="-1" strike="noStrike" cap="all">
                <a:solidFill>
                  <a:srgbClr val="17375e"/>
                </a:solidFill>
                <a:latin typeface="Arial Narrow"/>
                <a:ea typeface="DejaVu Sans"/>
              </a:rPr>
              <a:t>PARA</a:t>
            </a:r>
            <a:endParaRPr b="0" lang="pt-B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2400" spc="-1" strike="noStrike" cap="all">
                <a:solidFill>
                  <a:srgbClr val="17375e"/>
                </a:solidFill>
                <a:latin typeface="Arial Narrow"/>
                <a:ea typeface="DejaVu Sans"/>
              </a:rPr>
              <a:t>auto atendimento - SENHA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415" name="CustomShape 2"/>
          <p:cNvSpPr/>
          <p:nvPr/>
        </p:nvSpPr>
        <p:spPr>
          <a:xfrm>
            <a:off x="6527880" y="1710000"/>
            <a:ext cx="5453280" cy="42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pt-BR" sz="2400" spc="-1" strike="noStrike" cap="all">
                <a:solidFill>
                  <a:srgbClr val="17375e"/>
                </a:solidFill>
                <a:latin typeface="Arial Narrow"/>
                <a:ea typeface="DejaVu Sans"/>
              </a:rPr>
              <a:t>Para</a:t>
            </a:r>
            <a:endParaRPr b="0" lang="pt-BR" sz="2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lang="pt-BR" sz="2400" spc="-1" strike="noStrike" cap="all">
                <a:solidFill>
                  <a:srgbClr val="17375e"/>
                </a:solidFill>
                <a:latin typeface="Arial Narrow"/>
                <a:ea typeface="DejaVu Sans"/>
              </a:rPr>
              <a:t>solicitação consultas</a:t>
            </a:r>
            <a:endParaRPr b="0" lang="pt-BR" sz="2400" spc="-1" strike="noStrike">
              <a:latin typeface="Arial"/>
            </a:endParaRPr>
          </a:p>
        </p:txBody>
      </p:sp>
      <p:pic>
        <p:nvPicPr>
          <p:cNvPr id="416" name="Imagem 1" descr=""/>
          <p:cNvPicPr/>
          <p:nvPr/>
        </p:nvPicPr>
        <p:blipFill>
          <a:blip r:embed="rId3"/>
          <a:stretch/>
        </p:blipFill>
        <p:spPr>
          <a:xfrm>
            <a:off x="3287520" y="576000"/>
            <a:ext cx="5804640" cy="5804640"/>
          </a:xfrm>
          <a:prstGeom prst="rect">
            <a:avLst/>
          </a:prstGeom>
          <a:ln>
            <a:noFill/>
          </a:ln>
        </p:spPr>
      </p:pic>
      <p:sp>
        <p:nvSpPr>
          <p:cNvPr id="417" name="CustomShape 3"/>
          <p:cNvSpPr/>
          <p:nvPr/>
        </p:nvSpPr>
        <p:spPr>
          <a:xfrm>
            <a:off x="551520" y="476640"/>
            <a:ext cx="5736240" cy="42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t-BR" sz="2400" spc="-1" strike="noStrike" cap="all">
                <a:solidFill>
                  <a:srgbClr val="17375e"/>
                </a:solidFill>
                <a:latin typeface="Arial Narrow"/>
                <a:ea typeface="DejaVu Sans"/>
              </a:rPr>
              <a:t>TOTEM</a:t>
            </a:r>
            <a:endParaRPr b="0" lang="pt-BR" sz="24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75" dur="indefinite" restart="never" nodeType="tmRoot">
          <p:childTnLst>
            <p:seq>
              <p:cTn id="17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>
            <a:noFill/>
          </a:ln>
        </p:spPr>
      </p:pic>
      <p:pic>
        <p:nvPicPr>
          <p:cNvPr id="419" name="Imagem 1" descr=""/>
          <p:cNvPicPr/>
          <p:nvPr/>
        </p:nvPicPr>
        <p:blipFill>
          <a:blip r:embed="rId2"/>
          <a:stretch/>
        </p:blipFill>
        <p:spPr>
          <a:xfrm>
            <a:off x="6217200" y="2937960"/>
            <a:ext cx="682200" cy="490320"/>
          </a:xfrm>
          <a:prstGeom prst="rect">
            <a:avLst/>
          </a:prstGeom>
          <a:ln>
            <a:noFill/>
          </a:ln>
        </p:spPr>
      </p:pic>
      <p:pic>
        <p:nvPicPr>
          <p:cNvPr id="420" name="Imagem 8" descr=""/>
          <p:cNvPicPr/>
          <p:nvPr/>
        </p:nvPicPr>
        <p:blipFill>
          <a:blip r:embed="rId3"/>
          <a:srcRect l="2404" t="16535" r="51118" b="23430"/>
          <a:stretch/>
        </p:blipFill>
        <p:spPr>
          <a:xfrm>
            <a:off x="917640" y="705240"/>
            <a:ext cx="5706000" cy="3508560"/>
          </a:xfrm>
          <a:prstGeom prst="rect">
            <a:avLst/>
          </a:prstGeom>
          <a:ln>
            <a:noFill/>
          </a:ln>
        </p:spPr>
      </p:pic>
      <p:pic>
        <p:nvPicPr>
          <p:cNvPr id="421" name="Imagem 1" descr=""/>
          <p:cNvPicPr/>
          <p:nvPr/>
        </p:nvPicPr>
        <p:blipFill>
          <a:blip r:embed="rId4"/>
          <a:srcRect l="191" t="3155" r="48141" b="18509"/>
          <a:stretch/>
        </p:blipFill>
        <p:spPr>
          <a:xfrm>
            <a:off x="1898640" y="908640"/>
            <a:ext cx="5204520" cy="4437000"/>
          </a:xfrm>
          <a:prstGeom prst="rect">
            <a:avLst/>
          </a:prstGeom>
          <a:ln>
            <a:noFill/>
          </a:ln>
        </p:spPr>
      </p:pic>
      <p:pic>
        <p:nvPicPr>
          <p:cNvPr id="422" name="Imagem 2" descr=""/>
          <p:cNvPicPr/>
          <p:nvPr/>
        </p:nvPicPr>
        <p:blipFill>
          <a:blip r:embed="rId5"/>
          <a:srcRect l="1295" t="10625" r="52476" b="37215"/>
          <a:stretch/>
        </p:blipFill>
        <p:spPr>
          <a:xfrm>
            <a:off x="3147840" y="1340640"/>
            <a:ext cx="5107680" cy="4176000"/>
          </a:xfrm>
          <a:prstGeom prst="rect">
            <a:avLst/>
          </a:prstGeom>
          <a:ln>
            <a:noFill/>
          </a:ln>
        </p:spPr>
      </p:pic>
      <p:pic>
        <p:nvPicPr>
          <p:cNvPr id="423" name="Imagem 1" descr=""/>
          <p:cNvPicPr/>
          <p:nvPr/>
        </p:nvPicPr>
        <p:blipFill>
          <a:blip r:embed="rId6"/>
          <a:srcRect l="52570" t="3155" r="744" b="18509"/>
          <a:stretch/>
        </p:blipFill>
        <p:spPr>
          <a:xfrm>
            <a:off x="4326480" y="1819440"/>
            <a:ext cx="5297760" cy="4150440"/>
          </a:xfrm>
          <a:prstGeom prst="rect">
            <a:avLst/>
          </a:prstGeom>
          <a:ln>
            <a:noFill/>
          </a:ln>
        </p:spPr>
      </p:pic>
      <p:pic>
        <p:nvPicPr>
          <p:cNvPr id="424" name="Imagem 2" descr=""/>
          <p:cNvPicPr/>
          <p:nvPr/>
        </p:nvPicPr>
        <p:blipFill>
          <a:blip r:embed="rId7"/>
          <a:srcRect l="49377" t="10625" r="2961" b="37215"/>
          <a:stretch/>
        </p:blipFill>
        <p:spPr>
          <a:xfrm>
            <a:off x="5312520" y="2619360"/>
            <a:ext cx="5595120" cy="3789360"/>
          </a:xfrm>
          <a:prstGeom prst="rect">
            <a:avLst/>
          </a:prstGeom>
          <a:ln>
            <a:noFill/>
          </a:ln>
        </p:spPr>
      </p:pic>
    </p:spTree>
  </p:cSld>
  <p:transition spd="slow">
    <p:push dir="u"/>
  </p:transition>
  <p:timing>
    <p:tnLst>
      <p:par>
        <p:cTn id="177" dur="indefinite" restart="never" nodeType="tmRoot">
          <p:childTnLst>
            <p:seq>
              <p:cTn id="178" dur="indefinite" nodeType="mainSeq"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nodeType="afterEffect" fill="hold" presetClass="entr" presetID="4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3"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4" dur="1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5" dur="1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nodeType="afterEffect" fill="hold" presetClass="entr" presetID="4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9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90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1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000"/>
                            </p:stCondLst>
                            <p:childTnLst>
                              <p:par>
                                <p:cTn id="193" nodeType="afterEffect" fill="hold" presetClass="entr" presetID="4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5"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96" dur="1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7" dur="1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9" nodeType="afterEffect" fill="hold" presetClass="entr" presetID="4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1"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02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3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000"/>
                            </p:stCondLst>
                            <p:childTnLst>
                              <p:par>
                                <p:cTn id="205" nodeType="afterEffect" fill="hold" presetClass="entr" presetID="4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7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08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9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Imagem 3" descr=""/>
          <p:cNvPicPr/>
          <p:nvPr/>
        </p:nvPicPr>
        <p:blipFill>
          <a:blip r:embed="rId1"/>
          <a:srcRect l="504" t="0" r="-202" b="6740"/>
          <a:stretch/>
        </p:blipFill>
        <p:spPr>
          <a:xfrm>
            <a:off x="-24840" y="44640"/>
            <a:ext cx="12229560" cy="6812640"/>
          </a:xfrm>
          <a:prstGeom prst="rect">
            <a:avLst/>
          </a:prstGeom>
          <a:ln>
            <a:noFill/>
          </a:ln>
        </p:spPr>
      </p:pic>
      <p:pic>
        <p:nvPicPr>
          <p:cNvPr id="426" name="Imagem 4" descr=""/>
          <p:cNvPicPr/>
          <p:nvPr/>
        </p:nvPicPr>
        <p:blipFill>
          <a:blip r:embed="rId2"/>
          <a:stretch/>
        </p:blipFill>
        <p:spPr>
          <a:xfrm>
            <a:off x="2995200" y="836640"/>
            <a:ext cx="5754600" cy="5861880"/>
          </a:xfrm>
          <a:prstGeom prst="rect">
            <a:avLst/>
          </a:prstGeom>
          <a:ln>
            <a:noFill/>
          </a:ln>
        </p:spPr>
      </p:pic>
      <p:pic>
        <p:nvPicPr>
          <p:cNvPr id="427" name="Imagem 5" descr=""/>
          <p:cNvPicPr/>
          <p:nvPr/>
        </p:nvPicPr>
        <p:blipFill>
          <a:blip r:embed="rId3"/>
          <a:stretch/>
        </p:blipFill>
        <p:spPr>
          <a:xfrm>
            <a:off x="2639520" y="333000"/>
            <a:ext cx="6407280" cy="6276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0" dur="indefinite" restart="never" nodeType="tmRoot">
          <p:childTnLst>
            <p:seq>
              <p:cTn id="211" dur="indefinite" nodeType="mainSeq"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6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nodeType="clickEffect" fill="hold" presetClass="entr" presetID="1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1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nodeType="clickEffect" fill="hold" presetClass="entr" presetID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Imagem 2" descr=""/>
          <p:cNvPicPr/>
          <p:nvPr/>
        </p:nvPicPr>
        <p:blipFill>
          <a:blip r:embed="rId1"/>
          <a:srcRect l="4521" t="28179" r="26570" b="12106"/>
          <a:stretch/>
        </p:blipFill>
        <p:spPr>
          <a:xfrm>
            <a:off x="479520" y="1196640"/>
            <a:ext cx="11085480" cy="5400000"/>
          </a:xfrm>
          <a:prstGeom prst="rect">
            <a:avLst/>
          </a:prstGeom>
          <a:ln>
            <a:noFill/>
          </a:ln>
        </p:spPr>
      </p:pic>
      <p:sp>
        <p:nvSpPr>
          <p:cNvPr id="429" name="CustomShape 1"/>
          <p:cNvSpPr/>
          <p:nvPr/>
        </p:nvSpPr>
        <p:spPr>
          <a:xfrm>
            <a:off x="623880" y="404640"/>
            <a:ext cx="7271640" cy="83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t-BR" sz="2400" spc="-1" strike="noStrike" cap="all">
                <a:solidFill>
                  <a:srgbClr val="002060"/>
                </a:solidFill>
                <a:latin typeface="Arial Narrow"/>
                <a:ea typeface="DejaVu Sans"/>
              </a:rPr>
              <a:t>Plataforma completa que conecta </a:t>
            </a:r>
            <a:br/>
            <a:r>
              <a:rPr b="1" lang="pt-BR" sz="2400" spc="-1" strike="noStrike" cap="all">
                <a:solidFill>
                  <a:srgbClr val="002060"/>
                </a:solidFill>
                <a:latin typeface="Arial Narrow"/>
                <a:ea typeface="DejaVu Sans"/>
              </a:rPr>
              <a:t>unidades, profissionais e cidadãos</a:t>
            </a:r>
            <a:endParaRPr b="0" lang="pt-B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</p:txBody>
      </p:sp>
      <p:pic>
        <p:nvPicPr>
          <p:cNvPr id="430" name="Picture 2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000"/>
                    </a14:imgEffect>
                  </a14:imgLayer>
                </a14:imgProps>
              </a:ext>
            </a:extLst>
          </a:blip>
          <a:srcRect l="0" t="13937" r="17004" b="18746"/>
          <a:stretch/>
        </p:blipFill>
        <p:spPr>
          <a:xfrm>
            <a:off x="0" y="-27360"/>
            <a:ext cx="12191400" cy="6884640"/>
          </a:xfrm>
          <a:prstGeom prst="rect">
            <a:avLst/>
          </a:prstGeom>
          <a:ln>
            <a:noFill/>
          </a:ln>
        </p:spPr>
      </p:pic>
      <p:sp>
        <p:nvSpPr>
          <p:cNvPr id="431" name="CustomShape 2"/>
          <p:cNvSpPr/>
          <p:nvPr/>
        </p:nvSpPr>
        <p:spPr>
          <a:xfrm>
            <a:off x="1054440" y="2997000"/>
            <a:ext cx="9934920" cy="100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t-BR" sz="6000" spc="-1" strike="noStrike">
                <a:solidFill>
                  <a:srgbClr val="ffffff"/>
                </a:solidFill>
                <a:latin typeface="Arial Narrow"/>
                <a:ea typeface="DejaVu Sans"/>
              </a:rPr>
              <a:t>OBRIGADO!</a:t>
            </a:r>
            <a:endParaRPr b="0" lang="pt-BR" sz="6000" spc="-1" strike="noStrike">
              <a:latin typeface="Arial"/>
            </a:endParaRPr>
          </a:p>
        </p:txBody>
      </p:sp>
      <p:sp>
        <p:nvSpPr>
          <p:cNvPr id="432" name="CustomShape 3"/>
          <p:cNvSpPr/>
          <p:nvPr/>
        </p:nvSpPr>
        <p:spPr>
          <a:xfrm>
            <a:off x="697680" y="4221000"/>
            <a:ext cx="11230200" cy="431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49000"/>
          </a:bodyPr>
          <a:p>
            <a:pPr algn="r">
              <a:lnSpc>
                <a:spcPct val="100000"/>
              </a:lnSpc>
              <a:spcBef>
                <a:spcPts val="853"/>
              </a:spcBef>
            </a:pPr>
            <a:r>
              <a:rPr b="1" lang="pt-BR" sz="4270" spc="-1" strike="noStrike">
                <a:solidFill>
                  <a:srgbClr val="ffffff"/>
                </a:solidFill>
                <a:latin typeface="Calibri"/>
                <a:ea typeface="DejaVu Sans"/>
              </a:rPr>
              <a:t>Rafael Martins</a:t>
            </a:r>
            <a:endParaRPr b="0" lang="pt-BR" sz="4270" spc="-1" strike="noStrike">
              <a:latin typeface="Arial"/>
            </a:endParaRPr>
          </a:p>
        </p:txBody>
      </p:sp>
      <p:sp>
        <p:nvSpPr>
          <p:cNvPr id="433" name="CustomShape 4"/>
          <p:cNvSpPr/>
          <p:nvPr/>
        </p:nvSpPr>
        <p:spPr>
          <a:xfrm>
            <a:off x="697680" y="4581000"/>
            <a:ext cx="11230200" cy="431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r>
              <a:rPr b="1" lang="pt-BR" sz="1600" spc="-1" strike="noStrike">
                <a:solidFill>
                  <a:srgbClr val="ffffff"/>
                </a:solidFill>
                <a:latin typeface="Arial"/>
                <a:ea typeface="DejaVu Sans"/>
              </a:rPr>
              <a:t>Gerente de Contas – Saúde Pública</a:t>
            </a:r>
            <a:endParaRPr b="0" lang="pt-BR" sz="1600" spc="-1" strike="noStrike">
              <a:latin typeface="Arial"/>
            </a:endParaRPr>
          </a:p>
        </p:txBody>
      </p:sp>
      <p:sp>
        <p:nvSpPr>
          <p:cNvPr id="434" name="CustomShape 5"/>
          <p:cNvSpPr/>
          <p:nvPr/>
        </p:nvSpPr>
        <p:spPr>
          <a:xfrm>
            <a:off x="697680" y="4941000"/>
            <a:ext cx="11230200" cy="431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r>
              <a:rPr b="1" lang="pt-BR" sz="1600" spc="-1" strike="noStrike">
                <a:solidFill>
                  <a:srgbClr val="ffffff"/>
                </a:solidFill>
                <a:latin typeface="Arial"/>
                <a:ea typeface="DejaVu Sans"/>
              </a:rPr>
              <a:t>rafael.martins@mv.com.br</a:t>
            </a:r>
            <a:endParaRPr b="0" lang="pt-BR" sz="1600" spc="-1" strike="noStrike">
              <a:latin typeface="Arial"/>
            </a:endParaRPr>
          </a:p>
        </p:txBody>
      </p:sp>
      <p:sp>
        <p:nvSpPr>
          <p:cNvPr id="435" name="CustomShape 6"/>
          <p:cNvSpPr/>
          <p:nvPr/>
        </p:nvSpPr>
        <p:spPr>
          <a:xfrm>
            <a:off x="697680" y="5290560"/>
            <a:ext cx="11230200" cy="431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100000"/>
              </a:lnSpc>
            </a:pPr>
            <a:r>
              <a:rPr b="1" lang="pt-BR" sz="1600" spc="-1" strike="noStrike">
                <a:solidFill>
                  <a:srgbClr val="ffffff"/>
                </a:solidFill>
                <a:latin typeface="Arial"/>
                <a:ea typeface="DejaVu Sans"/>
              </a:rPr>
              <a:t>+55 81 9.8940-4081</a:t>
            </a:r>
            <a:endParaRPr b="0" lang="pt-BR" sz="16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226" dur="indefinite" restart="never" nodeType="tmRoot">
          <p:childTnLst>
            <p:seq>
              <p:cTn id="227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577800" y="214560"/>
            <a:ext cx="1000296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t-BR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Quem somos</a:t>
            </a:r>
            <a:endParaRPr b="0" lang="pt-BR" sz="2400" spc="-1" strike="noStrike">
              <a:latin typeface="Arial"/>
            </a:endParaRPr>
          </a:p>
        </p:txBody>
      </p:sp>
      <p:grpSp>
        <p:nvGrpSpPr>
          <p:cNvPr id="280" name="Group 2"/>
          <p:cNvGrpSpPr/>
          <p:nvPr/>
        </p:nvGrpSpPr>
        <p:grpSpPr>
          <a:xfrm>
            <a:off x="577800" y="1272960"/>
            <a:ext cx="3717360" cy="1612800"/>
            <a:chOff x="577800" y="1272960"/>
            <a:chExt cx="3717360" cy="1612800"/>
          </a:xfrm>
        </p:grpSpPr>
        <p:sp>
          <p:nvSpPr>
            <p:cNvPr id="281" name="CustomShape 3"/>
            <p:cNvSpPr/>
            <p:nvPr/>
          </p:nvSpPr>
          <p:spPr>
            <a:xfrm>
              <a:off x="577800" y="1272960"/>
              <a:ext cx="3717360" cy="699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0" lang="pt-BR" sz="2000" spc="-1" strike="noStrike">
                  <a:solidFill>
                    <a:srgbClr val="d9d9d9"/>
                  </a:solidFill>
                  <a:latin typeface="Calibri"/>
                  <a:ea typeface="DejaVu Sans"/>
                </a:rPr>
                <a:t>Maior empresa  brasileira de</a:t>
              </a:r>
              <a:endParaRPr b="0" lang="pt-BR" sz="2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pt-BR" sz="2000" spc="-1" strike="noStrike">
                  <a:solidFill>
                    <a:srgbClr val="d9d9d9"/>
                  </a:solidFill>
                  <a:latin typeface="Calibri"/>
                  <a:ea typeface="DejaVu Sans"/>
                </a:rPr>
                <a:t>sistemas de gestão de saúde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282" name="CustomShape 4"/>
            <p:cNvSpPr/>
            <p:nvPr/>
          </p:nvSpPr>
          <p:spPr>
            <a:xfrm>
              <a:off x="577800" y="2185920"/>
              <a:ext cx="3717360" cy="699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0" lang="pt-BR" sz="2000" spc="-1" strike="noStrike">
                  <a:solidFill>
                    <a:srgbClr val="d9d9d9"/>
                  </a:solidFill>
                  <a:latin typeface="Calibri"/>
                  <a:ea typeface="DejaVu Sans"/>
                </a:rPr>
                <a:t>3ª maior empresa</a:t>
              </a:r>
              <a:endParaRPr b="0" lang="pt-BR" sz="2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pt-BR" sz="2000" spc="-1" strike="noStrike">
                  <a:solidFill>
                    <a:srgbClr val="d9d9d9"/>
                  </a:solidFill>
                  <a:latin typeface="Calibri"/>
                  <a:ea typeface="DejaVu Sans"/>
                </a:rPr>
                <a:t>brasileira de software</a:t>
              </a:r>
              <a:endParaRPr b="0" lang="pt-BR" sz="2000" spc="-1" strike="noStrike">
                <a:latin typeface="Arial"/>
              </a:endParaRPr>
            </a:p>
          </p:txBody>
        </p:sp>
      </p:grpSp>
      <p:sp>
        <p:nvSpPr>
          <p:cNvPr id="283" name="CustomShape 5"/>
          <p:cNvSpPr/>
          <p:nvPr/>
        </p:nvSpPr>
        <p:spPr>
          <a:xfrm>
            <a:off x="1164600" y="5344920"/>
            <a:ext cx="2405880" cy="57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t-BR" sz="1800" spc="-1" strike="noStrike" cap="all">
                <a:solidFill>
                  <a:srgbClr val="009a80"/>
                </a:solidFill>
                <a:latin typeface="Calibri"/>
                <a:ea typeface="DejaVu Sans"/>
              </a:rPr>
              <a:t>+ 1300</a:t>
            </a:r>
            <a:endParaRPr b="0" lang="pt-B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1400" spc="-1" strike="noStrike" cap="all">
                <a:solidFill>
                  <a:srgbClr val="009a80"/>
                </a:solidFill>
                <a:latin typeface="Calibri"/>
                <a:ea typeface="DejaVu Sans"/>
              </a:rPr>
              <a:t>clientes</a:t>
            </a:r>
            <a:endParaRPr b="0" lang="pt-BR" sz="1400" spc="-1" strike="noStrike">
              <a:latin typeface="Arial"/>
            </a:endParaRPr>
          </a:p>
        </p:txBody>
      </p:sp>
      <p:sp>
        <p:nvSpPr>
          <p:cNvPr id="284" name="CustomShape 6"/>
          <p:cNvSpPr/>
          <p:nvPr/>
        </p:nvSpPr>
        <p:spPr>
          <a:xfrm>
            <a:off x="3014640" y="4056120"/>
            <a:ext cx="2405880" cy="57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t-BR" sz="1800" spc="-1" strike="noStrike" cap="all">
                <a:solidFill>
                  <a:srgbClr val="009a80"/>
                </a:solidFill>
                <a:latin typeface="Calibri"/>
                <a:ea typeface="DejaVu Sans"/>
              </a:rPr>
              <a:t>+ 1400</a:t>
            </a:r>
            <a:endParaRPr b="0" lang="pt-B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1400" spc="-1" strike="noStrike" cap="all">
                <a:solidFill>
                  <a:srgbClr val="009a80"/>
                </a:solidFill>
                <a:latin typeface="Calibri"/>
                <a:ea typeface="DejaVu Sans"/>
              </a:rPr>
              <a:t>colaboradores</a:t>
            </a:r>
            <a:endParaRPr b="0" lang="pt-BR" sz="1400" spc="-1" strike="noStrike">
              <a:latin typeface="Arial"/>
            </a:endParaRPr>
          </a:p>
        </p:txBody>
      </p:sp>
      <p:grpSp>
        <p:nvGrpSpPr>
          <p:cNvPr id="285" name="Group 7"/>
          <p:cNvGrpSpPr/>
          <p:nvPr/>
        </p:nvGrpSpPr>
        <p:grpSpPr>
          <a:xfrm>
            <a:off x="8515440" y="1272960"/>
            <a:ext cx="3717360" cy="1612800"/>
            <a:chOff x="8515440" y="1272960"/>
            <a:chExt cx="3717360" cy="1612800"/>
          </a:xfrm>
        </p:grpSpPr>
        <p:sp>
          <p:nvSpPr>
            <p:cNvPr id="286" name="CustomShape 8"/>
            <p:cNvSpPr/>
            <p:nvPr/>
          </p:nvSpPr>
          <p:spPr>
            <a:xfrm>
              <a:off x="8515440" y="1272960"/>
              <a:ext cx="3717360" cy="699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0" lang="pt-BR" sz="2000" spc="-1" strike="noStrike">
                  <a:solidFill>
                    <a:srgbClr val="d9d9d9"/>
                  </a:solidFill>
                  <a:latin typeface="Calibri"/>
                  <a:ea typeface="DejaVu Sans"/>
                </a:rPr>
                <a:t>Melhor PEP da América Latina e</a:t>
              </a:r>
              <a:endParaRPr b="0" lang="pt-BR" sz="2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pt-BR" sz="2000" spc="-1" strike="noStrike">
                  <a:solidFill>
                    <a:srgbClr val="d9d9d9"/>
                  </a:solidFill>
                  <a:latin typeface="Calibri"/>
                  <a:ea typeface="DejaVu Sans"/>
                </a:rPr>
                <a:t>de melhor usabilidade no mundo</a:t>
              </a:r>
              <a:endParaRPr b="0" lang="pt-BR" sz="2000" spc="-1" strike="noStrike">
                <a:latin typeface="Arial"/>
              </a:endParaRPr>
            </a:p>
          </p:txBody>
        </p:sp>
        <p:sp>
          <p:nvSpPr>
            <p:cNvPr id="287" name="CustomShape 9"/>
            <p:cNvSpPr/>
            <p:nvPr/>
          </p:nvSpPr>
          <p:spPr>
            <a:xfrm>
              <a:off x="8515440" y="2185920"/>
              <a:ext cx="3717360" cy="699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0" lang="pt-BR" sz="2000" spc="-1" strike="noStrike">
                  <a:solidFill>
                    <a:srgbClr val="d9d9d9"/>
                  </a:solidFill>
                  <a:latin typeface="Calibri"/>
                  <a:ea typeface="DejaVu Sans"/>
                </a:rPr>
                <a:t>Protagonista do movimento de transformação digital da saúde</a:t>
              </a:r>
              <a:endParaRPr b="0" lang="pt-BR" sz="2000" spc="-1" strike="noStrike">
                <a:latin typeface="Arial"/>
              </a:endParaRPr>
            </a:p>
          </p:txBody>
        </p:sp>
      </p:grpSp>
      <p:sp>
        <p:nvSpPr>
          <p:cNvPr id="288" name="CustomShape 10"/>
          <p:cNvSpPr/>
          <p:nvPr/>
        </p:nvSpPr>
        <p:spPr>
          <a:xfrm>
            <a:off x="11032200" y="1848960"/>
            <a:ext cx="845280" cy="25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i="1" lang="pt-BR" sz="1100" spc="-1" strike="noStrike">
                <a:solidFill>
                  <a:srgbClr val="ffffff"/>
                </a:solidFill>
                <a:latin typeface="Calibri"/>
                <a:ea typeface="DejaVu Sans"/>
              </a:rPr>
              <a:t>Fonte: KLAS</a:t>
            </a:r>
            <a:endParaRPr b="0" lang="pt-BR" sz="1100" spc="-1" strike="noStrike">
              <a:latin typeface="Arial"/>
            </a:endParaRPr>
          </a:p>
        </p:txBody>
      </p:sp>
      <p:sp>
        <p:nvSpPr>
          <p:cNvPr id="289" name="CustomShape 11"/>
          <p:cNvSpPr/>
          <p:nvPr/>
        </p:nvSpPr>
        <p:spPr>
          <a:xfrm>
            <a:off x="4854960" y="5344920"/>
            <a:ext cx="2405880" cy="57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t-BR" sz="1800" spc="-1" strike="noStrike" cap="all">
                <a:solidFill>
                  <a:srgbClr val="009a80"/>
                </a:solidFill>
                <a:latin typeface="Calibri"/>
                <a:ea typeface="DejaVu Sans"/>
              </a:rPr>
              <a:t>+ 50 MM</a:t>
            </a:r>
            <a:endParaRPr b="0" lang="pt-B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1400" spc="-1" strike="noStrike" cap="all">
                <a:solidFill>
                  <a:srgbClr val="009a80"/>
                </a:solidFill>
                <a:latin typeface="Calibri"/>
                <a:ea typeface="DejaVu Sans"/>
              </a:rPr>
              <a:t>INVESTIDOS EM P&amp;D</a:t>
            </a:r>
            <a:endParaRPr b="0" lang="pt-BR" sz="1400" spc="-1" strike="noStrike">
              <a:latin typeface="Arial"/>
            </a:endParaRPr>
          </a:p>
        </p:txBody>
      </p:sp>
      <p:sp>
        <p:nvSpPr>
          <p:cNvPr id="290" name="CustomShape 12"/>
          <p:cNvSpPr/>
          <p:nvPr/>
        </p:nvSpPr>
        <p:spPr>
          <a:xfrm>
            <a:off x="8515440" y="5344920"/>
            <a:ext cx="2405880" cy="57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t-BR" sz="1800" spc="-1" strike="noStrike" cap="all">
                <a:solidFill>
                  <a:srgbClr val="009a80"/>
                </a:solidFill>
                <a:latin typeface="Calibri"/>
                <a:ea typeface="DejaVu Sans"/>
              </a:rPr>
              <a:t>+ 150 MIL</a:t>
            </a:r>
            <a:endParaRPr b="0" lang="pt-B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1400" spc="-1" strike="noStrike" cap="all">
                <a:solidFill>
                  <a:srgbClr val="009a80"/>
                </a:solidFill>
                <a:latin typeface="Calibri"/>
                <a:ea typeface="DejaVu Sans"/>
              </a:rPr>
              <a:t>USUÁRIOS MÉDICOS</a:t>
            </a:r>
            <a:endParaRPr b="0" lang="pt-BR" sz="1400" spc="-1" strike="noStrike">
              <a:latin typeface="Arial"/>
            </a:endParaRPr>
          </a:p>
        </p:txBody>
      </p:sp>
      <p:sp>
        <p:nvSpPr>
          <p:cNvPr id="291" name="CustomShape 13"/>
          <p:cNvSpPr/>
          <p:nvPr/>
        </p:nvSpPr>
        <p:spPr>
          <a:xfrm>
            <a:off x="6672240" y="4056120"/>
            <a:ext cx="2405880" cy="57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t-BR" sz="1800" spc="-1" strike="noStrike" cap="all">
                <a:solidFill>
                  <a:srgbClr val="009a80"/>
                </a:solidFill>
                <a:latin typeface="Calibri"/>
                <a:ea typeface="DejaVu Sans"/>
              </a:rPr>
              <a:t>+ 375 MIL</a:t>
            </a:r>
            <a:endParaRPr b="0" lang="pt-B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t-BR" sz="1400" spc="-1" strike="noStrike" cap="all">
                <a:solidFill>
                  <a:srgbClr val="009a80"/>
                </a:solidFill>
                <a:latin typeface="Calibri"/>
                <a:ea typeface="DejaVu Sans"/>
              </a:rPr>
              <a:t>USUÁRIOS</a:t>
            </a:r>
            <a:endParaRPr b="0" lang="pt-BR" sz="1400" spc="-1" strike="noStrike">
              <a:latin typeface="Arial"/>
            </a:endParaRPr>
          </a:p>
        </p:txBody>
      </p:sp>
    </p:spTree>
  </p:cSld>
  <p:transition spd="slow">
    <p:push dir="l"/>
  </p:transition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Imagem 2" descr=""/>
          <p:cNvPicPr/>
          <p:nvPr/>
        </p:nvPicPr>
        <p:blipFill>
          <a:blip r:embed="rId1"/>
          <a:srcRect l="0" t="15991" r="27245" b="24332"/>
          <a:stretch/>
        </p:blipFill>
        <p:spPr>
          <a:xfrm>
            <a:off x="4919760" y="-27000"/>
            <a:ext cx="7271640" cy="6911280"/>
          </a:xfrm>
          <a:prstGeom prst="rect">
            <a:avLst/>
          </a:prstGeom>
          <a:ln>
            <a:noFill/>
          </a:ln>
        </p:spPr>
      </p:pic>
      <p:grpSp>
        <p:nvGrpSpPr>
          <p:cNvPr id="293" name="Group 1"/>
          <p:cNvGrpSpPr/>
          <p:nvPr/>
        </p:nvGrpSpPr>
        <p:grpSpPr>
          <a:xfrm>
            <a:off x="6858000" y="4664160"/>
            <a:ext cx="359640" cy="438840"/>
            <a:chOff x="6858000" y="4664160"/>
            <a:chExt cx="359640" cy="438840"/>
          </a:xfrm>
        </p:grpSpPr>
        <p:pic>
          <p:nvPicPr>
            <p:cNvPr id="294" name="Imagem 25" descr=""/>
            <p:cNvPicPr/>
            <p:nvPr/>
          </p:nvPicPr>
          <p:blipFill>
            <a:blip r:embed="rId2"/>
            <a:stretch/>
          </p:blipFill>
          <p:spPr>
            <a:xfrm>
              <a:off x="6858000" y="4664160"/>
              <a:ext cx="359640" cy="438840"/>
            </a:xfrm>
            <a:prstGeom prst="rect">
              <a:avLst/>
            </a:prstGeom>
            <a:ln>
              <a:noFill/>
            </a:ln>
            <a:effectLst>
              <a:outerShdw algn="bl" blurRad="76200" dir="0" kx="-1200000" rotWithShape="0" sy="23000">
                <a:srgbClr val="000000">
                  <a:alpha val="20000"/>
                </a:srgbClr>
              </a:outerShdw>
            </a:effectLst>
          </p:spPr>
        </p:pic>
        <p:pic>
          <p:nvPicPr>
            <p:cNvPr id="295" name="Imagem 26" descr=""/>
            <p:cNvPicPr/>
            <p:nvPr/>
          </p:nvPicPr>
          <p:blipFill>
            <a:blip r:embed="rId3"/>
            <a:stretch/>
          </p:blipFill>
          <p:spPr>
            <a:xfrm>
              <a:off x="6929280" y="4743360"/>
              <a:ext cx="205560" cy="205560"/>
            </a:xfrm>
            <a:prstGeom prst="rect">
              <a:avLst/>
            </a:prstGeom>
            <a:ln>
              <a:noFill/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296" name="Group 2"/>
          <p:cNvGrpSpPr/>
          <p:nvPr/>
        </p:nvGrpSpPr>
        <p:grpSpPr>
          <a:xfrm>
            <a:off x="7064280" y="3936960"/>
            <a:ext cx="358200" cy="438840"/>
            <a:chOff x="7064280" y="3936960"/>
            <a:chExt cx="358200" cy="438840"/>
          </a:xfrm>
        </p:grpSpPr>
        <p:pic>
          <p:nvPicPr>
            <p:cNvPr id="297" name="Imagem 28" descr=""/>
            <p:cNvPicPr/>
            <p:nvPr/>
          </p:nvPicPr>
          <p:blipFill>
            <a:blip r:embed="rId4"/>
            <a:stretch/>
          </p:blipFill>
          <p:spPr>
            <a:xfrm>
              <a:off x="7064280" y="3936960"/>
              <a:ext cx="358200" cy="438840"/>
            </a:xfrm>
            <a:prstGeom prst="rect">
              <a:avLst/>
            </a:prstGeom>
            <a:ln>
              <a:noFill/>
            </a:ln>
            <a:effectLst>
              <a:outerShdw algn="bl" blurRad="76200" dir="0" kx="-1200000" rotWithShape="0" sy="23000">
                <a:srgbClr val="000000">
                  <a:alpha val="20000"/>
                </a:srgbClr>
              </a:outerShdw>
            </a:effectLst>
          </p:spPr>
        </p:pic>
        <p:pic>
          <p:nvPicPr>
            <p:cNvPr id="298" name="Imagem 29" descr=""/>
            <p:cNvPicPr/>
            <p:nvPr/>
          </p:nvPicPr>
          <p:blipFill>
            <a:blip r:embed="rId5"/>
            <a:stretch/>
          </p:blipFill>
          <p:spPr>
            <a:xfrm>
              <a:off x="7135920" y="4016520"/>
              <a:ext cx="204120" cy="204120"/>
            </a:xfrm>
            <a:prstGeom prst="rect">
              <a:avLst/>
            </a:prstGeom>
            <a:ln>
              <a:noFill/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299" name="Group 3"/>
          <p:cNvGrpSpPr/>
          <p:nvPr/>
        </p:nvGrpSpPr>
        <p:grpSpPr>
          <a:xfrm>
            <a:off x="7711920" y="3152880"/>
            <a:ext cx="359640" cy="437400"/>
            <a:chOff x="7711920" y="3152880"/>
            <a:chExt cx="359640" cy="437400"/>
          </a:xfrm>
        </p:grpSpPr>
        <p:pic>
          <p:nvPicPr>
            <p:cNvPr id="300" name="Imagem 31" descr=""/>
            <p:cNvPicPr/>
            <p:nvPr/>
          </p:nvPicPr>
          <p:blipFill>
            <a:blip r:embed="rId6"/>
            <a:stretch/>
          </p:blipFill>
          <p:spPr>
            <a:xfrm>
              <a:off x="7711920" y="3152880"/>
              <a:ext cx="359640" cy="437400"/>
            </a:xfrm>
            <a:prstGeom prst="rect">
              <a:avLst/>
            </a:prstGeom>
            <a:ln>
              <a:noFill/>
            </a:ln>
            <a:effectLst>
              <a:outerShdw algn="bl" blurRad="76200" dir="0" kx="-1200000" rotWithShape="0" sy="23000">
                <a:srgbClr val="000000">
                  <a:alpha val="20000"/>
                </a:srgbClr>
              </a:outerShdw>
            </a:effectLst>
          </p:spPr>
        </p:pic>
        <p:pic>
          <p:nvPicPr>
            <p:cNvPr id="301" name="Imagem 32" descr=""/>
            <p:cNvPicPr/>
            <p:nvPr/>
          </p:nvPicPr>
          <p:blipFill>
            <a:blip r:embed="rId7"/>
            <a:stretch/>
          </p:blipFill>
          <p:spPr>
            <a:xfrm>
              <a:off x="7783560" y="3232080"/>
              <a:ext cx="205560" cy="204120"/>
            </a:xfrm>
            <a:prstGeom prst="rect">
              <a:avLst/>
            </a:prstGeom>
            <a:ln>
              <a:noFill/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302" name="Group 4"/>
          <p:cNvGrpSpPr/>
          <p:nvPr/>
        </p:nvGrpSpPr>
        <p:grpSpPr>
          <a:xfrm>
            <a:off x="5992920" y="2049480"/>
            <a:ext cx="358200" cy="438840"/>
            <a:chOff x="5992920" y="2049480"/>
            <a:chExt cx="358200" cy="438840"/>
          </a:xfrm>
        </p:grpSpPr>
        <p:pic>
          <p:nvPicPr>
            <p:cNvPr id="303" name="Imagem 34" descr=""/>
            <p:cNvPicPr/>
            <p:nvPr/>
          </p:nvPicPr>
          <p:blipFill>
            <a:blip r:embed="rId8"/>
            <a:stretch/>
          </p:blipFill>
          <p:spPr>
            <a:xfrm>
              <a:off x="5992920" y="2049480"/>
              <a:ext cx="358200" cy="438840"/>
            </a:xfrm>
            <a:prstGeom prst="rect">
              <a:avLst/>
            </a:prstGeom>
            <a:ln>
              <a:noFill/>
            </a:ln>
            <a:effectLst>
              <a:outerShdw algn="bl" blurRad="76200" dir="0" kx="-1200000" rotWithShape="0" sy="23000">
                <a:srgbClr val="000000">
                  <a:alpha val="20000"/>
                </a:srgbClr>
              </a:outerShdw>
            </a:effectLst>
          </p:spPr>
        </p:pic>
        <p:pic>
          <p:nvPicPr>
            <p:cNvPr id="304" name="Imagem 35" descr=""/>
            <p:cNvPicPr/>
            <p:nvPr/>
          </p:nvPicPr>
          <p:blipFill>
            <a:blip r:embed="rId9"/>
            <a:stretch/>
          </p:blipFill>
          <p:spPr>
            <a:xfrm>
              <a:off x="6064200" y="2128680"/>
              <a:ext cx="204120" cy="204120"/>
            </a:xfrm>
            <a:prstGeom prst="rect">
              <a:avLst/>
            </a:prstGeom>
            <a:ln>
              <a:noFill/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305" name="Group 5"/>
          <p:cNvGrpSpPr/>
          <p:nvPr/>
        </p:nvGrpSpPr>
        <p:grpSpPr>
          <a:xfrm>
            <a:off x="6791400" y="1969920"/>
            <a:ext cx="359640" cy="438840"/>
            <a:chOff x="6791400" y="1969920"/>
            <a:chExt cx="359640" cy="438840"/>
          </a:xfrm>
        </p:grpSpPr>
        <p:pic>
          <p:nvPicPr>
            <p:cNvPr id="306" name="Imagem 37" descr=""/>
            <p:cNvPicPr/>
            <p:nvPr/>
          </p:nvPicPr>
          <p:blipFill>
            <a:blip r:embed="rId10"/>
            <a:stretch/>
          </p:blipFill>
          <p:spPr>
            <a:xfrm>
              <a:off x="6791400" y="1969920"/>
              <a:ext cx="359640" cy="438840"/>
            </a:xfrm>
            <a:prstGeom prst="rect">
              <a:avLst/>
            </a:prstGeom>
            <a:ln>
              <a:noFill/>
            </a:ln>
            <a:effectLst>
              <a:outerShdw algn="bl" blurRad="76200" dir="0" kx="-1200000" rotWithShape="0" sy="23000">
                <a:srgbClr val="000000">
                  <a:alpha val="20000"/>
                </a:srgbClr>
              </a:outerShdw>
            </a:effectLst>
          </p:spPr>
        </p:pic>
        <p:pic>
          <p:nvPicPr>
            <p:cNvPr id="307" name="Imagem 38" descr=""/>
            <p:cNvPicPr/>
            <p:nvPr/>
          </p:nvPicPr>
          <p:blipFill>
            <a:blip r:embed="rId11"/>
            <a:stretch/>
          </p:blipFill>
          <p:spPr>
            <a:xfrm>
              <a:off x="6862680" y="2049480"/>
              <a:ext cx="205560" cy="204120"/>
            </a:xfrm>
            <a:prstGeom prst="rect">
              <a:avLst/>
            </a:prstGeom>
            <a:ln>
              <a:noFill/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308" name="Group 6"/>
          <p:cNvGrpSpPr/>
          <p:nvPr/>
        </p:nvGrpSpPr>
        <p:grpSpPr>
          <a:xfrm>
            <a:off x="9124920" y="3322800"/>
            <a:ext cx="359640" cy="438840"/>
            <a:chOff x="9124920" y="3322800"/>
            <a:chExt cx="359640" cy="438840"/>
          </a:xfrm>
        </p:grpSpPr>
        <p:pic>
          <p:nvPicPr>
            <p:cNvPr id="309" name="Imagem 40" descr=""/>
            <p:cNvPicPr/>
            <p:nvPr/>
          </p:nvPicPr>
          <p:blipFill>
            <a:blip r:embed="rId12"/>
            <a:stretch/>
          </p:blipFill>
          <p:spPr>
            <a:xfrm>
              <a:off x="9124920" y="3322800"/>
              <a:ext cx="359640" cy="438840"/>
            </a:xfrm>
            <a:prstGeom prst="rect">
              <a:avLst/>
            </a:prstGeom>
            <a:ln>
              <a:noFill/>
            </a:ln>
            <a:effectLst>
              <a:outerShdw algn="bl" blurRad="76200" dir="0" kx="-1200000" rotWithShape="0" sy="23000">
                <a:srgbClr val="000000">
                  <a:alpha val="20000"/>
                </a:srgbClr>
              </a:outerShdw>
            </a:effectLst>
          </p:spPr>
        </p:pic>
        <p:pic>
          <p:nvPicPr>
            <p:cNvPr id="310" name="Imagem 41" descr=""/>
            <p:cNvPicPr/>
            <p:nvPr/>
          </p:nvPicPr>
          <p:blipFill>
            <a:blip r:embed="rId13"/>
            <a:stretch/>
          </p:blipFill>
          <p:spPr>
            <a:xfrm>
              <a:off x="9196560" y="3402000"/>
              <a:ext cx="205560" cy="204120"/>
            </a:xfrm>
            <a:prstGeom prst="rect">
              <a:avLst/>
            </a:prstGeom>
            <a:ln>
              <a:noFill/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311" name="Group 7"/>
          <p:cNvGrpSpPr/>
          <p:nvPr/>
        </p:nvGrpSpPr>
        <p:grpSpPr>
          <a:xfrm>
            <a:off x="6700680" y="2508120"/>
            <a:ext cx="396000" cy="482040"/>
            <a:chOff x="6700680" y="2508120"/>
            <a:chExt cx="396000" cy="482040"/>
          </a:xfrm>
        </p:grpSpPr>
        <p:pic>
          <p:nvPicPr>
            <p:cNvPr id="312" name="Imagem 43" descr=""/>
            <p:cNvPicPr/>
            <p:nvPr/>
          </p:nvPicPr>
          <p:blipFill>
            <a:blip r:embed="rId14"/>
            <a:stretch/>
          </p:blipFill>
          <p:spPr>
            <a:xfrm>
              <a:off x="6700680" y="2508120"/>
              <a:ext cx="396000" cy="482040"/>
            </a:xfrm>
            <a:prstGeom prst="rect">
              <a:avLst/>
            </a:prstGeom>
            <a:ln>
              <a:noFill/>
            </a:ln>
            <a:effectLst>
              <a:outerShdw algn="bl" blurRad="76200" dir="0" kx="-1200000" rotWithShape="0" sy="23000">
                <a:srgbClr val="000000">
                  <a:alpha val="20000"/>
                </a:srgbClr>
              </a:outerShdw>
            </a:effectLst>
          </p:spPr>
        </p:pic>
        <p:pic>
          <p:nvPicPr>
            <p:cNvPr id="313" name="Imagem 44" descr=""/>
            <p:cNvPicPr/>
            <p:nvPr/>
          </p:nvPicPr>
          <p:blipFill>
            <a:blip r:embed="rId15"/>
            <a:stretch/>
          </p:blipFill>
          <p:spPr>
            <a:xfrm>
              <a:off x="6780240" y="2595600"/>
              <a:ext cx="224640" cy="224640"/>
            </a:xfrm>
            <a:prstGeom prst="rect">
              <a:avLst/>
            </a:prstGeom>
            <a:ln>
              <a:noFill/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314" name="Group 8"/>
          <p:cNvGrpSpPr/>
          <p:nvPr/>
        </p:nvGrpSpPr>
        <p:grpSpPr>
          <a:xfrm>
            <a:off x="7229520" y="4197240"/>
            <a:ext cx="359640" cy="438840"/>
            <a:chOff x="7229520" y="4197240"/>
            <a:chExt cx="359640" cy="438840"/>
          </a:xfrm>
        </p:grpSpPr>
        <p:pic>
          <p:nvPicPr>
            <p:cNvPr id="315" name="Imagem 46" descr=""/>
            <p:cNvPicPr/>
            <p:nvPr/>
          </p:nvPicPr>
          <p:blipFill>
            <a:blip r:embed="rId16"/>
            <a:stretch/>
          </p:blipFill>
          <p:spPr>
            <a:xfrm>
              <a:off x="7229520" y="4197240"/>
              <a:ext cx="359640" cy="438840"/>
            </a:xfrm>
            <a:prstGeom prst="rect">
              <a:avLst/>
            </a:prstGeom>
            <a:ln>
              <a:noFill/>
            </a:ln>
            <a:effectLst>
              <a:outerShdw algn="bl" blurRad="76200" dir="0" kx="-1200000" rotWithShape="0" sy="23000">
                <a:srgbClr val="000000">
                  <a:alpha val="20000"/>
                </a:srgbClr>
              </a:outerShdw>
            </a:effectLst>
          </p:spPr>
        </p:pic>
        <p:pic>
          <p:nvPicPr>
            <p:cNvPr id="316" name="Imagem 47" descr=""/>
            <p:cNvPicPr/>
            <p:nvPr/>
          </p:nvPicPr>
          <p:blipFill>
            <a:blip r:embed="rId17"/>
            <a:stretch/>
          </p:blipFill>
          <p:spPr>
            <a:xfrm>
              <a:off x="7300800" y="4276800"/>
              <a:ext cx="205560" cy="204120"/>
            </a:xfrm>
            <a:prstGeom prst="rect">
              <a:avLst/>
            </a:prstGeom>
            <a:ln>
              <a:noFill/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317" name="Group 9"/>
          <p:cNvGrpSpPr/>
          <p:nvPr/>
        </p:nvGrpSpPr>
        <p:grpSpPr>
          <a:xfrm>
            <a:off x="6724800" y="3228840"/>
            <a:ext cx="359640" cy="438840"/>
            <a:chOff x="6724800" y="3228840"/>
            <a:chExt cx="359640" cy="438840"/>
          </a:xfrm>
        </p:grpSpPr>
        <p:pic>
          <p:nvPicPr>
            <p:cNvPr id="318" name="Imagem 49" descr=""/>
            <p:cNvPicPr/>
            <p:nvPr/>
          </p:nvPicPr>
          <p:blipFill>
            <a:blip r:embed="rId18"/>
            <a:stretch/>
          </p:blipFill>
          <p:spPr>
            <a:xfrm>
              <a:off x="6724800" y="3228840"/>
              <a:ext cx="359640" cy="438840"/>
            </a:xfrm>
            <a:prstGeom prst="rect">
              <a:avLst/>
            </a:prstGeom>
            <a:ln>
              <a:noFill/>
            </a:ln>
            <a:effectLst>
              <a:outerShdw algn="bl" blurRad="76200" dir="0" kx="-1200000" rotWithShape="0" sy="23000">
                <a:srgbClr val="000000">
                  <a:alpha val="20000"/>
                </a:srgbClr>
              </a:outerShdw>
            </a:effectLst>
          </p:spPr>
        </p:pic>
        <p:pic>
          <p:nvPicPr>
            <p:cNvPr id="319" name="Imagem 50" descr=""/>
            <p:cNvPicPr/>
            <p:nvPr/>
          </p:nvPicPr>
          <p:blipFill>
            <a:blip r:embed="rId19"/>
            <a:stretch/>
          </p:blipFill>
          <p:spPr>
            <a:xfrm>
              <a:off x="6796080" y="3308400"/>
              <a:ext cx="205560" cy="204120"/>
            </a:xfrm>
            <a:prstGeom prst="rect">
              <a:avLst/>
            </a:prstGeom>
            <a:ln>
              <a:noFill/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320" name="Group 10"/>
          <p:cNvGrpSpPr/>
          <p:nvPr/>
        </p:nvGrpSpPr>
        <p:grpSpPr>
          <a:xfrm>
            <a:off x="6458040" y="2403360"/>
            <a:ext cx="359640" cy="442080"/>
            <a:chOff x="6458040" y="2403360"/>
            <a:chExt cx="359640" cy="442080"/>
          </a:xfrm>
        </p:grpSpPr>
        <p:pic>
          <p:nvPicPr>
            <p:cNvPr id="321" name="Imagem 52" descr=""/>
            <p:cNvPicPr/>
            <p:nvPr/>
          </p:nvPicPr>
          <p:blipFill>
            <a:blip r:embed="rId20"/>
            <a:stretch/>
          </p:blipFill>
          <p:spPr>
            <a:xfrm>
              <a:off x="6458040" y="2403360"/>
              <a:ext cx="359640" cy="442080"/>
            </a:xfrm>
            <a:prstGeom prst="rect">
              <a:avLst/>
            </a:prstGeom>
            <a:ln>
              <a:noFill/>
            </a:ln>
            <a:effectLst>
              <a:outerShdw algn="bl" blurRad="76200" dir="0" kx="-1200000" rotWithShape="0" sy="23000">
                <a:srgbClr val="000000">
                  <a:alpha val="20000"/>
                </a:srgbClr>
              </a:outerShdw>
            </a:effectLst>
          </p:spPr>
        </p:pic>
        <p:pic>
          <p:nvPicPr>
            <p:cNvPr id="322" name="Imagem 53" descr=""/>
            <p:cNvPicPr/>
            <p:nvPr/>
          </p:nvPicPr>
          <p:blipFill>
            <a:blip r:embed="rId21"/>
            <a:stretch/>
          </p:blipFill>
          <p:spPr>
            <a:xfrm>
              <a:off x="6529320" y="2482920"/>
              <a:ext cx="205560" cy="207360"/>
            </a:xfrm>
            <a:prstGeom prst="rect">
              <a:avLst/>
            </a:prstGeom>
            <a:ln>
              <a:noFill/>
            </a:ln>
            <a:effectLst>
              <a:outerShdw algn="tl" blurRad="50800" dir="2700000" dist="37674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323" name="CustomShape 11"/>
          <p:cNvSpPr/>
          <p:nvPr/>
        </p:nvSpPr>
        <p:spPr>
          <a:xfrm>
            <a:off x="3526920" y="4743360"/>
            <a:ext cx="2741400" cy="121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t-BR" sz="1800" spc="-1" strike="noStrike">
                <a:solidFill>
                  <a:srgbClr val="2d4f6e"/>
                </a:solidFill>
                <a:latin typeface="Calibri"/>
                <a:ea typeface="DejaVu Sans"/>
              </a:rPr>
              <a:t>FÁBRICAS DE SOFTWARE</a:t>
            </a:r>
            <a:endParaRPr b="0" lang="pt-BR" sz="1800" spc="-1" strike="noStrike"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b="0" lang="pt-BR" sz="1400" spc="-1" strike="noStrike">
                <a:solidFill>
                  <a:srgbClr val="404040"/>
                </a:solidFill>
                <a:latin typeface="Calibri"/>
                <a:ea typeface="DejaVu Sans"/>
              </a:rPr>
              <a:t>Recife (PE)</a:t>
            </a:r>
            <a:endParaRPr b="0" lang="pt-BR" sz="1400" spc="-1" strike="noStrike"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b="0" lang="pt-BR" sz="1400" spc="-1" strike="noStrike">
                <a:solidFill>
                  <a:srgbClr val="404040"/>
                </a:solidFill>
                <a:latin typeface="Calibri"/>
                <a:ea typeface="DejaVu Sans"/>
              </a:rPr>
              <a:t>Fortaleza (CE)</a:t>
            </a:r>
            <a:endParaRPr b="0" lang="pt-BR" sz="1400" spc="-1" strike="noStrike"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b="0" lang="pt-BR" sz="1400" spc="-1" strike="noStrike">
                <a:solidFill>
                  <a:srgbClr val="404040"/>
                </a:solidFill>
                <a:latin typeface="Calibri"/>
                <a:ea typeface="DejaVu Sans"/>
              </a:rPr>
              <a:t>Teresópolis (RJ) </a:t>
            </a:r>
            <a:endParaRPr b="0" lang="pt-BR" sz="1400" spc="-1" strike="noStrike"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b="0" lang="pt-BR" sz="1400" spc="-1" strike="noStrike">
                <a:solidFill>
                  <a:srgbClr val="404040"/>
                </a:solidFill>
                <a:latin typeface="Calibri"/>
                <a:ea typeface="DejaVu Sans"/>
              </a:rPr>
              <a:t>Cascavel (PR)</a:t>
            </a:r>
            <a:endParaRPr b="0" lang="pt-BR" sz="1400" spc="-1" strike="noStrike">
              <a:latin typeface="Arial"/>
            </a:endParaRPr>
          </a:p>
        </p:txBody>
      </p:sp>
      <p:sp>
        <p:nvSpPr>
          <p:cNvPr id="324" name="CustomShape 12"/>
          <p:cNvSpPr/>
          <p:nvPr/>
        </p:nvSpPr>
        <p:spPr>
          <a:xfrm>
            <a:off x="417240" y="3972960"/>
            <a:ext cx="2500920" cy="24969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pt-BR" sz="1800" spc="-1" strike="noStrike">
                <a:solidFill>
                  <a:srgbClr val="2d4f6e"/>
                </a:solidFill>
                <a:latin typeface="Calibri"/>
                <a:ea typeface="DejaVu Sans"/>
              </a:rPr>
              <a:t>UNIDADES DE NEGÓCIO</a:t>
            </a:r>
            <a:endParaRPr b="0" lang="pt-BR" sz="1800" spc="-1" strike="noStrike"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b="0" lang="pt-BR" sz="1400" spc="-1" strike="noStrike">
                <a:solidFill>
                  <a:srgbClr val="404040"/>
                </a:solidFill>
                <a:latin typeface="Calibri"/>
                <a:ea typeface="DejaVu Sans"/>
              </a:rPr>
              <a:t>Norte </a:t>
            </a:r>
            <a:endParaRPr b="0" lang="pt-BR" sz="1400" spc="-1" strike="noStrike"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b="0" lang="pt-BR" sz="1400" spc="-1" strike="noStrike">
                <a:solidFill>
                  <a:srgbClr val="404040"/>
                </a:solidFill>
                <a:latin typeface="Calibri"/>
                <a:ea typeface="DejaVu Sans"/>
              </a:rPr>
              <a:t>Nordeste</a:t>
            </a:r>
            <a:endParaRPr b="0" lang="pt-BR" sz="1400" spc="-1" strike="noStrike"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b="0" lang="pt-BR" sz="1400" spc="-1" strike="noStrike">
                <a:solidFill>
                  <a:srgbClr val="404040"/>
                </a:solidFill>
                <a:latin typeface="Calibri"/>
                <a:ea typeface="DejaVu Sans"/>
              </a:rPr>
              <a:t>Centro-Oeste</a:t>
            </a:r>
            <a:endParaRPr b="0" lang="pt-BR" sz="1400" spc="-1" strike="noStrike"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b="0" lang="pt-BR" sz="1400" spc="-1" strike="noStrike">
                <a:solidFill>
                  <a:srgbClr val="404040"/>
                </a:solidFill>
                <a:latin typeface="Calibri"/>
                <a:ea typeface="DejaVu Sans"/>
              </a:rPr>
              <a:t>Minas Gerais</a:t>
            </a:r>
            <a:endParaRPr b="0" lang="pt-BR" sz="1400" spc="-1" strike="noStrike"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b="0" lang="pt-BR" sz="1400" spc="-1" strike="noStrike">
                <a:solidFill>
                  <a:srgbClr val="404040"/>
                </a:solidFill>
                <a:latin typeface="Calibri"/>
                <a:ea typeface="DejaVu Sans"/>
              </a:rPr>
              <a:t>Espírito Santo</a:t>
            </a:r>
            <a:endParaRPr b="0" lang="pt-BR" sz="1400" spc="-1" strike="noStrike"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b="0" lang="pt-BR" sz="1400" spc="-1" strike="noStrike">
                <a:solidFill>
                  <a:srgbClr val="404040"/>
                </a:solidFill>
                <a:latin typeface="Calibri"/>
                <a:ea typeface="DejaVu Sans"/>
              </a:rPr>
              <a:t>Rio de Janeiro</a:t>
            </a:r>
            <a:endParaRPr b="0" lang="pt-BR" sz="1400" spc="-1" strike="noStrike"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b="0" lang="pt-BR" sz="1400" spc="-1" strike="noStrike">
                <a:solidFill>
                  <a:srgbClr val="404040"/>
                </a:solidFill>
                <a:latin typeface="Calibri"/>
                <a:ea typeface="DejaVu Sans"/>
              </a:rPr>
              <a:t>São Paulo</a:t>
            </a:r>
            <a:endParaRPr b="0" lang="pt-BR" sz="1400" spc="-1" strike="noStrike"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b="0" lang="pt-BR" sz="1400" spc="-1" strike="noStrike">
                <a:solidFill>
                  <a:srgbClr val="404040"/>
                </a:solidFill>
                <a:latin typeface="Calibri"/>
                <a:ea typeface="DejaVu Sans"/>
              </a:rPr>
              <a:t>Sul</a:t>
            </a:r>
            <a:endParaRPr b="0" lang="pt-BR" sz="1400" spc="-1" strike="noStrike"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b="0" lang="pt-BR" sz="1400" spc="-1" strike="noStrike">
                <a:solidFill>
                  <a:srgbClr val="404040"/>
                </a:solidFill>
                <a:latin typeface="Calibri"/>
                <a:ea typeface="DejaVu Sans"/>
              </a:rPr>
              <a:t>Santiago (CHILE)</a:t>
            </a:r>
            <a:endParaRPr b="0" lang="pt-BR" sz="1400" spc="-1" strike="noStrike"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b="0" lang="pt-BR" sz="1400" spc="-1" strike="noStrike">
                <a:solidFill>
                  <a:srgbClr val="404040"/>
                </a:solidFill>
                <a:latin typeface="Calibri"/>
                <a:ea typeface="DejaVu Sans"/>
              </a:rPr>
              <a:t>Cidade do Panamá (PANAMÁ)</a:t>
            </a:r>
            <a:endParaRPr b="0" lang="pt-BR" sz="1400" spc="-1" strike="noStrike">
              <a:latin typeface="Arial"/>
            </a:endParaRPr>
          </a:p>
        </p:txBody>
      </p:sp>
      <p:sp>
        <p:nvSpPr>
          <p:cNvPr id="325" name="CustomShape 13"/>
          <p:cNvSpPr/>
          <p:nvPr/>
        </p:nvSpPr>
        <p:spPr>
          <a:xfrm>
            <a:off x="452520" y="1322640"/>
            <a:ext cx="1978920" cy="24969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pt-BR" sz="1800" spc="-1" strike="noStrike">
                <a:solidFill>
                  <a:srgbClr val="2d4f6e"/>
                </a:solidFill>
                <a:latin typeface="Calibri"/>
                <a:ea typeface="DejaVu Sans"/>
              </a:rPr>
              <a:t>PRESENÇA GLOBAL</a:t>
            </a:r>
            <a:endParaRPr b="0" lang="pt-BR" sz="1800" spc="-1" strike="noStrike"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b="0" lang="pt-BR" sz="1400" spc="-1" strike="noStrike">
                <a:solidFill>
                  <a:srgbClr val="404040"/>
                </a:solidFill>
                <a:latin typeface="Calibri"/>
                <a:ea typeface="DejaVu Sans"/>
              </a:rPr>
              <a:t>Brasil</a:t>
            </a:r>
            <a:endParaRPr b="0" lang="pt-BR" sz="1400" spc="-1" strike="noStrike"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b="0" lang="pt-BR" sz="1400" spc="-1" strike="noStrike">
                <a:solidFill>
                  <a:srgbClr val="404040"/>
                </a:solidFill>
                <a:latin typeface="Calibri"/>
                <a:ea typeface="DejaVu Sans"/>
              </a:rPr>
              <a:t>Angola</a:t>
            </a:r>
            <a:endParaRPr b="0" lang="pt-BR" sz="1400" spc="-1" strike="noStrike"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b="0" lang="pt-BR" sz="1400" spc="-1" strike="noStrike">
                <a:solidFill>
                  <a:srgbClr val="404040"/>
                </a:solidFill>
                <a:latin typeface="Calibri"/>
                <a:ea typeface="DejaVu Sans"/>
              </a:rPr>
              <a:t>Colômbia</a:t>
            </a:r>
            <a:endParaRPr b="0" lang="pt-BR" sz="1400" spc="-1" strike="noStrike"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b="0" lang="pt-BR" sz="1400" spc="-1" strike="noStrike">
                <a:solidFill>
                  <a:srgbClr val="404040"/>
                </a:solidFill>
                <a:latin typeface="Calibri"/>
                <a:ea typeface="DejaVu Sans"/>
              </a:rPr>
              <a:t>México</a:t>
            </a:r>
            <a:endParaRPr b="0" lang="pt-BR" sz="1400" spc="-1" strike="noStrike"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b="0" lang="pt-BR" sz="1400" spc="-1" strike="noStrike">
                <a:solidFill>
                  <a:srgbClr val="404040"/>
                </a:solidFill>
                <a:latin typeface="Calibri"/>
                <a:ea typeface="DejaVu Sans"/>
              </a:rPr>
              <a:t>Chile</a:t>
            </a:r>
            <a:endParaRPr b="0" lang="pt-BR" sz="1400" spc="-1" strike="noStrike"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b="0" lang="pt-BR" sz="1400" spc="-1" strike="noStrike">
                <a:solidFill>
                  <a:srgbClr val="404040"/>
                </a:solidFill>
                <a:latin typeface="Calibri"/>
                <a:ea typeface="DejaVu Sans"/>
              </a:rPr>
              <a:t>Panamá</a:t>
            </a:r>
            <a:endParaRPr b="0" lang="pt-BR" sz="1400" spc="-1" strike="noStrike"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b="0" lang="pt-BR" sz="1400" spc="-1" strike="noStrike">
                <a:solidFill>
                  <a:srgbClr val="404040"/>
                </a:solidFill>
                <a:latin typeface="Calibri"/>
                <a:ea typeface="DejaVu Sans"/>
              </a:rPr>
              <a:t>Paraguai</a:t>
            </a:r>
            <a:endParaRPr b="0" lang="pt-BR" sz="1400" spc="-1" strike="noStrike"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b="0" lang="pt-BR" sz="1400" spc="-1" strike="noStrike">
                <a:solidFill>
                  <a:srgbClr val="404040"/>
                </a:solidFill>
                <a:latin typeface="Calibri"/>
                <a:ea typeface="DejaVu Sans"/>
              </a:rPr>
              <a:t>Peru</a:t>
            </a:r>
            <a:endParaRPr b="0" lang="pt-BR" sz="1400" spc="-1" strike="noStrike"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b="0" lang="pt-BR" sz="1400" spc="-1" strike="noStrike">
                <a:solidFill>
                  <a:srgbClr val="404040"/>
                </a:solidFill>
                <a:latin typeface="Calibri"/>
                <a:ea typeface="DejaVu Sans"/>
              </a:rPr>
              <a:t>República Dominicana</a:t>
            </a:r>
            <a:endParaRPr b="0" lang="pt-BR" sz="1400" spc="-1" strike="noStrike">
              <a:latin typeface="Arial"/>
            </a:endParaRPr>
          </a:p>
          <a:p>
            <a:pPr marL="171360" indent="-170640">
              <a:lnSpc>
                <a:spcPct val="100000"/>
              </a:lnSpc>
              <a:buClr>
                <a:srgbClr val="404040"/>
              </a:buClr>
              <a:buFont typeface="Arial"/>
              <a:buChar char="•"/>
            </a:pPr>
            <a:r>
              <a:rPr b="0" lang="pt-BR" sz="1400" spc="-1" strike="noStrike">
                <a:solidFill>
                  <a:srgbClr val="404040"/>
                </a:solidFill>
                <a:latin typeface="Calibri"/>
                <a:ea typeface="DejaVu Sans"/>
              </a:rPr>
              <a:t>Uruguai</a:t>
            </a:r>
            <a:endParaRPr b="0" lang="pt-BR" sz="1400" spc="-1" strike="noStrike">
              <a:latin typeface="Arial"/>
            </a:endParaRPr>
          </a:p>
        </p:txBody>
      </p:sp>
      <p:sp>
        <p:nvSpPr>
          <p:cNvPr id="326" name="CustomShape 14"/>
          <p:cNvSpPr/>
          <p:nvPr/>
        </p:nvSpPr>
        <p:spPr>
          <a:xfrm>
            <a:off x="398160" y="214560"/>
            <a:ext cx="445536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BR" sz="3600" spc="-1" strike="noStrike">
                <a:solidFill>
                  <a:srgbClr val="215968"/>
                </a:solidFill>
                <a:latin typeface="Calibri"/>
                <a:ea typeface="DejaVu Sans"/>
              </a:rPr>
              <a:t>Uma empresa global</a:t>
            </a:r>
            <a:endParaRPr b="0" lang="pt-BR" sz="3600" spc="-1" strike="noStrike">
              <a:latin typeface="Arial"/>
            </a:endParaRPr>
          </a:p>
        </p:txBody>
      </p:sp>
    </p:spTree>
  </p:cSld>
  <p:transition spd="slow">
    <p:push dir="l"/>
  </p:transition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roup 1"/>
          <p:cNvGrpSpPr/>
          <p:nvPr/>
        </p:nvGrpSpPr>
        <p:grpSpPr>
          <a:xfrm>
            <a:off x="2064600" y="687240"/>
            <a:ext cx="9360000" cy="3455280"/>
            <a:chOff x="2064600" y="687240"/>
            <a:chExt cx="9360000" cy="3455280"/>
          </a:xfrm>
        </p:grpSpPr>
        <p:pic>
          <p:nvPicPr>
            <p:cNvPr id="328" name="Imagem 17" descr=""/>
            <p:cNvPicPr/>
            <p:nvPr/>
          </p:nvPicPr>
          <p:blipFill>
            <a:blip r:embed="rId1"/>
            <a:stretch/>
          </p:blipFill>
          <p:spPr>
            <a:xfrm>
              <a:off x="8295120" y="1055160"/>
              <a:ext cx="2768760" cy="2779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29" name="CustomShape 2"/>
            <p:cNvSpPr/>
            <p:nvPr/>
          </p:nvSpPr>
          <p:spPr>
            <a:xfrm>
              <a:off x="5376960" y="687240"/>
              <a:ext cx="6047640" cy="6944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1" lang="pt-BR" sz="16600" spc="-1" strike="noStrike" cap="all">
                  <a:solidFill>
                    <a:srgbClr val="2d4f6e"/>
                  </a:solidFill>
                  <a:latin typeface="Arial Narrow"/>
                  <a:ea typeface="DejaVu Sans"/>
                </a:rPr>
                <a:t>200</a:t>
              </a:r>
              <a:endParaRPr b="0" lang="pt-BR" sz="16600" spc="-1" strike="noStrike">
                <a:latin typeface="Arial"/>
              </a:endParaRPr>
            </a:p>
          </p:txBody>
        </p:sp>
        <p:sp>
          <p:nvSpPr>
            <p:cNvPr id="330" name="CustomShape 3"/>
            <p:cNvSpPr/>
            <p:nvPr/>
          </p:nvSpPr>
          <p:spPr>
            <a:xfrm>
              <a:off x="4665600" y="2198520"/>
              <a:ext cx="791280" cy="6944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1" lang="pt-BR" sz="3600" spc="-1" strike="noStrike" cap="all">
                  <a:solidFill>
                    <a:srgbClr val="808080"/>
                  </a:solidFill>
                  <a:latin typeface="Arial Narrow"/>
                  <a:ea typeface="DejaVu Sans"/>
                </a:rPr>
                <a:t>de</a:t>
              </a:r>
              <a:endParaRPr b="0" lang="pt-BR" sz="3600" spc="-1" strike="noStrike">
                <a:latin typeface="Arial"/>
              </a:endParaRPr>
            </a:p>
          </p:txBody>
        </p:sp>
        <p:sp>
          <p:nvSpPr>
            <p:cNvPr id="331" name="CustomShape 4"/>
            <p:cNvSpPr/>
            <p:nvPr/>
          </p:nvSpPr>
          <p:spPr>
            <a:xfrm>
              <a:off x="5586480" y="2847960"/>
              <a:ext cx="2821680" cy="6944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1" lang="pt-BR" sz="4000" spc="-1" strike="noStrike" cap="all">
                  <a:solidFill>
                    <a:srgbClr val="808080"/>
                  </a:solidFill>
                  <a:latin typeface="Arial Narrow"/>
                  <a:ea typeface="DejaVu Sans"/>
                </a:rPr>
                <a:t>MUNICÍPIOS</a:t>
              </a:r>
              <a:endParaRPr b="0" lang="pt-BR" sz="4000" spc="-1" strike="noStrike">
                <a:latin typeface="Arial"/>
              </a:endParaRPr>
            </a:p>
          </p:txBody>
        </p:sp>
        <p:sp>
          <p:nvSpPr>
            <p:cNvPr id="332" name="CustomShape 5"/>
            <p:cNvSpPr/>
            <p:nvPr/>
          </p:nvSpPr>
          <p:spPr>
            <a:xfrm>
              <a:off x="2943360" y="1276200"/>
              <a:ext cx="646920" cy="2518560"/>
            </a:xfrm>
            <a:prstGeom prst="rect">
              <a:avLst/>
            </a:prstGeom>
            <a:solidFill>
              <a:srgbClr val="0089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33" name="CustomShape 6"/>
            <p:cNvSpPr/>
            <p:nvPr/>
          </p:nvSpPr>
          <p:spPr>
            <a:xfrm rot="5400000">
              <a:off x="2943000" y="1319760"/>
              <a:ext cx="648720" cy="2405880"/>
            </a:xfrm>
            <a:prstGeom prst="rect">
              <a:avLst/>
            </a:prstGeom>
            <a:solidFill>
              <a:srgbClr val="0089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34" name="CustomShape 7"/>
            <p:cNvSpPr/>
            <p:nvPr/>
          </p:nvSpPr>
          <p:spPr>
            <a:xfrm>
              <a:off x="5586480" y="3448080"/>
              <a:ext cx="2821680" cy="6944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1" lang="pt-BR" sz="2800" spc="-1" strike="noStrike" u="sng" cap="all">
                  <a:solidFill>
                    <a:srgbClr val="808080"/>
                  </a:solidFill>
                  <a:uFillTx/>
                  <a:latin typeface="Arial Narrow"/>
                  <a:ea typeface="DejaVu Sans"/>
                </a:rPr>
                <a:t>INFORMATIZADOS</a:t>
              </a:r>
              <a:endParaRPr b="0" lang="pt-BR" sz="2800" spc="-1" strike="noStrike">
                <a:latin typeface="Arial"/>
              </a:endParaRPr>
            </a:p>
          </p:txBody>
        </p:sp>
      </p:grpSp>
      <p:sp>
        <p:nvSpPr>
          <p:cNvPr id="335" name="CustomShape 8"/>
          <p:cNvSpPr/>
          <p:nvPr/>
        </p:nvSpPr>
        <p:spPr>
          <a:xfrm>
            <a:off x="0" y="701640"/>
            <a:ext cx="7679520" cy="42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t-BR" sz="2400" spc="-1" strike="noStrike" cap="all">
                <a:solidFill>
                  <a:srgbClr val="17375e"/>
                </a:solidFill>
                <a:latin typeface="Arial Narrow"/>
              </a:rPr>
              <a:t>Diversas histórias e referências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336" name="CustomShape 9"/>
          <p:cNvSpPr/>
          <p:nvPr/>
        </p:nvSpPr>
        <p:spPr>
          <a:xfrm>
            <a:off x="2063880" y="4437000"/>
            <a:ext cx="6063480" cy="33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BR" sz="1600" spc="-1" strike="noStrike">
                <a:solidFill>
                  <a:srgbClr val="17375e"/>
                </a:solidFill>
                <a:latin typeface="Arial Narrow"/>
                <a:ea typeface="DejaVu Sans"/>
              </a:rPr>
              <a:t>Alguns dos destaques em gestão e eficiência no atendimento à população:</a:t>
            </a:r>
            <a:endParaRPr b="0" lang="pt-BR" sz="1600" spc="-1" strike="noStrike">
              <a:latin typeface="Arial"/>
            </a:endParaRPr>
          </a:p>
        </p:txBody>
      </p:sp>
      <p:sp>
        <p:nvSpPr>
          <p:cNvPr id="337" name="CustomShape 10"/>
          <p:cNvSpPr/>
          <p:nvPr/>
        </p:nvSpPr>
        <p:spPr>
          <a:xfrm>
            <a:off x="1679400" y="-144360"/>
            <a:ext cx="304200" cy="30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8" name="CustomShape 11"/>
          <p:cNvSpPr/>
          <p:nvPr/>
        </p:nvSpPr>
        <p:spPr>
          <a:xfrm>
            <a:off x="1832040" y="7920"/>
            <a:ext cx="304200" cy="30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39" name="Group 12"/>
          <p:cNvGrpSpPr/>
          <p:nvPr/>
        </p:nvGrpSpPr>
        <p:grpSpPr>
          <a:xfrm>
            <a:off x="2135160" y="4941720"/>
            <a:ext cx="1131120" cy="1129680"/>
            <a:chOff x="2135160" y="4941720"/>
            <a:chExt cx="1131120" cy="1129680"/>
          </a:xfrm>
        </p:grpSpPr>
        <p:sp>
          <p:nvSpPr>
            <p:cNvPr id="340" name="CustomShape 13"/>
            <p:cNvSpPr/>
            <p:nvPr/>
          </p:nvSpPr>
          <p:spPr>
            <a:xfrm>
              <a:off x="2135160" y="4941720"/>
              <a:ext cx="1131120" cy="1129680"/>
            </a:xfrm>
            <a:prstGeom prst="ellipse">
              <a:avLst/>
            </a:prstGeom>
            <a:solidFill>
              <a:schemeClr val="bg1"/>
            </a:solidFill>
            <a:ln w="6480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341" name="Picture 7" descr=""/>
            <p:cNvPicPr/>
            <p:nvPr/>
          </p:nvPicPr>
          <p:blipFill>
            <a:blip r:embed="rId2"/>
            <a:stretch/>
          </p:blipFill>
          <p:spPr>
            <a:xfrm>
              <a:off x="2250720" y="5329080"/>
              <a:ext cx="925920" cy="3765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42" name="Group 14"/>
          <p:cNvGrpSpPr/>
          <p:nvPr/>
        </p:nvGrpSpPr>
        <p:grpSpPr>
          <a:xfrm>
            <a:off x="8436960" y="4900680"/>
            <a:ext cx="1131120" cy="1129680"/>
            <a:chOff x="8436960" y="4900680"/>
            <a:chExt cx="1131120" cy="1129680"/>
          </a:xfrm>
        </p:grpSpPr>
        <p:sp>
          <p:nvSpPr>
            <p:cNvPr id="343" name="CustomShape 15"/>
            <p:cNvSpPr/>
            <p:nvPr/>
          </p:nvSpPr>
          <p:spPr>
            <a:xfrm>
              <a:off x="8436960" y="4900680"/>
              <a:ext cx="1131120" cy="1129680"/>
            </a:xfrm>
            <a:prstGeom prst="ellipse">
              <a:avLst/>
            </a:prstGeom>
            <a:solidFill>
              <a:schemeClr val="bg1"/>
            </a:solidFill>
            <a:ln w="6480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344" name="Picture 19" descr=""/>
            <p:cNvPicPr/>
            <p:nvPr/>
          </p:nvPicPr>
          <p:blipFill>
            <a:blip r:embed="rId3"/>
            <a:stretch/>
          </p:blipFill>
          <p:spPr>
            <a:xfrm>
              <a:off x="8629560" y="5150520"/>
              <a:ext cx="765720" cy="5943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45" name="Group 16"/>
          <p:cNvGrpSpPr/>
          <p:nvPr/>
        </p:nvGrpSpPr>
        <p:grpSpPr>
          <a:xfrm>
            <a:off x="3406680" y="4941720"/>
            <a:ext cx="1131120" cy="1129680"/>
            <a:chOff x="3406680" y="4941720"/>
            <a:chExt cx="1131120" cy="1129680"/>
          </a:xfrm>
        </p:grpSpPr>
        <p:sp>
          <p:nvSpPr>
            <p:cNvPr id="346" name="CustomShape 17"/>
            <p:cNvSpPr/>
            <p:nvPr/>
          </p:nvSpPr>
          <p:spPr>
            <a:xfrm>
              <a:off x="3406680" y="4941720"/>
              <a:ext cx="1131120" cy="1129680"/>
            </a:xfrm>
            <a:prstGeom prst="ellipse">
              <a:avLst/>
            </a:prstGeom>
            <a:solidFill>
              <a:schemeClr val="bg1"/>
            </a:solidFill>
            <a:ln w="6480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347" name="Picture 2" descr=""/>
            <p:cNvPicPr/>
            <p:nvPr/>
          </p:nvPicPr>
          <p:blipFill>
            <a:blip r:embed="rId4"/>
            <a:stretch/>
          </p:blipFill>
          <p:spPr>
            <a:xfrm>
              <a:off x="3641400" y="5076000"/>
              <a:ext cx="680760" cy="610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348" name="CustomShape 18"/>
            <p:cNvSpPr/>
            <p:nvPr/>
          </p:nvSpPr>
          <p:spPr>
            <a:xfrm>
              <a:off x="3549960" y="5623200"/>
              <a:ext cx="838440" cy="4248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ctr">
                <a:lnSpc>
                  <a:spcPct val="100000"/>
                </a:lnSpc>
              </a:pPr>
              <a:r>
                <a:rPr b="1" lang="pt-BR" sz="1100" spc="-1" strike="noStrike">
                  <a:solidFill>
                    <a:srgbClr val="404040"/>
                  </a:solidFill>
                  <a:latin typeface="Arial"/>
                  <a:ea typeface="DejaVu Sans"/>
                </a:rPr>
                <a:t>CAXIAS DO SUL</a:t>
              </a:r>
              <a:endParaRPr b="0" lang="pt-BR" sz="1100" spc="-1" strike="noStrike">
                <a:latin typeface="Arial"/>
              </a:endParaRPr>
            </a:p>
          </p:txBody>
        </p:sp>
      </p:grpSp>
      <p:grpSp>
        <p:nvGrpSpPr>
          <p:cNvPr id="349" name="Group 19"/>
          <p:cNvGrpSpPr/>
          <p:nvPr/>
        </p:nvGrpSpPr>
        <p:grpSpPr>
          <a:xfrm>
            <a:off x="5893920" y="4941720"/>
            <a:ext cx="1144440" cy="1129680"/>
            <a:chOff x="5893920" y="4941720"/>
            <a:chExt cx="1144440" cy="1129680"/>
          </a:xfrm>
        </p:grpSpPr>
        <p:sp>
          <p:nvSpPr>
            <p:cNvPr id="350" name="CustomShape 20"/>
            <p:cNvSpPr/>
            <p:nvPr/>
          </p:nvSpPr>
          <p:spPr>
            <a:xfrm>
              <a:off x="5908680" y="4941720"/>
              <a:ext cx="1129680" cy="1129680"/>
            </a:xfrm>
            <a:prstGeom prst="ellipse">
              <a:avLst/>
            </a:prstGeom>
            <a:solidFill>
              <a:schemeClr val="bg1"/>
            </a:solidFill>
            <a:ln w="6480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351" name="Picture 4" descr=""/>
            <p:cNvPicPr/>
            <p:nvPr/>
          </p:nvPicPr>
          <p:blipFill>
            <a:blip r:embed="rId5"/>
            <a:stretch/>
          </p:blipFill>
          <p:spPr>
            <a:xfrm>
              <a:off x="6193800" y="5013000"/>
              <a:ext cx="552960" cy="611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352" name="CustomShape 21"/>
            <p:cNvSpPr/>
            <p:nvPr/>
          </p:nvSpPr>
          <p:spPr>
            <a:xfrm>
              <a:off x="5893920" y="5661360"/>
              <a:ext cx="1144440" cy="3945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ctr">
                <a:lnSpc>
                  <a:spcPct val="100000"/>
                </a:lnSpc>
              </a:pPr>
              <a:r>
                <a:rPr b="1" lang="pt-BR" sz="1000" spc="-1" strike="noStrike">
                  <a:solidFill>
                    <a:srgbClr val="404040"/>
                  </a:solidFill>
                  <a:latin typeface="Arial"/>
                  <a:ea typeface="DejaVu Sans"/>
                </a:rPr>
                <a:t>SÃO CAETANO DO SUL</a:t>
              </a:r>
              <a:endParaRPr b="0" lang="pt-BR" sz="1000" spc="-1" strike="noStrike">
                <a:latin typeface="Arial"/>
              </a:endParaRPr>
            </a:p>
          </p:txBody>
        </p:sp>
      </p:grpSp>
      <p:grpSp>
        <p:nvGrpSpPr>
          <p:cNvPr id="353" name="Group 22"/>
          <p:cNvGrpSpPr/>
          <p:nvPr/>
        </p:nvGrpSpPr>
        <p:grpSpPr>
          <a:xfrm>
            <a:off x="4648320" y="4941720"/>
            <a:ext cx="1131120" cy="1129680"/>
            <a:chOff x="4648320" y="4941720"/>
            <a:chExt cx="1131120" cy="1129680"/>
          </a:xfrm>
        </p:grpSpPr>
        <p:sp>
          <p:nvSpPr>
            <p:cNvPr id="354" name="CustomShape 23"/>
            <p:cNvSpPr/>
            <p:nvPr/>
          </p:nvSpPr>
          <p:spPr>
            <a:xfrm>
              <a:off x="4648320" y="4941720"/>
              <a:ext cx="1131120" cy="1129680"/>
            </a:xfrm>
            <a:prstGeom prst="ellipse">
              <a:avLst/>
            </a:prstGeom>
            <a:solidFill>
              <a:schemeClr val="bg1"/>
            </a:solidFill>
            <a:ln w="6480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355" name="Picture 10" descr=""/>
            <p:cNvPicPr/>
            <p:nvPr/>
          </p:nvPicPr>
          <p:blipFill>
            <a:blip r:embed="rId6"/>
            <a:stretch/>
          </p:blipFill>
          <p:spPr>
            <a:xfrm>
              <a:off x="4766040" y="5129280"/>
              <a:ext cx="906120" cy="6721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56" name="Group 24"/>
          <p:cNvGrpSpPr/>
          <p:nvPr/>
        </p:nvGrpSpPr>
        <p:grpSpPr>
          <a:xfrm>
            <a:off x="7163280" y="4900680"/>
            <a:ext cx="1131120" cy="1129680"/>
            <a:chOff x="7163280" y="4900680"/>
            <a:chExt cx="1131120" cy="1129680"/>
          </a:xfrm>
        </p:grpSpPr>
        <p:sp>
          <p:nvSpPr>
            <p:cNvPr id="357" name="CustomShape 25"/>
            <p:cNvSpPr/>
            <p:nvPr/>
          </p:nvSpPr>
          <p:spPr>
            <a:xfrm>
              <a:off x="7163280" y="4900680"/>
              <a:ext cx="1131120" cy="1129680"/>
            </a:xfrm>
            <a:prstGeom prst="ellipse">
              <a:avLst/>
            </a:prstGeom>
            <a:solidFill>
              <a:schemeClr val="bg1"/>
            </a:solidFill>
            <a:ln w="6480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358" name="Picture 6" descr=""/>
            <p:cNvPicPr/>
            <p:nvPr/>
          </p:nvPicPr>
          <p:blipFill>
            <a:blip r:embed="rId7"/>
            <a:stretch/>
          </p:blipFill>
          <p:spPr>
            <a:xfrm>
              <a:off x="7307640" y="5023440"/>
              <a:ext cx="858600" cy="75924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nodeType="clickEffect" fill="hold">
                      <p:stCondLst>
                        <p:cond delay="0"/>
                      </p:stCondLst>
                      <p:childTnLst>
                        <p:par>
                          <p:cTn id="1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nodeType="withEffect" fill="hold" presetClass="entr" presetID="4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" dur="75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7" dur="75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75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nodeType="withEffect" fill="hold" presetClass="entr" presetID="42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" dur="6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6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6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nodeType="afterEffect" fill="hold" presetClass="entr" presetID="2" presetSubtype="4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6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6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50"/>
                            </p:stCondLst>
                            <p:childTnLst>
                              <p:par>
                                <p:cTn id="30" nodeType="afterEffect" fill="hold" presetClass="entr" presetID="2" presetSubtype="4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" dur="6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6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50"/>
                            </p:stCondLst>
                            <p:childTnLst>
                              <p:par>
                                <p:cTn id="35" nodeType="afterEffect" fill="hold" presetClass="entr" presetID="2" presetSubtype="4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6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6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50"/>
                            </p:stCondLst>
                            <p:childTnLst>
                              <p:par>
                                <p:cTn id="40" nodeType="afterEffect" fill="hold" presetClass="entr" presetID="2" presetSubtype="4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6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6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50"/>
                            </p:stCondLst>
                            <p:childTnLst>
                              <p:par>
                                <p:cTn id="45" nodeType="afterEffect" fill="hold" presetClass="entr" presetID="2" presetSubtype="4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6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6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Picture 2" descr=""/>
          <p:cNvPicPr/>
          <p:nvPr/>
        </p:nvPicPr>
        <p:blipFill>
          <a:blip r:embed="rId1"/>
          <a:srcRect l="0" t="2381" r="5997" b="2370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>
            <a:noFill/>
          </a:ln>
        </p:spPr>
      </p:pic>
      <p:sp>
        <p:nvSpPr>
          <p:cNvPr id="360" name="CustomShape 1"/>
          <p:cNvSpPr/>
          <p:nvPr/>
        </p:nvSpPr>
        <p:spPr>
          <a:xfrm>
            <a:off x="0" y="2205000"/>
            <a:ext cx="12191400" cy="2303640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1" name="CustomShape 2"/>
          <p:cNvSpPr/>
          <p:nvPr/>
        </p:nvSpPr>
        <p:spPr>
          <a:xfrm>
            <a:off x="1343520" y="3036600"/>
            <a:ext cx="4463640" cy="775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57200">
              <a:lnSpc>
                <a:spcPct val="100000"/>
              </a:lnSpc>
            </a:pPr>
            <a:r>
              <a:rPr b="1" lang="pt-BR" sz="4500" spc="-1" strike="noStrike">
                <a:solidFill>
                  <a:srgbClr val="ffffff"/>
                </a:solidFill>
                <a:latin typeface="Arial Narrow"/>
                <a:ea typeface="DejaVu Sans"/>
              </a:rPr>
              <a:t>TECNOLOGIAS</a:t>
            </a:r>
            <a:endParaRPr b="0" lang="pt-BR" sz="4500" spc="-1" strike="noStrike">
              <a:latin typeface="Arial"/>
            </a:endParaRPr>
          </a:p>
        </p:txBody>
      </p:sp>
    </p:spTree>
  </p:cSld>
  <p:transition>
    <p:fade/>
  </p:transition>
  <p:timing>
    <p:tnLst>
      <p:par>
        <p:cTn id="49" dur="indefinite" restart="never" nodeType="tmRoot">
          <p:childTnLst>
            <p:seq>
              <p:cTn id="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Imagem 2" descr=""/>
          <p:cNvPicPr/>
          <p:nvPr/>
        </p:nvPicPr>
        <p:blipFill>
          <a:blip r:embed="rId1"/>
          <a:srcRect l="4521" t="28179" r="26570" b="12106"/>
          <a:stretch/>
        </p:blipFill>
        <p:spPr>
          <a:xfrm>
            <a:off x="479520" y="1268640"/>
            <a:ext cx="11085480" cy="5400000"/>
          </a:xfrm>
          <a:prstGeom prst="rect">
            <a:avLst/>
          </a:prstGeom>
          <a:ln>
            <a:noFill/>
          </a:ln>
        </p:spPr>
      </p:pic>
      <p:sp>
        <p:nvSpPr>
          <p:cNvPr id="363" name="CustomShape 1"/>
          <p:cNvSpPr/>
          <p:nvPr/>
        </p:nvSpPr>
        <p:spPr>
          <a:xfrm>
            <a:off x="551880" y="509040"/>
            <a:ext cx="8207640" cy="83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t-BR" sz="2400" spc="-1" strike="noStrike" cap="all">
                <a:solidFill>
                  <a:srgbClr val="17375e"/>
                </a:solidFill>
                <a:latin typeface="Arial Narrow"/>
                <a:ea typeface="DejaVu Sans"/>
              </a:rPr>
              <a:t>Plataforma completa que conecta </a:t>
            </a:r>
            <a:br/>
            <a:r>
              <a:rPr b="1" lang="pt-BR" sz="2400" spc="-1" strike="noStrike" cap="all">
                <a:solidFill>
                  <a:srgbClr val="17375e"/>
                </a:solidFill>
                <a:latin typeface="Arial Narrow"/>
                <a:ea typeface="DejaVu Sans"/>
              </a:rPr>
              <a:t>unidades, profissionais e cidadãos</a:t>
            </a:r>
            <a:endParaRPr b="0" lang="pt-B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51" dur="indefinite" restart="never" nodeType="tmRoot">
          <p:childTnLst>
            <p:seq>
              <p:cTn id="52" dur="indefinite" nodeType="mainSeq"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6311880" y="1341000"/>
            <a:ext cx="5041080" cy="1223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t-BR" sz="3200" spc="-1" strike="noStrike">
                <a:solidFill>
                  <a:srgbClr val="17375e"/>
                </a:solidFill>
                <a:latin typeface="Arial Narrow"/>
                <a:ea typeface="DejaVu Sans"/>
              </a:rPr>
              <a:t>Interoperabilidade com o  DATASUS – Ministério da Saúde</a:t>
            </a:r>
            <a:endParaRPr b="0" lang="pt-BR" sz="3200" spc="-1" strike="noStrike">
              <a:latin typeface="Arial"/>
            </a:endParaRPr>
          </a:p>
        </p:txBody>
      </p:sp>
      <p:sp>
        <p:nvSpPr>
          <p:cNvPr id="365" name="CustomShape 2"/>
          <p:cNvSpPr/>
          <p:nvPr/>
        </p:nvSpPr>
        <p:spPr>
          <a:xfrm>
            <a:off x="334800" y="557640"/>
            <a:ext cx="626436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t-BR" sz="2400" spc="-1" strike="noStrike" cap="all">
                <a:solidFill>
                  <a:srgbClr val="17375e"/>
                </a:solidFill>
                <a:latin typeface="Arial Narrow"/>
                <a:ea typeface="DejaVu Sans"/>
              </a:rPr>
              <a:t>Automação de processos complexos</a:t>
            </a:r>
            <a:endParaRPr b="0" lang="pt-BR" sz="2400" spc="-1" strike="noStrike">
              <a:latin typeface="Arial"/>
            </a:endParaRPr>
          </a:p>
        </p:txBody>
      </p:sp>
      <p:pic>
        <p:nvPicPr>
          <p:cNvPr id="366" name="Imagem 2" descr=""/>
          <p:cNvPicPr/>
          <p:nvPr/>
        </p:nvPicPr>
        <p:blipFill>
          <a:blip r:embed="rId1"/>
          <a:stretch/>
        </p:blipFill>
        <p:spPr>
          <a:xfrm>
            <a:off x="982800" y="1782720"/>
            <a:ext cx="4025160" cy="3952080"/>
          </a:xfrm>
          <a:prstGeom prst="rect">
            <a:avLst/>
          </a:prstGeom>
          <a:ln>
            <a:noFill/>
          </a:ln>
        </p:spPr>
      </p:pic>
      <p:sp>
        <p:nvSpPr>
          <p:cNvPr id="367" name="Line 3"/>
          <p:cNvSpPr/>
          <p:nvPr/>
        </p:nvSpPr>
        <p:spPr>
          <a:xfrm flipV="1">
            <a:off x="1277640" y="2205000"/>
            <a:ext cx="3283200" cy="3095640"/>
          </a:xfrm>
          <a:prstGeom prst="line">
            <a:avLst/>
          </a:prstGeom>
          <a:ln w="57240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8" name="Line 4"/>
          <p:cNvSpPr/>
          <p:nvPr/>
        </p:nvSpPr>
        <p:spPr>
          <a:xfrm>
            <a:off x="1392120" y="2205000"/>
            <a:ext cx="3321000" cy="3095640"/>
          </a:xfrm>
          <a:prstGeom prst="line">
            <a:avLst/>
          </a:prstGeom>
          <a:ln w="57240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69" name="Imagem 6" descr=""/>
          <p:cNvPicPr/>
          <p:nvPr/>
        </p:nvPicPr>
        <p:blipFill>
          <a:blip r:embed="rId2"/>
          <a:stretch/>
        </p:blipFill>
        <p:spPr>
          <a:xfrm>
            <a:off x="5951880" y="2490480"/>
            <a:ext cx="5898960" cy="3862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8" dur="indefinite" restart="never" nodeType="tmRoot">
          <p:childTnLst>
            <p:seq>
              <p:cTn id="59" dur="indefinite" nodeType="mainSeq">
                <p:childTnLst>
                  <p:par>
                    <p:cTn id="60" nodeType="clickEffect" fill="hold">
                      <p:stCondLst>
                        <p:cond delay="0"/>
                      </p:stCondLst>
                      <p:childTnLst>
                        <p:par>
                          <p:cTn id="6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2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4" dur="75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5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nodeType="afterEffect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70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nodeType="afterEffect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74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nodeType="afterEffect" fill="hold">
                            <p:stCondLst>
                              <p:cond delay="1750"/>
                            </p:stCondLst>
                            <p:childTnLst>
                              <p:par>
                                <p:cTn id="7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8" dur="25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2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3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4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CustomShape 1"/>
          <p:cNvSpPr/>
          <p:nvPr/>
        </p:nvSpPr>
        <p:spPr>
          <a:xfrm>
            <a:off x="576000" y="556920"/>
            <a:ext cx="7679520" cy="42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t-BR" sz="2400" spc="-1" strike="noStrike" cap="all">
                <a:solidFill>
                  <a:srgbClr val="17375e"/>
                </a:solidFill>
                <a:latin typeface="Arial Narrow"/>
              </a:rPr>
              <a:t>REGULAÇÃO</a:t>
            </a:r>
            <a:endParaRPr b="0" lang="pt-BR" sz="2400" spc="-1" strike="noStrike">
              <a:latin typeface="Arial"/>
            </a:endParaRPr>
          </a:p>
        </p:txBody>
      </p:sp>
      <p:pic>
        <p:nvPicPr>
          <p:cNvPr id="371" name="Imagem 5" descr=""/>
          <p:cNvPicPr/>
          <p:nvPr/>
        </p:nvPicPr>
        <p:blipFill>
          <a:blip r:embed="rId1"/>
          <a:stretch/>
        </p:blipFill>
        <p:spPr>
          <a:xfrm>
            <a:off x="335520" y="1067040"/>
            <a:ext cx="6947640" cy="4881600"/>
          </a:xfrm>
          <a:prstGeom prst="rect">
            <a:avLst/>
          </a:prstGeom>
          <a:ln>
            <a:noFill/>
          </a:ln>
        </p:spPr>
      </p:pic>
      <p:sp>
        <p:nvSpPr>
          <p:cNvPr id="372" name="CustomShape 2"/>
          <p:cNvSpPr/>
          <p:nvPr/>
        </p:nvSpPr>
        <p:spPr>
          <a:xfrm>
            <a:off x="1355040" y="827280"/>
            <a:ext cx="304200" cy="30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3" name="CustomShape 3"/>
          <p:cNvSpPr/>
          <p:nvPr/>
        </p:nvSpPr>
        <p:spPr>
          <a:xfrm>
            <a:off x="1507320" y="979560"/>
            <a:ext cx="304200" cy="30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74" name="Group 4"/>
          <p:cNvGrpSpPr/>
          <p:nvPr/>
        </p:nvGrpSpPr>
        <p:grpSpPr>
          <a:xfrm>
            <a:off x="8059680" y="390960"/>
            <a:ext cx="1364400" cy="1832760"/>
            <a:chOff x="8059680" y="390960"/>
            <a:chExt cx="1364400" cy="1832760"/>
          </a:xfrm>
        </p:grpSpPr>
        <p:pic>
          <p:nvPicPr>
            <p:cNvPr id="375" name="Picture 9" descr=""/>
            <p:cNvPicPr/>
            <p:nvPr/>
          </p:nvPicPr>
          <p:blipFill>
            <a:blip r:embed="rId2"/>
            <a:stretch/>
          </p:blipFill>
          <p:spPr>
            <a:xfrm>
              <a:off x="8084160" y="390960"/>
              <a:ext cx="1294560" cy="1285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376" name="CustomShape 5"/>
            <p:cNvSpPr/>
            <p:nvPr/>
          </p:nvSpPr>
          <p:spPr>
            <a:xfrm>
              <a:off x="8059680" y="1647000"/>
              <a:ext cx="1364400" cy="576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ctr">
                <a:lnSpc>
                  <a:spcPct val="100000"/>
                </a:lnSpc>
              </a:pPr>
              <a:r>
                <a:rPr b="1" lang="pt-BR" sz="1600" spc="-1" strike="noStrike">
                  <a:solidFill>
                    <a:srgbClr val="808080"/>
                  </a:solidFill>
                  <a:latin typeface="Arial"/>
                  <a:ea typeface="DejaVu Sans"/>
                </a:rPr>
                <a:t>Cadastro</a:t>
              </a:r>
              <a:endParaRPr b="0" lang="pt-BR" sz="16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pt-BR" sz="1600" spc="-1" strike="noStrike">
                  <a:solidFill>
                    <a:srgbClr val="808080"/>
                  </a:solidFill>
                  <a:latin typeface="Arial"/>
                  <a:ea typeface="DejaVu Sans"/>
                </a:rPr>
                <a:t>único</a:t>
              </a:r>
              <a:endParaRPr b="0" lang="pt-BR" sz="1600" spc="-1" strike="noStrike">
                <a:latin typeface="Arial"/>
              </a:endParaRPr>
            </a:p>
          </p:txBody>
        </p:sp>
      </p:grpSp>
      <p:grpSp>
        <p:nvGrpSpPr>
          <p:cNvPr id="377" name="Group 6"/>
          <p:cNvGrpSpPr/>
          <p:nvPr/>
        </p:nvGrpSpPr>
        <p:grpSpPr>
          <a:xfrm>
            <a:off x="10091880" y="1564560"/>
            <a:ext cx="1414440" cy="1856520"/>
            <a:chOff x="10091880" y="1564560"/>
            <a:chExt cx="1414440" cy="1856520"/>
          </a:xfrm>
        </p:grpSpPr>
        <p:pic>
          <p:nvPicPr>
            <p:cNvPr id="378" name="Picture 8" descr=""/>
            <p:cNvPicPr/>
            <p:nvPr/>
          </p:nvPicPr>
          <p:blipFill>
            <a:blip r:embed="rId3"/>
            <a:stretch/>
          </p:blipFill>
          <p:spPr>
            <a:xfrm>
              <a:off x="10128240" y="1564560"/>
              <a:ext cx="1342080" cy="1278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379" name="CustomShape 7"/>
            <p:cNvSpPr/>
            <p:nvPr/>
          </p:nvSpPr>
          <p:spPr>
            <a:xfrm>
              <a:off x="10091880" y="2844360"/>
              <a:ext cx="1414440" cy="576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ctr">
                <a:lnSpc>
                  <a:spcPct val="100000"/>
                </a:lnSpc>
              </a:pPr>
              <a:r>
                <a:rPr b="1" lang="pt-BR" sz="1600" spc="-1" strike="noStrike">
                  <a:solidFill>
                    <a:srgbClr val="808080"/>
                  </a:solidFill>
                  <a:latin typeface="Arial"/>
                  <a:ea typeface="DejaVu Sans"/>
                </a:rPr>
                <a:t>Protocolos</a:t>
              </a:r>
              <a:endParaRPr b="0" lang="pt-BR" sz="16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pt-BR" sz="1600" spc="-1" strike="noStrike">
                  <a:solidFill>
                    <a:srgbClr val="808080"/>
                  </a:solidFill>
                  <a:latin typeface="Arial"/>
                  <a:ea typeface="DejaVu Sans"/>
                </a:rPr>
                <a:t>clínicos</a:t>
              </a:r>
              <a:endParaRPr b="0" lang="pt-BR" sz="1600" spc="-1" strike="noStrike">
                <a:latin typeface="Arial"/>
              </a:endParaRPr>
            </a:p>
          </p:txBody>
        </p:sp>
      </p:grpSp>
      <p:grpSp>
        <p:nvGrpSpPr>
          <p:cNvPr id="380" name="Group 8"/>
          <p:cNvGrpSpPr/>
          <p:nvPr/>
        </p:nvGrpSpPr>
        <p:grpSpPr>
          <a:xfrm>
            <a:off x="7928280" y="2823120"/>
            <a:ext cx="1550880" cy="2179080"/>
            <a:chOff x="7928280" y="2823120"/>
            <a:chExt cx="1550880" cy="2179080"/>
          </a:xfrm>
        </p:grpSpPr>
        <p:pic>
          <p:nvPicPr>
            <p:cNvPr id="381" name="Picture 7" descr=""/>
            <p:cNvPicPr/>
            <p:nvPr/>
          </p:nvPicPr>
          <p:blipFill>
            <a:blip r:embed="rId4"/>
            <a:stretch/>
          </p:blipFill>
          <p:spPr>
            <a:xfrm>
              <a:off x="8060760" y="2823120"/>
              <a:ext cx="1316880" cy="13600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82" name="CustomShape 9"/>
            <p:cNvSpPr/>
            <p:nvPr/>
          </p:nvSpPr>
          <p:spPr>
            <a:xfrm>
              <a:off x="7928280" y="4182120"/>
              <a:ext cx="1550880" cy="8200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ctr">
                <a:lnSpc>
                  <a:spcPct val="100000"/>
                </a:lnSpc>
              </a:pPr>
              <a:r>
                <a:rPr b="1" lang="pt-BR" sz="1600" spc="-1" strike="noStrike">
                  <a:solidFill>
                    <a:srgbClr val="808080"/>
                  </a:solidFill>
                  <a:latin typeface="Arial"/>
                  <a:ea typeface="DejaVu Sans"/>
                </a:rPr>
                <a:t>Estruturação</a:t>
              </a:r>
              <a:endParaRPr b="0" lang="pt-BR" sz="16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pt-BR" sz="1600" spc="-1" strike="noStrike">
                  <a:solidFill>
                    <a:srgbClr val="808080"/>
                  </a:solidFill>
                  <a:latin typeface="Arial"/>
                  <a:ea typeface="DejaVu Sans"/>
                </a:rPr>
                <a:t>de linhas</a:t>
              </a:r>
              <a:endParaRPr b="0" lang="pt-BR" sz="16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pt-BR" sz="1600" spc="-1" strike="noStrike">
                  <a:solidFill>
                    <a:srgbClr val="808080"/>
                  </a:solidFill>
                  <a:latin typeface="Arial"/>
                  <a:ea typeface="DejaVu Sans"/>
                </a:rPr>
                <a:t>de cuidados</a:t>
              </a:r>
              <a:endParaRPr b="0" lang="pt-BR" sz="1600" spc="-1" strike="noStrike">
                <a:latin typeface="Arial"/>
              </a:endParaRPr>
            </a:p>
          </p:txBody>
        </p:sp>
      </p:grpSp>
      <p:grpSp>
        <p:nvGrpSpPr>
          <p:cNvPr id="383" name="Group 10"/>
          <p:cNvGrpSpPr/>
          <p:nvPr/>
        </p:nvGrpSpPr>
        <p:grpSpPr>
          <a:xfrm>
            <a:off x="9803880" y="4221000"/>
            <a:ext cx="1798920" cy="1979280"/>
            <a:chOff x="9803880" y="4221000"/>
            <a:chExt cx="1798920" cy="1979280"/>
          </a:xfrm>
        </p:grpSpPr>
        <p:pic>
          <p:nvPicPr>
            <p:cNvPr id="384" name="Picture 6" descr=""/>
            <p:cNvPicPr/>
            <p:nvPr/>
          </p:nvPicPr>
          <p:blipFill>
            <a:blip r:embed="rId5"/>
            <a:stretch/>
          </p:blipFill>
          <p:spPr>
            <a:xfrm>
              <a:off x="10118160" y="4221000"/>
              <a:ext cx="1260720" cy="14014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85" name="CustomShape 11"/>
            <p:cNvSpPr/>
            <p:nvPr/>
          </p:nvSpPr>
          <p:spPr>
            <a:xfrm>
              <a:off x="9803880" y="5623560"/>
              <a:ext cx="1798920" cy="576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ctr">
                <a:lnSpc>
                  <a:spcPct val="100000"/>
                </a:lnSpc>
              </a:pPr>
              <a:r>
                <a:rPr b="1" lang="pt-BR" sz="1600" spc="-1" strike="noStrike">
                  <a:solidFill>
                    <a:srgbClr val="808080"/>
                  </a:solidFill>
                  <a:latin typeface="Arial"/>
                  <a:ea typeface="DejaVu Sans"/>
                </a:rPr>
                <a:t>Padronização de</a:t>
              </a:r>
              <a:endParaRPr b="0" lang="pt-BR" sz="16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pt-BR" sz="1600" spc="-1" strike="noStrike">
                  <a:solidFill>
                    <a:srgbClr val="808080"/>
                  </a:solidFill>
                  <a:latin typeface="Arial"/>
                  <a:ea typeface="DejaVu Sans"/>
                </a:rPr>
                <a:t>medicamentos</a:t>
              </a:r>
              <a:endParaRPr b="0" lang="pt-BR" sz="1600" spc="-1" strike="noStrike">
                <a:latin typeface="Arial"/>
              </a:endParaRPr>
            </a:p>
          </p:txBody>
        </p:sp>
      </p:grpSp>
    </p:spTree>
  </p:cSld>
  <p:transition spd="slow">
    <p:wipe dir="l"/>
  </p:transition>
  <p:timing>
    <p:tnLst>
      <p:par>
        <p:cTn id="85" dur="indefinite" restart="never" nodeType="tmRoot">
          <p:childTnLst>
            <p:seq>
              <p:cTn id="86" dur="indefinite" nodeType="mainSeq">
                <p:childTnLst>
                  <p:par>
                    <p:cTn id="87" nodeType="clickEffect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afterEffect" fill="hold" presetClass="entr" presetID="53" presetSubtype="52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1" dur="75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2" dur="75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3" dur="75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94" dur="75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5" dur="75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"/>
                            </p:stCondLst>
                            <p:childTnLst>
                              <p:par>
                                <p:cTn id="9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9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50"/>
                            </p:stCondLst>
                            <p:childTnLst>
                              <p:par>
                                <p:cTn id="10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3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750"/>
                            </p:stCondLst>
                            <p:childTnLst>
                              <p:par>
                                <p:cTn id="10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7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250"/>
                            </p:stCondLst>
                            <p:childTnLst>
                              <p:par>
                                <p:cTn id="10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1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Picture 2" descr=""/>
          <p:cNvPicPr/>
          <p:nvPr/>
        </p:nvPicPr>
        <p:blipFill>
          <a:blip r:embed="rId1"/>
          <a:stretch/>
        </p:blipFill>
        <p:spPr>
          <a:xfrm>
            <a:off x="767520" y="1088280"/>
            <a:ext cx="5451120" cy="4788360"/>
          </a:xfrm>
          <a:prstGeom prst="rect">
            <a:avLst/>
          </a:prstGeom>
          <a:ln>
            <a:noFill/>
          </a:ln>
        </p:spPr>
      </p:pic>
      <p:sp>
        <p:nvSpPr>
          <p:cNvPr id="387" name="CustomShape 1"/>
          <p:cNvSpPr/>
          <p:nvPr/>
        </p:nvSpPr>
        <p:spPr>
          <a:xfrm>
            <a:off x="576000" y="476640"/>
            <a:ext cx="7679520" cy="42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t-BR" sz="2400" spc="-1" strike="noStrike" cap="all">
                <a:solidFill>
                  <a:srgbClr val="17375e"/>
                </a:solidFill>
                <a:latin typeface="Arial Narrow"/>
                <a:ea typeface="DejaVu Sans"/>
              </a:rPr>
              <a:t>PRONTUÁRIO ELETRÔNICO  </a:t>
            </a:r>
            <a:endParaRPr b="0" lang="pt-B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2400" spc="-1" strike="noStrike" cap="all">
                <a:solidFill>
                  <a:srgbClr val="17375e"/>
                </a:solidFill>
                <a:latin typeface="Arial Narrow"/>
                <a:ea typeface="DejaVu Sans"/>
              </a:rPr>
              <a:t>CERTIFICAÇÃO DIGITAL</a:t>
            </a:r>
            <a:endParaRPr b="0" lang="pt-BR" sz="2400" spc="-1" strike="noStrike">
              <a:latin typeface="Arial"/>
            </a:endParaRPr>
          </a:p>
        </p:txBody>
      </p:sp>
      <p:pic>
        <p:nvPicPr>
          <p:cNvPr id="388" name="Imagem 5" descr=""/>
          <p:cNvPicPr/>
          <p:nvPr/>
        </p:nvPicPr>
        <p:blipFill>
          <a:blip r:embed="rId2"/>
          <a:srcRect l="57818" t="27256" r="0" b="0"/>
          <a:stretch/>
        </p:blipFill>
        <p:spPr>
          <a:xfrm>
            <a:off x="4799880" y="4437000"/>
            <a:ext cx="1187280" cy="1151280"/>
          </a:xfrm>
          <a:prstGeom prst="rect">
            <a:avLst/>
          </a:prstGeom>
          <a:ln>
            <a:noFill/>
          </a:ln>
        </p:spPr>
      </p:pic>
      <p:sp>
        <p:nvSpPr>
          <p:cNvPr id="389" name="CustomShape 2"/>
          <p:cNvSpPr/>
          <p:nvPr/>
        </p:nvSpPr>
        <p:spPr>
          <a:xfrm>
            <a:off x="6888240" y="1412640"/>
            <a:ext cx="4463640" cy="381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0" lang="pt-BR" sz="3200" spc="94" strike="noStrike">
                <a:solidFill>
                  <a:srgbClr val="17375e"/>
                </a:solidFill>
                <a:latin typeface="Arial Narrow"/>
                <a:ea typeface="DejaVu Sans"/>
              </a:rPr>
              <a:t>Reúne todas as informações </a:t>
            </a:r>
            <a:r>
              <a:rPr b="1" lang="pt-BR" sz="3600" spc="94" strike="noStrike">
                <a:solidFill>
                  <a:srgbClr val="17375e"/>
                </a:solidFill>
                <a:latin typeface="Arial Narrow"/>
                <a:ea typeface="DejaVu Sans"/>
              </a:rPr>
              <a:t>clínicas e assistenciais</a:t>
            </a:r>
            <a:r>
              <a:rPr b="0" lang="pt-BR" sz="3200" spc="94" strike="noStrike">
                <a:solidFill>
                  <a:srgbClr val="17375e"/>
                </a:solidFill>
                <a:latin typeface="Arial Narrow"/>
                <a:ea typeface="DejaVu Sans"/>
              </a:rPr>
              <a:t> dos cidadãos, permitindo o acompanhamento </a:t>
            </a:r>
            <a:r>
              <a:rPr b="1" lang="pt-BR" sz="3600" spc="94" strike="noStrike">
                <a:solidFill>
                  <a:srgbClr val="17375e"/>
                </a:solidFill>
                <a:latin typeface="Arial Narrow"/>
                <a:ea typeface="DejaVu Sans"/>
              </a:rPr>
              <a:t>de todo o histórico de saúde</a:t>
            </a:r>
            <a:r>
              <a:rPr b="0" lang="pt-BR" sz="3200" spc="94" strike="noStrike">
                <a:solidFill>
                  <a:srgbClr val="17375e"/>
                </a:solidFill>
                <a:latin typeface="Arial Narrow"/>
                <a:ea typeface="DejaVu Sans"/>
              </a:rPr>
              <a:t> e informações complementares.</a:t>
            </a:r>
            <a:endParaRPr b="0" lang="pt-BR" sz="3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12" dur="indefinite" restart="never" nodeType="tmRoot">
          <p:childTnLst>
            <p:seq>
              <p:cTn id="113" dur="indefinite" nodeType="mainSeq"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8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9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0" dur="75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7623</TotalTime>
  <Application>LibreOffice/6.1.3.2$Windows_X86_64 LibreOffice_project/86daf60bf00efa86ad547e59e09d6bb77c699acb</Application>
  <Words>457</Words>
  <Paragraphs>109</Paragraphs>
  <Company>Home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2012-05-18T20:55:31Z</dcterms:created>
  <dc:creator>juliana.maia</dc:creator>
  <dc:description/>
  <dc:language>pt-BR</dc:language>
  <cp:lastModifiedBy/>
  <cp:lastPrinted>2015-05-08T12:54:27Z</cp:lastPrinted>
  <dcterms:modified xsi:type="dcterms:W3CDTF">2019-07-04T10:18:19Z</dcterms:modified>
  <cp:revision>548</cp:revision>
  <dc:subject/>
  <dc:title>Slide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Home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8</vt:i4>
  </property>
  <property fmtid="{D5CDD505-2E9C-101B-9397-08002B2CF9AE}" pid="9" name="PresentationFormat">
    <vt:lpwstr>Widescreen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16</vt:i4>
  </property>
</Properties>
</file>