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3" r:id="rId3"/>
    <p:sldId id="262" r:id="rId4"/>
    <p:sldId id="264" r:id="rId5"/>
    <p:sldId id="259" r:id="rId6"/>
    <p:sldId id="266" r:id="rId7"/>
    <p:sldId id="265" r:id="rId8"/>
    <p:sldId id="268" r:id="rId9"/>
    <p:sldId id="267" r:id="rId10"/>
    <p:sldId id="260" r:id="rId11"/>
    <p:sldId id="269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A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Casos Notificados de Sarampo no Estado do Rio Grande do Norte por Semana Epidemiológica, 2019*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Confirmados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numRef>
              <c:f>Planilha1!$A$29:$A$34</c:f>
              <c:numCache>
                <c:formatCode>General</c:formatCode>
                <c:ptCount val="6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</c:numCache>
            </c:numRef>
          </c:cat>
          <c:val>
            <c:numRef>
              <c:f>Planilha1!$B$29:$B$34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3A-4824-9582-8F8A7FA803A9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Descartados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numRef>
              <c:f>Planilha1!$A$29:$A$34</c:f>
              <c:numCache>
                <c:formatCode>General</c:formatCode>
                <c:ptCount val="6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</c:numCache>
            </c:numRef>
          </c:cat>
          <c:val>
            <c:numRef>
              <c:f>Planilha1!$C$29:$C$34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43A-4824-9582-8F8A7FA803A9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Em Investigação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numRef>
              <c:f>Planilha1!$A$29:$A$34</c:f>
              <c:numCache>
                <c:formatCode>General</c:formatCode>
                <c:ptCount val="6"/>
                <c:pt idx="0">
                  <c:v>28</c:v>
                </c:pt>
                <c:pt idx="1">
                  <c:v>29</c:v>
                </c:pt>
                <c:pt idx="2">
                  <c:v>30</c:v>
                </c:pt>
                <c:pt idx="3">
                  <c:v>31</c:v>
                </c:pt>
                <c:pt idx="4">
                  <c:v>32</c:v>
                </c:pt>
                <c:pt idx="5">
                  <c:v>33</c:v>
                </c:pt>
              </c:numCache>
            </c:numRef>
          </c:cat>
          <c:val>
            <c:numRef>
              <c:f>Planilha1!$D$29:$D$34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43A-4824-9582-8F8A7FA80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4502096"/>
        <c:axId val="125199672"/>
      </c:barChart>
      <c:catAx>
        <c:axId val="124502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Semanas Epidemiológicas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5199672"/>
        <c:crosses val="autoZero"/>
        <c:auto val="1"/>
        <c:lblAlgn val="ctr"/>
        <c:lblOffset val="100"/>
        <c:noMultiLvlLbl val="0"/>
      </c:catAx>
      <c:valAx>
        <c:axId val="125199672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Nº de casos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450209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C82A1-8BBE-44FC-A5B7-4CF0D1A90FE5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49559-D1DB-4DEE-91AD-AA5E921EF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76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0CCA330-0E2B-467D-A0E9-A07B6DB2C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09E81-43BB-4EB1-99A9-CF3279CA9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A868087-B2E5-45B2-BD27-F0E88F520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7F43F30-E6BA-4A75-B3D1-7E1F7842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4F5FCB0-43F1-4A80-9DE6-C8406765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75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9AF7FBE-0E27-4D9B-B543-9FBBFF8C0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AE6E197A-75CA-43DC-A621-FBE8DF35C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E873A598-C608-4DDF-BD81-7F14AB85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8DBBD0D-A7A6-4B95-BF73-2A0BD1D3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F9EADC3-4F00-4445-8288-57163CAF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026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BF0A25F-692D-4672-B156-C86EA04987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8A5DECEF-D12D-40E8-9E57-1BA521671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2BD9E5E-A921-44A5-B65B-85A576A75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F427302-2180-4528-B02C-E8FFE4299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CBB0E5B-5BE5-4B41-B915-3E2A1AC0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09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4224399-6115-41D3-9621-20A297156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6461B6EB-A0B9-4EB5-A629-079E743B2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25FC705-2D8A-4945-8295-617919F11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6A44359-B08A-4677-AFDE-A81BB461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6663F69-6EFB-4A39-8F9F-B22337C0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04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7ECFCD1-3540-487C-A135-560C5B3D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EE168E35-98DC-4F5C-B82A-E6A6F33F5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0CAB7FD-BB09-409A-A2F3-A7F53759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6A98910-8B18-4CC5-AF13-76B7B7FD8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7993867-FE25-4AD1-8A2D-DC3FEAAD8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55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13AF64D-4C8B-472F-A05B-783B6135E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3D101314-EDEF-45AA-A2CB-8CF19CE5F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EAB890D9-F511-49DD-B765-82DECF0A9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6B6328D5-02CB-42F0-B884-2FB5F65C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92EAB2C9-2CAD-4C28-89FE-AF66986E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AD8A5688-B90D-4329-8949-A7A1B23F7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28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B67FC1A-984E-434B-BA4D-A75CBC79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B9A82526-E980-4C41-BC75-DAFCBD762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10CE9E03-3810-46D9-86D2-0FEFB64B6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FB8B7A93-BA43-4F44-9488-C10219527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DDE2BA38-F4B3-4B40-828C-E4AA287E3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24EE91F8-EEEE-41FA-9321-0F3C8598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7533007C-2998-4B50-B917-B2D162E5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0E883CD7-EAA0-4905-8E34-806A721CD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76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92BF62-0A15-4EF5-850D-9A2A1A219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0A722800-C914-442F-AF30-786B7C5A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A0A277CE-E3CD-4AF9-8997-0F747FD7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97E10754-665F-45B0-B41B-69F9EAF8C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36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6CC916FE-2765-4910-9C9D-C57BAF46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CD39BC13-2F70-4D92-B777-B22AEA1C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9069768D-8F4D-4A42-A795-01006AE4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B04EB67-E403-4467-B557-560489357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410DDC30-8E22-4F77-A494-48AE8A300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BF5D3ED8-23AA-4D71-B846-5A4065C41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C030B031-6EF4-49E2-9EF4-647BE321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1B4A4E3F-9354-4C2A-9130-7E1A44C0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DCD76BF8-431B-473E-B3D1-B5E74FD1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659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8144A31-2C99-4838-9030-8A16230D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87BAD341-CA37-41D9-8386-73BBF7928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043DCD1E-C4B5-4B6D-B05D-7D4D4A95D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D943FC3D-1214-4F57-8AFF-F0D023673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248BD11-349C-44E8-AEA1-D6810EF0B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E51B0CE8-C6DD-4FAC-8081-B4C87147D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73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5291AC10-3204-40E9-9C19-07CC1BFDA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B8639F01-16AB-4E1B-91E9-DBB14FE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95D21F5-EB53-47FE-A3ED-3289EB977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73225-E2F1-4043-868C-D9A5AF004CCE}" type="datetimeFigureOut">
              <a:rPr lang="pt-BR" smtClean="0"/>
              <a:t>23/08/2019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DF12105-C195-4F1F-8FF9-0780E9E19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13BD7119-D740-4D53-832B-76A092B71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5B423-80AD-4ABD-8B53-C798966022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66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35555856-9970-4BC3-9AA9-6A917F53AF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7F487851-BFAF-46D8-A1ED-50CAD6E46F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83FCE569-6778-4237-8E66-9DBCE899E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pt-BR" sz="8000" b="1" dirty="0">
                <a:solidFill>
                  <a:srgbClr val="92A5CB"/>
                </a:solidFill>
              </a:rPr>
              <a:t>SARAMPO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53DAC121-EA82-4776-800C-CDF829F8D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817" y="4912872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pt-BR" sz="1800" dirty="0">
                <a:solidFill>
                  <a:srgbClr val="000000"/>
                </a:solidFill>
              </a:rPr>
              <a:t>SITUAÇÃO EPIDEMIOLÓGICA E PROCESSOS DE TRABALHO RELACIONADOS</a:t>
            </a:r>
          </a:p>
        </p:txBody>
      </p:sp>
      <p:sp>
        <p:nvSpPr>
          <p:cNvPr id="29" name="Freeform 50">
            <a:extLst>
              <a:ext uri="{FF2B5EF4-FFF2-40B4-BE49-F238E27FC236}">
                <a16:creationId xmlns="" xmlns:a16="http://schemas.microsoft.com/office/drawing/2014/main" id="{13722DD7-BA73-4776-93A3-94491FEF72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DBA82BCD-9DCB-46C4-9639-C55F50E6A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049" y="1181599"/>
            <a:ext cx="5115951" cy="511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4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B1DEC42-8E18-455C-9B84-6F9D1384B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Estruturação mínima dos municípios recomendada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1B65794-7D91-41B0-B673-6B574D2E6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algn="just"/>
            <a:r>
              <a:rPr lang="pt-BR" dirty="0"/>
              <a:t>Responsável técnico pela Vigilância Epidemiológica</a:t>
            </a:r>
          </a:p>
          <a:p>
            <a:pPr algn="just"/>
            <a:r>
              <a:rPr lang="pt-BR" dirty="0"/>
              <a:t>Responsável técnico pela Imunização</a:t>
            </a:r>
          </a:p>
          <a:p>
            <a:pPr algn="just"/>
            <a:r>
              <a:rPr lang="pt-BR" dirty="0"/>
              <a:t>Disponibilização de insumos para coleta de material (equipamentos de proteção individual, caixas térmicas, bobinas de gelo reutilizáveis, seringas e agulhas, tubos para coleta de sangue e para coleta de secreção de oro e nasofaringe...)</a:t>
            </a:r>
          </a:p>
          <a:p>
            <a:pPr algn="just"/>
            <a:r>
              <a:rPr lang="pt-BR" dirty="0"/>
              <a:t>Organização para sistema logístico diante de um caso suspeito</a:t>
            </a:r>
          </a:p>
          <a:p>
            <a:pPr algn="just"/>
            <a:r>
              <a:rPr lang="pt-BR" dirty="0"/>
              <a:t>Profissional de sobreaviso para iniciar o bloqueio vacinal, independente do horário e dia que deverá ser iniciado</a:t>
            </a:r>
          </a:p>
        </p:txBody>
      </p:sp>
    </p:spTree>
    <p:extLst>
      <p:ext uri="{BB962C8B-B14F-4D97-AF65-F5344CB8AC3E}">
        <p14:creationId xmlns:p14="http://schemas.microsoft.com/office/powerpoint/2010/main" val="3501638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6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DAE909EC-0800-4D2B-8729-3CFC82EEE0C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457200"/>
            <a:ext cx="1061466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000" b="1" dirty="0">
                <a:latin typeface="Arial" pitchFamily="34" charset="0"/>
                <a:cs typeface="Arial" pitchFamily="34" charset="0"/>
              </a:rPr>
              <a:t>Características gerais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Doença viral, infecciosa aguda, potencialmente grave e extremamente transmissível;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Tem como reservatório o homem;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A transmissão ocorre de forma direta;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Período de incubação pode variar entre 7 e 21 dia.</a:t>
            </a:r>
          </a:p>
          <a:p>
            <a:pPr algn="just"/>
            <a:endParaRPr lang="pt-BR" alt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000" b="1" dirty="0">
                <a:latin typeface="Arial" pitchFamily="34" charset="0"/>
                <a:cs typeface="Arial" pitchFamily="34" charset="0"/>
              </a:rPr>
              <a:t>Manifestações clinicas: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Febre alta, acima de 38°C;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Exantema </a:t>
            </a:r>
            <a:r>
              <a:rPr lang="pt-BR" altLang="pt-BR" sz="2000" dirty="0" err="1">
                <a:latin typeface="Arial" pitchFamily="34" charset="0"/>
                <a:cs typeface="Arial" pitchFamily="34" charset="0"/>
              </a:rPr>
              <a:t>maculopapular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 de direção </a:t>
            </a:r>
            <a:r>
              <a:rPr lang="pt-BR" altLang="pt-BR" sz="2000" dirty="0" err="1">
                <a:latin typeface="Arial" pitchFamily="34" charset="0"/>
                <a:cs typeface="Arial" pitchFamily="34" charset="0"/>
              </a:rPr>
              <a:t>cefalocaudal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Tosse seca (inicialmente);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 err="1">
                <a:latin typeface="Arial" pitchFamily="34" charset="0"/>
                <a:cs typeface="Arial" pitchFamily="34" charset="0"/>
              </a:rPr>
              <a:t>Conjutivite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  não purulenta;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sz="2000" dirty="0">
                <a:latin typeface="Arial" pitchFamily="34" charset="0"/>
                <a:cs typeface="Arial" pitchFamily="34" charset="0"/>
              </a:rPr>
              <a:t>E as manchas de </a:t>
            </a:r>
            <a:r>
              <a:rPr lang="pt-BR" altLang="pt-BR" sz="2000" dirty="0" err="1">
                <a:latin typeface="Arial" pitchFamily="34" charset="0"/>
                <a:cs typeface="Arial" pitchFamily="34" charset="0"/>
              </a:rPr>
              <a:t>koplik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pt-BR" altLang="pt-BR" sz="2000" dirty="0" err="1">
                <a:latin typeface="Arial" pitchFamily="34" charset="0"/>
                <a:cs typeface="Arial" pitchFamily="34" charset="0"/>
              </a:rPr>
              <a:t>antecendendo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 o exantema).</a:t>
            </a:r>
            <a:endParaRPr lang="pt-BR" altLang="pt-BR" sz="2000" dirty="0">
              <a:latin typeface="Panton Black"/>
            </a:endParaRPr>
          </a:p>
          <a:p>
            <a:pPr algn="just">
              <a:buFont typeface="Wingdings" pitchFamily="2" charset="2"/>
              <a:buChar char="v"/>
            </a:pPr>
            <a:endParaRPr lang="pt-BR" altLang="pt-BR" sz="2000" b="1" dirty="0">
              <a:latin typeface="Panton Black"/>
            </a:endParaRPr>
          </a:p>
        </p:txBody>
      </p:sp>
    </p:spTree>
    <p:extLst>
      <p:ext uri="{BB962C8B-B14F-4D97-AF65-F5344CB8AC3E}">
        <p14:creationId xmlns:p14="http://schemas.microsoft.com/office/powerpoint/2010/main" val="314448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2FBFBCD-F119-4203-9210-D91B3521D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DEFINIÇÃO DE CASO SUSPEITO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0E677AB2-5B39-425E-8C27-A7EE4355CCA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978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t-BR" altLang="pt-BR" b="1" dirty="0">
                <a:latin typeface="Arial" pitchFamily="34" charset="0"/>
                <a:cs typeface="Arial" pitchFamily="34" charset="0"/>
              </a:rPr>
              <a:t>É caracterizado como caso suspeito: </a:t>
            </a:r>
          </a:p>
          <a:p>
            <a:pPr algn="just"/>
            <a:endParaRPr lang="pt-BR" altLang="pt-BR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000" dirty="0">
                <a:latin typeface="Arial" pitchFamily="34" charset="0"/>
                <a:cs typeface="Arial" pitchFamily="34" charset="0"/>
              </a:rPr>
              <a:t>todo Paciente com febre e exantema </a:t>
            </a:r>
            <a:r>
              <a:rPr lang="pt-BR" altLang="pt-BR" sz="2000" dirty="0" err="1">
                <a:latin typeface="Arial" pitchFamily="34" charset="0"/>
                <a:cs typeface="Arial" pitchFamily="34" charset="0"/>
              </a:rPr>
              <a:t>maculopapular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altLang="pt-BR" sz="2000" b="1" dirty="0">
                <a:latin typeface="Arial" pitchFamily="34" charset="0"/>
                <a:cs typeface="Arial" pitchFamily="34" charset="0"/>
              </a:rPr>
              <a:t>acompanhados 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altLang="pt-BR" sz="2000" b="1" dirty="0">
                <a:latin typeface="Arial" pitchFamily="34" charset="0"/>
                <a:cs typeface="Arial" pitchFamily="34" charset="0"/>
              </a:rPr>
              <a:t>tosse e/ou coriza e/ou conjuntivite 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independente da idade e situação vacinal encontrada.</a:t>
            </a:r>
          </a:p>
          <a:p>
            <a:pPr algn="just"/>
            <a:endParaRPr lang="pt-BR" alt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altLang="pt-BR" sz="2000" b="1" dirty="0">
                <a:latin typeface="Arial" pitchFamily="34" charset="0"/>
                <a:cs typeface="Arial" pitchFamily="34" charset="0"/>
              </a:rPr>
              <a:t>ATENÇÃO! 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Todos os casos suspeitos de sarampo deveram  ser </a:t>
            </a:r>
            <a:r>
              <a:rPr lang="pt-BR" altLang="pt-BR" sz="2000" b="1" dirty="0">
                <a:latin typeface="Arial" pitchFamily="34" charset="0"/>
                <a:cs typeface="Arial" pitchFamily="34" charset="0"/>
              </a:rPr>
              <a:t>investigados no prazo de 48h 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e realizado </a:t>
            </a:r>
            <a:r>
              <a:rPr lang="pt-BR" altLang="pt-BR" sz="2000" b="1" dirty="0">
                <a:latin typeface="Arial" pitchFamily="34" charset="0"/>
                <a:cs typeface="Arial" pitchFamily="34" charset="0"/>
              </a:rPr>
              <a:t>bloqueio vacinal no prazo de até 72h </a:t>
            </a:r>
            <a:r>
              <a:rPr lang="pt-BR" altLang="pt-BR" sz="2000" dirty="0">
                <a:latin typeface="Arial" pitchFamily="34" charset="0"/>
                <a:cs typeface="Arial" pitchFamily="34" charset="0"/>
              </a:rPr>
              <a:t>após contato com o caso suspeito.</a:t>
            </a:r>
          </a:p>
          <a:p>
            <a:pPr algn="just"/>
            <a:endParaRPr lang="pt-BR" altLang="pt-BR" sz="1600" dirty="0">
              <a:latin typeface="Panton Black"/>
            </a:endParaRPr>
          </a:p>
          <a:p>
            <a:pPr algn="just"/>
            <a:r>
              <a:rPr lang="pt-BR" sz="2000" b="1" dirty="0">
                <a:latin typeface="Arial" pitchFamily="34" charset="0"/>
                <a:cs typeface="Arial" pitchFamily="34" charset="0"/>
              </a:rPr>
              <a:t>OBSERVAÇÃO: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todos os indivíduos com histórico de viagem ao exterior ou Estados brasileiros que estejam em surtos nos últimos 30 dias, ou contato, no mesmo período, com alguém que viajou para o exterior  ou Estados brasileiros que estão passando  por surtos é considerado um caso suspeito.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altLang="pt-BR" sz="20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endParaRPr lang="pt-BR" altLang="pt-BR" sz="1600" b="1" dirty="0">
              <a:latin typeface="Panton Black"/>
            </a:endParaRPr>
          </a:p>
        </p:txBody>
      </p:sp>
    </p:spTree>
    <p:extLst>
      <p:ext uri="{BB962C8B-B14F-4D97-AF65-F5344CB8AC3E}">
        <p14:creationId xmlns:p14="http://schemas.microsoft.com/office/powerpoint/2010/main" val="126976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270A80-8A75-4B4F-8B2D-3E462A102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DISTRIBUIÇÃO DE CASOS CONFIRMADOS NO BRASIL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555E977B-25FA-48E5-9E06-F9EDE9F57C87}"/>
              </a:ext>
            </a:extLst>
          </p:cNvPr>
          <p:cNvSpPr txBox="1"/>
          <p:nvPr/>
        </p:nvSpPr>
        <p:spPr>
          <a:xfrm>
            <a:off x="1259580" y="2421330"/>
            <a:ext cx="43411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Região Norte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Amazonas: 4 casos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Roraima: 1 caso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Para: 4 casos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Região Nordeste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Sergipe: 1 caso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Bahia: 1 caso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Rio Grande do Norte: 1 caso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,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04EEB666-1A76-4098-8886-0BDB7C91CDD7}"/>
              </a:ext>
            </a:extLst>
          </p:cNvPr>
          <p:cNvSpPr txBox="1"/>
          <p:nvPr/>
        </p:nvSpPr>
        <p:spPr>
          <a:xfrm>
            <a:off x="7405455" y="2421330"/>
            <a:ext cx="42110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Região Sul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Paraná:1 caso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Santa Catarina: 3 casos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b="1" dirty="0">
                <a:latin typeface="Arial" pitchFamily="34" charset="0"/>
                <a:cs typeface="Arial" pitchFamily="34" charset="0"/>
              </a:rPr>
              <a:t>Sudeste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Minas Gerais: 4 casos 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Rio de Janeiro:13 casos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São Paulo: 1307 casos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9897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9">
            <a:extLst>
              <a:ext uri="{FF2B5EF4-FFF2-40B4-BE49-F238E27FC236}">
                <a16:creationId xmlns="" xmlns:a16="http://schemas.microsoft.com/office/drawing/2014/main" id="{E7DC7A8A-E502-470A-B760-FCFDAD2A7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382565"/>
              </p:ext>
            </p:extLst>
          </p:nvPr>
        </p:nvGraphicFramePr>
        <p:xfrm>
          <a:off x="464234" y="182880"/>
          <a:ext cx="11437034" cy="621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2E68EED7-0178-4B43-9EAC-850A0870A86C}"/>
              </a:ext>
            </a:extLst>
          </p:cNvPr>
          <p:cNvSpPr txBox="1"/>
          <p:nvPr/>
        </p:nvSpPr>
        <p:spPr>
          <a:xfrm>
            <a:off x="0" y="6444287"/>
            <a:ext cx="7126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/>
              <a:t>* A semana epidemiológica 33 se encerra no dia 17/08/2019.</a:t>
            </a:r>
          </a:p>
          <a:p>
            <a:r>
              <a:rPr lang="pt-BR" sz="1200" dirty="0"/>
              <a:t>Fonte: GAL/SUVIGE/CPS/SESAP-RN, 2019 (Dados coletados até o dia 20/08/2019 e estão passíveis à alterações)</a:t>
            </a:r>
          </a:p>
        </p:txBody>
      </p:sp>
    </p:spTree>
    <p:extLst>
      <p:ext uri="{BB962C8B-B14F-4D97-AF65-F5344CB8AC3E}">
        <p14:creationId xmlns:p14="http://schemas.microsoft.com/office/powerpoint/2010/main" val="147676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C462A4A-781D-428A-B901-618410483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0600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Municípios com casos em investigação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023C9B8C-14FB-42F2-9EBA-6E60AD4FF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782" y="1690688"/>
            <a:ext cx="2819400" cy="4351338"/>
          </a:xfrm>
        </p:spPr>
        <p:txBody>
          <a:bodyPr/>
          <a:lstStyle/>
          <a:p>
            <a:r>
              <a:rPr lang="pt-BR" dirty="0"/>
              <a:t>Serrinha</a:t>
            </a:r>
          </a:p>
          <a:p>
            <a:r>
              <a:rPr lang="pt-BR" dirty="0"/>
              <a:t>Extremoz</a:t>
            </a:r>
          </a:p>
          <a:p>
            <a:r>
              <a:rPr lang="pt-BR" dirty="0"/>
              <a:t>Natal</a:t>
            </a:r>
          </a:p>
          <a:p>
            <a:r>
              <a:rPr lang="pt-BR" dirty="0"/>
              <a:t>Tibau do Sul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="" xmlns:a16="http://schemas.microsoft.com/office/drawing/2014/main" id="{5479EDE2-905A-4983-81A3-914E2BC4B995}"/>
              </a:ext>
            </a:extLst>
          </p:cNvPr>
          <p:cNvSpPr txBox="1">
            <a:spLocks/>
          </p:cNvSpPr>
          <p:nvPr/>
        </p:nvSpPr>
        <p:spPr>
          <a:xfrm>
            <a:off x="5946913" y="2982429"/>
            <a:ext cx="50060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/>
              <a:t>Município com caso confirmado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="" xmlns:a16="http://schemas.microsoft.com/office/drawing/2014/main" id="{F1574A20-ED6C-4D65-9502-32FC6568F27F}"/>
              </a:ext>
            </a:extLst>
          </p:cNvPr>
          <p:cNvSpPr txBox="1">
            <a:spLocks/>
          </p:cNvSpPr>
          <p:nvPr/>
        </p:nvSpPr>
        <p:spPr>
          <a:xfrm>
            <a:off x="6621120" y="4307992"/>
            <a:ext cx="2819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Natal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="" xmlns:a16="http://schemas.microsoft.com/office/drawing/2014/main" id="{0F870E46-2777-4374-90D2-8E697A0932D5}"/>
              </a:ext>
            </a:extLst>
          </p:cNvPr>
          <p:cNvSpPr/>
          <p:nvPr/>
        </p:nvSpPr>
        <p:spPr>
          <a:xfrm>
            <a:off x="6834809" y="4943061"/>
            <a:ext cx="3495267" cy="165652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b="1" dirty="0">
                <a:ln w="0"/>
                <a:solidFill>
                  <a:schemeClr val="tx1"/>
                </a:solidFill>
              </a:rPr>
              <a:t>Para confirmar um caso: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ln w="0"/>
                <a:solidFill>
                  <a:schemeClr val="tx1"/>
                </a:solidFill>
              </a:rPr>
              <a:t>Investigação Clínica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ln w="0"/>
                <a:solidFill>
                  <a:schemeClr val="tx1"/>
                </a:solidFill>
              </a:rPr>
              <a:t>Investigação Laboratorial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ln w="0"/>
                <a:solidFill>
                  <a:schemeClr val="tx1"/>
                </a:solidFill>
              </a:rPr>
              <a:t>Investigação Epidemiológica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35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2426BD8-7580-4AE1-86F2-8E31A13BB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520" y="1005205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DIANTE DE UM CASO SUSPEITO, O QUE FAZER?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="" xmlns:a16="http://schemas.microsoft.com/office/drawing/2014/main" id="{9E2B7F4B-7259-4AD3-98B6-19D2FBA9889E}"/>
              </a:ext>
            </a:extLst>
          </p:cNvPr>
          <p:cNvSpPr/>
          <p:nvPr/>
        </p:nvSpPr>
        <p:spPr>
          <a:xfrm>
            <a:off x="231251" y="2770666"/>
            <a:ext cx="5565913" cy="16167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8F3F17B6-572C-4515-A110-7D07954B990B}"/>
              </a:ext>
            </a:extLst>
          </p:cNvPr>
          <p:cNvSpPr/>
          <p:nvPr/>
        </p:nvSpPr>
        <p:spPr>
          <a:xfrm>
            <a:off x="851275" y="3059910"/>
            <a:ext cx="43258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1 - NOTIFICAR!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="" xmlns:a16="http://schemas.microsoft.com/office/drawing/2014/main" id="{536F6DAD-31FE-4E27-B617-E7078AFDC8F7}"/>
              </a:ext>
            </a:extLst>
          </p:cNvPr>
          <p:cNvSpPr/>
          <p:nvPr/>
        </p:nvSpPr>
        <p:spPr>
          <a:xfrm>
            <a:off x="231251" y="4641432"/>
            <a:ext cx="5565913" cy="16167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71ED0882-54B8-4A6C-8EC0-A1F8CF2FF4B0}"/>
              </a:ext>
            </a:extLst>
          </p:cNvPr>
          <p:cNvSpPr/>
          <p:nvPr/>
        </p:nvSpPr>
        <p:spPr>
          <a:xfrm>
            <a:off x="676996" y="4929465"/>
            <a:ext cx="46744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2 - INVESTIGAR!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="" xmlns:a16="http://schemas.microsoft.com/office/drawing/2014/main" id="{BD15AFC5-E5CB-45BD-A048-EA83D9462C20}"/>
              </a:ext>
            </a:extLst>
          </p:cNvPr>
          <p:cNvSpPr/>
          <p:nvPr/>
        </p:nvSpPr>
        <p:spPr>
          <a:xfrm>
            <a:off x="6242912" y="2804069"/>
            <a:ext cx="5565913" cy="16167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="" xmlns:a16="http://schemas.microsoft.com/office/drawing/2014/main" id="{8DC6C56D-0ADB-43EE-A93A-5F22D926841B}"/>
              </a:ext>
            </a:extLst>
          </p:cNvPr>
          <p:cNvSpPr/>
          <p:nvPr/>
        </p:nvSpPr>
        <p:spPr>
          <a:xfrm>
            <a:off x="6643175" y="3028749"/>
            <a:ext cx="498494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COLETAR AMOSTRAS DO PACIENTE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="" xmlns:a16="http://schemas.microsoft.com/office/drawing/2014/main" id="{64421BBF-7230-4428-BA5C-566D9C060E47}"/>
              </a:ext>
            </a:extLst>
          </p:cNvPr>
          <p:cNvSpPr/>
          <p:nvPr/>
        </p:nvSpPr>
        <p:spPr>
          <a:xfrm>
            <a:off x="6242912" y="4641432"/>
            <a:ext cx="5565913" cy="16167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="" xmlns:a16="http://schemas.microsoft.com/office/drawing/2014/main" id="{05AFB757-C281-4885-BE4B-9A297403BF79}"/>
              </a:ext>
            </a:extLst>
          </p:cNvPr>
          <p:cNvSpPr/>
          <p:nvPr/>
        </p:nvSpPr>
        <p:spPr>
          <a:xfrm>
            <a:off x="6352690" y="4929465"/>
            <a:ext cx="556591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RECOMENDAR ISOLAMENTO SOCIAL DO PACIENTE</a:t>
            </a:r>
          </a:p>
        </p:txBody>
      </p:sp>
    </p:spTree>
    <p:extLst>
      <p:ext uri="{BB962C8B-B14F-4D97-AF65-F5344CB8AC3E}">
        <p14:creationId xmlns:p14="http://schemas.microsoft.com/office/powerpoint/2010/main" val="260632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2426BD8-7580-4AE1-86F2-8E31A13BB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112" y="212787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DIANTE DE UM CASO SUSPEITO, O QUE FAZER?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="" xmlns:a16="http://schemas.microsoft.com/office/drawing/2014/main" id="{9E2B7F4B-7259-4AD3-98B6-19D2FBA9889E}"/>
              </a:ext>
            </a:extLst>
          </p:cNvPr>
          <p:cNvSpPr/>
          <p:nvPr/>
        </p:nvSpPr>
        <p:spPr>
          <a:xfrm>
            <a:off x="331841" y="1682408"/>
            <a:ext cx="5565913" cy="16167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="" xmlns:a16="http://schemas.microsoft.com/office/drawing/2014/main" id="{8F3F17B6-572C-4515-A110-7D07954B990B}"/>
              </a:ext>
            </a:extLst>
          </p:cNvPr>
          <p:cNvSpPr/>
          <p:nvPr/>
        </p:nvSpPr>
        <p:spPr>
          <a:xfrm>
            <a:off x="204433" y="1674674"/>
            <a:ext cx="559273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– BLOQUEIO VACINAL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="" xmlns:a16="http://schemas.microsoft.com/office/drawing/2014/main" id="{536F6DAD-31FE-4E27-B617-E7078AFDC8F7}"/>
              </a:ext>
            </a:extLst>
          </p:cNvPr>
          <p:cNvSpPr/>
          <p:nvPr/>
        </p:nvSpPr>
        <p:spPr>
          <a:xfrm>
            <a:off x="331841" y="3904000"/>
            <a:ext cx="5565913" cy="16167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71ED0882-54B8-4A6C-8EC0-A1F8CF2FF4B0}"/>
              </a:ext>
            </a:extLst>
          </p:cNvPr>
          <p:cNvSpPr/>
          <p:nvPr/>
        </p:nvSpPr>
        <p:spPr>
          <a:xfrm>
            <a:off x="669447" y="4259996"/>
            <a:ext cx="48906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4 - MONITORAR!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="" xmlns:a16="http://schemas.microsoft.com/office/drawing/2014/main" id="{FCABE32D-A61B-4B4D-B254-BB56E1406F31}"/>
              </a:ext>
            </a:extLst>
          </p:cNvPr>
          <p:cNvSpPr/>
          <p:nvPr/>
        </p:nvSpPr>
        <p:spPr>
          <a:xfrm>
            <a:off x="6242912" y="1674674"/>
            <a:ext cx="5565913" cy="16167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="" xmlns:a16="http://schemas.microsoft.com/office/drawing/2014/main" id="{91578A76-329E-4140-B237-5972372BE475}"/>
              </a:ext>
            </a:extLst>
          </p:cNvPr>
          <p:cNvSpPr/>
          <p:nvPr/>
        </p:nvSpPr>
        <p:spPr>
          <a:xfrm>
            <a:off x="6142322" y="1821337"/>
            <a:ext cx="559273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ENVIAR RELATÓRIOS À SESAP-RN DIARIAMENTE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="" xmlns:a16="http://schemas.microsoft.com/office/drawing/2014/main" id="{79514022-1513-4426-ACC5-F30F98251A88}"/>
              </a:ext>
            </a:extLst>
          </p:cNvPr>
          <p:cNvSpPr/>
          <p:nvPr/>
        </p:nvSpPr>
        <p:spPr>
          <a:xfrm>
            <a:off x="3299634" y="5903893"/>
            <a:ext cx="559273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Consultar Nota Técnica nº 06/2019 SUVIGE/CPS/SESAP-RN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="" xmlns:a16="http://schemas.microsoft.com/office/drawing/2014/main" id="{02148329-1F5A-4740-A9D1-338853F2EFC1}"/>
              </a:ext>
            </a:extLst>
          </p:cNvPr>
          <p:cNvSpPr/>
          <p:nvPr/>
        </p:nvSpPr>
        <p:spPr>
          <a:xfrm>
            <a:off x="6414053" y="3913278"/>
            <a:ext cx="5565913" cy="16167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41590B38-C311-448A-976B-6D863A4D1E48}"/>
              </a:ext>
            </a:extLst>
          </p:cNvPr>
          <p:cNvSpPr/>
          <p:nvPr/>
        </p:nvSpPr>
        <p:spPr>
          <a:xfrm>
            <a:off x="6741917" y="4089542"/>
            <a:ext cx="491018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– ENCERRAR OS CASOS</a:t>
            </a:r>
          </a:p>
        </p:txBody>
      </p:sp>
    </p:spTree>
    <p:extLst>
      <p:ext uri="{BB962C8B-B14F-4D97-AF65-F5344CB8AC3E}">
        <p14:creationId xmlns:p14="http://schemas.microsoft.com/office/powerpoint/2010/main" val="178872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3">
            <a:extLst>
              <a:ext uri="{FF2B5EF4-FFF2-40B4-BE49-F238E27FC236}">
                <a16:creationId xmlns="" xmlns:a16="http://schemas.microsoft.com/office/drawing/2014/main" id="{88334550-8363-4EA5-85B8-29A2B19A62EE}"/>
              </a:ext>
            </a:extLst>
          </p:cNvPr>
          <p:cNvSpPr/>
          <p:nvPr/>
        </p:nvSpPr>
        <p:spPr>
          <a:xfrm>
            <a:off x="429034" y="1088739"/>
            <a:ext cx="5565913" cy="16167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829719C2-B0F6-46F4-9DA5-6C5E6256606E}"/>
              </a:ext>
            </a:extLst>
          </p:cNvPr>
          <p:cNvSpPr/>
          <p:nvPr/>
        </p:nvSpPr>
        <p:spPr>
          <a:xfrm>
            <a:off x="235214" y="1173847"/>
            <a:ext cx="595355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NÃO É RECOMENDADA INTERNAÇÃO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C1E7692A-B128-47C4-A66E-62F4FB55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874" y="-53246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AVISOS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="" xmlns:a16="http://schemas.microsoft.com/office/drawing/2014/main" id="{D6A4D81B-0D94-40BD-B53A-74F5319A1E2A}"/>
              </a:ext>
            </a:extLst>
          </p:cNvPr>
          <p:cNvSpPr/>
          <p:nvPr/>
        </p:nvSpPr>
        <p:spPr>
          <a:xfrm>
            <a:off x="429032" y="3008792"/>
            <a:ext cx="5565913" cy="16167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="" xmlns:a16="http://schemas.microsoft.com/office/drawing/2014/main" id="{14D1262A-797A-4995-BAEC-1F54F6121CE6}"/>
              </a:ext>
            </a:extLst>
          </p:cNvPr>
          <p:cNvSpPr/>
          <p:nvPr/>
        </p:nvSpPr>
        <p:spPr>
          <a:xfrm>
            <a:off x="235212" y="3079618"/>
            <a:ext cx="595355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OBSERVAR NOTAS TÉCNICAS ENVIADAS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="" xmlns:a16="http://schemas.microsoft.com/office/drawing/2014/main" id="{34AA3F81-C593-435D-A3B6-DFB2F9AC5046}"/>
              </a:ext>
            </a:extLst>
          </p:cNvPr>
          <p:cNvSpPr/>
          <p:nvPr/>
        </p:nvSpPr>
        <p:spPr>
          <a:xfrm>
            <a:off x="6744843" y="1538350"/>
            <a:ext cx="5110890" cy="455765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="" xmlns:a16="http://schemas.microsoft.com/office/drawing/2014/main" id="{7428BE36-FDCA-49D5-A387-8AE31D7162D0}"/>
              </a:ext>
            </a:extLst>
          </p:cNvPr>
          <p:cNvSpPr/>
          <p:nvPr/>
        </p:nvSpPr>
        <p:spPr>
          <a:xfrm>
            <a:off x="6705600" y="1708566"/>
            <a:ext cx="5343951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NÃO É RECOMENDADA INTENSIFICAÇÃO VACINAL, MUITO MENOS REALIZAÇÃO DE CAMPANHAS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="" xmlns:a16="http://schemas.microsoft.com/office/drawing/2014/main" id="{FFC47937-55A8-4514-8233-F2D8045B0BE8}"/>
              </a:ext>
            </a:extLst>
          </p:cNvPr>
          <p:cNvSpPr/>
          <p:nvPr/>
        </p:nvSpPr>
        <p:spPr>
          <a:xfrm>
            <a:off x="429030" y="4960878"/>
            <a:ext cx="5565913" cy="16167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="" xmlns:a16="http://schemas.microsoft.com/office/drawing/2014/main" id="{EE6E0760-9B85-4944-B412-FA08199E5900}"/>
              </a:ext>
            </a:extLst>
          </p:cNvPr>
          <p:cNvSpPr/>
          <p:nvPr/>
        </p:nvSpPr>
        <p:spPr>
          <a:xfrm>
            <a:off x="235210" y="5169096"/>
            <a:ext cx="59535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CAPACITAR E SENSIBILIZAR OS PROFISSIONAIS DE SAÚDE</a:t>
            </a:r>
          </a:p>
        </p:txBody>
      </p:sp>
    </p:spTree>
    <p:extLst>
      <p:ext uri="{BB962C8B-B14F-4D97-AF65-F5344CB8AC3E}">
        <p14:creationId xmlns:p14="http://schemas.microsoft.com/office/powerpoint/2010/main" val="2571367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505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Panton Black</vt:lpstr>
      <vt:lpstr>Wingdings</vt:lpstr>
      <vt:lpstr>Tema do Office</vt:lpstr>
      <vt:lpstr>SARAMPO</vt:lpstr>
      <vt:lpstr>Apresentação do PowerPoint</vt:lpstr>
      <vt:lpstr>DEFINIÇÃO DE CASO SUSPEITO</vt:lpstr>
      <vt:lpstr>DISTRIBUIÇÃO DE CASOS CONFIRMADOS NO BRASIL</vt:lpstr>
      <vt:lpstr>Apresentação do PowerPoint</vt:lpstr>
      <vt:lpstr>Municípios com casos em investigação</vt:lpstr>
      <vt:lpstr>DIANTE DE UM CASO SUSPEITO, O QUE FAZER?</vt:lpstr>
      <vt:lpstr>DIANTE DE UM CASO SUSPEITO, O QUE FAZER?</vt:lpstr>
      <vt:lpstr>AVISOS</vt:lpstr>
      <vt:lpstr>Estruturação mínima dos municípios recomendada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Alessandra Lucchesi</dc:creator>
  <cp:lastModifiedBy>Simone</cp:lastModifiedBy>
  <cp:revision>7</cp:revision>
  <dcterms:created xsi:type="dcterms:W3CDTF">2019-08-21T01:50:43Z</dcterms:created>
  <dcterms:modified xsi:type="dcterms:W3CDTF">2019-08-23T13:06:50Z</dcterms:modified>
</cp:coreProperties>
</file>