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1" r:id="rId1"/>
  </p:sldMasterIdLst>
  <p:notesMasterIdLst>
    <p:notesMasterId r:id="rId17"/>
  </p:notesMasterIdLst>
  <p:sldIdLst>
    <p:sldId id="256" r:id="rId2"/>
    <p:sldId id="284" r:id="rId3"/>
    <p:sldId id="324" r:id="rId4"/>
    <p:sldId id="329" r:id="rId5"/>
    <p:sldId id="313" r:id="rId6"/>
    <p:sldId id="327" r:id="rId7"/>
    <p:sldId id="306" r:id="rId8"/>
    <p:sldId id="328" r:id="rId9"/>
    <p:sldId id="315" r:id="rId10"/>
    <p:sldId id="316" r:id="rId11"/>
    <p:sldId id="317" r:id="rId12"/>
    <p:sldId id="320" r:id="rId13"/>
    <p:sldId id="322" r:id="rId14"/>
    <p:sldId id="321" r:id="rId15"/>
    <p:sldId id="32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1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32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5B9999-7B18-433F-9FE1-7866B594D7EB}" type="doc">
      <dgm:prSet loTypeId="urn:microsoft.com/office/officeart/2005/8/layout/target2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77C526EA-9FEC-4CC9-A35A-ACDDD552ABD3}">
      <dgm:prSet phldrT="[Texto]" custT="1"/>
      <dgm:spPr/>
      <dgm:t>
        <a:bodyPr/>
        <a:lstStyle/>
        <a:p>
          <a:pPr algn="ctr"/>
          <a:r>
            <a:rPr lang="pt-BR" sz="3200" b="1" dirty="0"/>
            <a:t>MATRIZ - PESQUISA </a:t>
          </a:r>
        </a:p>
      </dgm:t>
    </dgm:pt>
    <dgm:pt modelId="{1D1E93EE-0D21-4CB7-8D46-591C60C150D0}" type="parTrans" cxnId="{843CAA79-DECB-46FD-B534-B38F8AF397EC}">
      <dgm:prSet/>
      <dgm:spPr/>
      <dgm:t>
        <a:bodyPr/>
        <a:lstStyle/>
        <a:p>
          <a:endParaRPr lang="pt-BR"/>
        </a:p>
      </dgm:t>
    </dgm:pt>
    <dgm:pt modelId="{3FADF20E-CD9B-4764-880E-CDD1C0873611}" type="sibTrans" cxnId="{843CAA79-DECB-46FD-B534-B38F8AF397EC}">
      <dgm:prSet/>
      <dgm:spPr/>
      <dgm:t>
        <a:bodyPr/>
        <a:lstStyle/>
        <a:p>
          <a:endParaRPr lang="pt-BR"/>
        </a:p>
      </dgm:t>
    </dgm:pt>
    <dgm:pt modelId="{4D467780-AA9A-47E9-A5C8-6D3971E852A2}">
      <dgm:prSet phldrT="[Texto]" custT="1"/>
      <dgm:spPr/>
      <dgm:t>
        <a:bodyPr/>
        <a:lstStyle/>
        <a:p>
          <a:r>
            <a:rPr lang="pt-BR" sz="1100" b="1" dirty="0"/>
            <a:t>Dados Pessoais</a:t>
          </a:r>
        </a:p>
      </dgm:t>
    </dgm:pt>
    <dgm:pt modelId="{30A43A95-1753-4131-BB50-6BEBA4A59D82}" type="parTrans" cxnId="{DF8E38A9-45EE-42C1-95DE-1B289B9337C0}">
      <dgm:prSet/>
      <dgm:spPr/>
      <dgm:t>
        <a:bodyPr/>
        <a:lstStyle/>
        <a:p>
          <a:endParaRPr lang="pt-BR"/>
        </a:p>
      </dgm:t>
    </dgm:pt>
    <dgm:pt modelId="{37274FDF-E354-4852-A3C7-DA63279FB48B}" type="sibTrans" cxnId="{DF8E38A9-45EE-42C1-95DE-1B289B9337C0}">
      <dgm:prSet/>
      <dgm:spPr/>
      <dgm:t>
        <a:bodyPr/>
        <a:lstStyle/>
        <a:p>
          <a:endParaRPr lang="pt-BR"/>
        </a:p>
      </dgm:t>
    </dgm:pt>
    <dgm:pt modelId="{A2213CC5-8F39-43AD-B92C-ADF16329548C}">
      <dgm:prSet phldrT="[Texto]" custT="1"/>
      <dgm:spPr/>
      <dgm:t>
        <a:bodyPr/>
        <a:lstStyle/>
        <a:p>
          <a:r>
            <a:rPr lang="pt-BR" sz="1100" b="1" dirty="0"/>
            <a:t>Experiência na Gestão e Motivação para assumir o cargo</a:t>
          </a:r>
        </a:p>
      </dgm:t>
    </dgm:pt>
    <dgm:pt modelId="{11AA2557-810C-4924-8FE2-D874688107C4}" type="parTrans" cxnId="{5045E774-F1C1-4501-AAA0-1AEB4A36FBA3}">
      <dgm:prSet/>
      <dgm:spPr/>
      <dgm:t>
        <a:bodyPr/>
        <a:lstStyle/>
        <a:p>
          <a:endParaRPr lang="pt-BR"/>
        </a:p>
      </dgm:t>
    </dgm:pt>
    <dgm:pt modelId="{356783E6-E23D-4323-A314-F98E6477AAC2}" type="sibTrans" cxnId="{5045E774-F1C1-4501-AAA0-1AEB4A36FBA3}">
      <dgm:prSet/>
      <dgm:spPr/>
      <dgm:t>
        <a:bodyPr/>
        <a:lstStyle/>
        <a:p>
          <a:endParaRPr lang="pt-BR"/>
        </a:p>
      </dgm:t>
    </dgm:pt>
    <dgm:pt modelId="{7D183282-5EA0-4D18-A015-B5DCAA69C52F}">
      <dgm:prSet phldrT="[Texto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dirty="0"/>
            <a:t>Percepção sobre Temas Estratégicos para a Gestão </a:t>
          </a:r>
        </a:p>
      </dgm:t>
    </dgm:pt>
    <dgm:pt modelId="{35584C7F-891C-4111-BB52-DDFB3E455873}" type="parTrans" cxnId="{99EDA2CC-CA70-437E-A6DE-108CD99BB79E}">
      <dgm:prSet/>
      <dgm:spPr/>
      <dgm:t>
        <a:bodyPr/>
        <a:lstStyle/>
        <a:p>
          <a:endParaRPr lang="pt-BR"/>
        </a:p>
      </dgm:t>
    </dgm:pt>
    <dgm:pt modelId="{6B7951A4-A912-42EB-B2E2-0396AA024672}" type="sibTrans" cxnId="{99EDA2CC-CA70-437E-A6DE-108CD99BB79E}">
      <dgm:prSet/>
      <dgm:spPr/>
      <dgm:t>
        <a:bodyPr/>
        <a:lstStyle/>
        <a:p>
          <a:endParaRPr lang="pt-BR"/>
        </a:p>
      </dgm:t>
    </dgm:pt>
    <dgm:pt modelId="{D1A50B62-705B-44B2-AED6-2217A5241F0B}">
      <dgm:prSet phldrT="[Texto]" custT="1"/>
      <dgm:spPr/>
      <dgm:t>
        <a:bodyPr/>
        <a:lstStyle/>
        <a:p>
          <a:r>
            <a:rPr lang="pt-BR" sz="1000" b="1" dirty="0"/>
            <a:t>AB</a:t>
          </a:r>
        </a:p>
      </dgm:t>
    </dgm:pt>
    <dgm:pt modelId="{4820AE27-1F14-42D0-B9E6-9AB2B863582E}" type="parTrans" cxnId="{50D3667E-B866-47C3-81E7-DB15C2613EDA}">
      <dgm:prSet/>
      <dgm:spPr/>
      <dgm:t>
        <a:bodyPr/>
        <a:lstStyle/>
        <a:p>
          <a:endParaRPr lang="pt-BR"/>
        </a:p>
      </dgm:t>
    </dgm:pt>
    <dgm:pt modelId="{86BAD165-E4FD-43DF-A3A0-8A55709D2A4E}" type="sibTrans" cxnId="{50D3667E-B866-47C3-81E7-DB15C2613EDA}">
      <dgm:prSet/>
      <dgm:spPr/>
      <dgm:t>
        <a:bodyPr/>
        <a:lstStyle/>
        <a:p>
          <a:endParaRPr lang="pt-BR"/>
        </a:p>
      </dgm:t>
    </dgm:pt>
    <dgm:pt modelId="{42A967A3-08D8-461A-B344-B890D0107D38}">
      <dgm:prSet phldrT="[Texto]" custT="1"/>
      <dgm:spPr/>
      <dgm:t>
        <a:bodyPr/>
        <a:lstStyle/>
        <a:p>
          <a:r>
            <a:rPr lang="pt-BR" sz="900" b="1" dirty="0"/>
            <a:t>REGIONALIÇÃO</a:t>
          </a:r>
        </a:p>
      </dgm:t>
    </dgm:pt>
    <dgm:pt modelId="{5E043553-4E19-429E-9650-BF64C62791B7}" type="parTrans" cxnId="{BE2B30C7-112B-42A7-B0C6-2BF6D052DB0E}">
      <dgm:prSet/>
      <dgm:spPr/>
      <dgm:t>
        <a:bodyPr/>
        <a:lstStyle/>
        <a:p>
          <a:endParaRPr lang="pt-BR"/>
        </a:p>
      </dgm:t>
    </dgm:pt>
    <dgm:pt modelId="{018132BB-427F-4101-9EAB-01B001DF8114}" type="sibTrans" cxnId="{BE2B30C7-112B-42A7-B0C6-2BF6D052DB0E}">
      <dgm:prSet/>
      <dgm:spPr/>
      <dgm:t>
        <a:bodyPr/>
        <a:lstStyle/>
        <a:p>
          <a:endParaRPr lang="pt-BR"/>
        </a:p>
      </dgm:t>
    </dgm:pt>
    <dgm:pt modelId="{4E4C7E4A-B1CA-48F0-BA8D-150CC9497CC8}">
      <dgm:prSet phldrT="[Texto]"/>
      <dgm:spPr/>
      <dgm:t>
        <a:bodyPr/>
        <a:lstStyle/>
        <a:p>
          <a:r>
            <a:rPr lang="pt-BR" dirty="0"/>
            <a:t>Posição sobre a importância dos espaços de pactuação e controle social  </a:t>
          </a:r>
        </a:p>
      </dgm:t>
    </dgm:pt>
    <dgm:pt modelId="{79D75670-A1A1-40EB-BC44-C851334B9B7A}" type="parTrans" cxnId="{9B3B51BB-BCDE-4223-9475-F1FA7472F0E4}">
      <dgm:prSet/>
      <dgm:spPr/>
      <dgm:t>
        <a:bodyPr/>
        <a:lstStyle/>
        <a:p>
          <a:endParaRPr lang="pt-BR"/>
        </a:p>
      </dgm:t>
    </dgm:pt>
    <dgm:pt modelId="{3C0B54E2-68B7-4D7E-8815-4FAF4BB8FB69}" type="sibTrans" cxnId="{9B3B51BB-BCDE-4223-9475-F1FA7472F0E4}">
      <dgm:prSet/>
      <dgm:spPr/>
      <dgm:t>
        <a:bodyPr/>
        <a:lstStyle/>
        <a:p>
          <a:endParaRPr lang="pt-BR"/>
        </a:p>
      </dgm:t>
    </dgm:pt>
    <dgm:pt modelId="{4D55594A-0E7F-401F-BFBC-287CE11E5002}">
      <dgm:prSet phldrT="[Texto]" custT="1"/>
      <dgm:spPr/>
      <dgm:t>
        <a:bodyPr/>
        <a:lstStyle/>
        <a:p>
          <a:r>
            <a:rPr lang="pt-BR" sz="1400" b="1" dirty="0"/>
            <a:t>CIB/CIR</a:t>
          </a:r>
        </a:p>
      </dgm:t>
    </dgm:pt>
    <dgm:pt modelId="{0C6FE890-1F38-4170-86BA-364AD747B97E}" type="parTrans" cxnId="{93549D65-E20F-4307-B3F6-D36E4D2DD77D}">
      <dgm:prSet/>
      <dgm:spPr/>
      <dgm:t>
        <a:bodyPr/>
        <a:lstStyle/>
        <a:p>
          <a:endParaRPr lang="pt-BR"/>
        </a:p>
      </dgm:t>
    </dgm:pt>
    <dgm:pt modelId="{EAE030EA-C2DC-484E-9FA6-F1750C44381C}" type="sibTrans" cxnId="{93549D65-E20F-4307-B3F6-D36E4D2DD77D}">
      <dgm:prSet/>
      <dgm:spPr/>
      <dgm:t>
        <a:bodyPr/>
        <a:lstStyle/>
        <a:p>
          <a:endParaRPr lang="pt-BR"/>
        </a:p>
      </dgm:t>
    </dgm:pt>
    <dgm:pt modelId="{D08B30FB-C90F-462F-9097-2C51B09EE663}">
      <dgm:prSet phldrT="[Texto]" custT="1"/>
      <dgm:spPr/>
      <dgm:t>
        <a:bodyPr/>
        <a:lstStyle/>
        <a:p>
          <a:r>
            <a:rPr lang="pt-BR" sz="1000" b="1" dirty="0"/>
            <a:t>Conselho</a:t>
          </a:r>
        </a:p>
        <a:p>
          <a:r>
            <a:rPr lang="pt-BR" sz="1000" b="1" dirty="0"/>
            <a:t>Conferência</a:t>
          </a:r>
        </a:p>
      </dgm:t>
    </dgm:pt>
    <dgm:pt modelId="{FF8AD6B4-0F87-4A87-9F71-7D29094D8110}" type="parTrans" cxnId="{1FFFFD3F-49C6-48E4-9C96-007D7FD37DA5}">
      <dgm:prSet/>
      <dgm:spPr/>
      <dgm:t>
        <a:bodyPr/>
        <a:lstStyle/>
        <a:p>
          <a:endParaRPr lang="pt-BR"/>
        </a:p>
      </dgm:t>
    </dgm:pt>
    <dgm:pt modelId="{90D78AC2-5767-4CC0-8943-825CEA6D4174}" type="sibTrans" cxnId="{1FFFFD3F-49C6-48E4-9C96-007D7FD37DA5}">
      <dgm:prSet/>
      <dgm:spPr/>
      <dgm:t>
        <a:bodyPr/>
        <a:lstStyle/>
        <a:p>
          <a:endParaRPr lang="pt-BR"/>
        </a:p>
      </dgm:t>
    </dgm:pt>
    <dgm:pt modelId="{BB7B2B52-9095-4F20-BE9E-AD58F517F98E}">
      <dgm:prSet phldrT="[Texto]" custT="1"/>
      <dgm:spPr/>
      <dgm:t>
        <a:bodyPr/>
        <a:lstStyle/>
        <a:p>
          <a:r>
            <a:rPr lang="pt-BR" sz="1100" b="1" dirty="0"/>
            <a:t>Informações Municípios/Região</a:t>
          </a:r>
        </a:p>
      </dgm:t>
    </dgm:pt>
    <dgm:pt modelId="{DC052A6C-FFAE-4B56-A97B-34A0270C322C}" type="parTrans" cxnId="{17558075-16C6-46F2-9639-18CC7A984DBF}">
      <dgm:prSet/>
      <dgm:spPr/>
      <dgm:t>
        <a:bodyPr/>
        <a:lstStyle/>
        <a:p>
          <a:endParaRPr lang="pt-BR"/>
        </a:p>
      </dgm:t>
    </dgm:pt>
    <dgm:pt modelId="{E4ABA416-D3A5-4FAD-8930-A6FF166C8F9C}" type="sibTrans" cxnId="{17558075-16C6-46F2-9639-18CC7A984DBF}">
      <dgm:prSet/>
      <dgm:spPr/>
      <dgm:t>
        <a:bodyPr/>
        <a:lstStyle/>
        <a:p>
          <a:endParaRPr lang="pt-BR"/>
        </a:p>
      </dgm:t>
    </dgm:pt>
    <dgm:pt modelId="{DE17D9D7-5489-497B-A42F-A76F0E9F5255}">
      <dgm:prSet phldrT="[Texto]" custT="1"/>
      <dgm:spPr/>
      <dgm:t>
        <a:bodyPr/>
        <a:lstStyle/>
        <a:p>
          <a:r>
            <a:rPr lang="pt-BR" sz="900" b="1" dirty="0"/>
            <a:t>Redes</a:t>
          </a:r>
        </a:p>
      </dgm:t>
    </dgm:pt>
    <dgm:pt modelId="{581F8D0A-CF6C-4355-B68C-552B7A2A0D2C}" type="parTrans" cxnId="{15EACE28-8BC0-43D8-A849-DFD686436C94}">
      <dgm:prSet/>
      <dgm:spPr/>
      <dgm:t>
        <a:bodyPr/>
        <a:lstStyle/>
        <a:p>
          <a:endParaRPr lang="pt-BR"/>
        </a:p>
      </dgm:t>
    </dgm:pt>
    <dgm:pt modelId="{9446EFA5-40F1-4AA3-9B92-050B65DE22F8}" type="sibTrans" cxnId="{15EACE28-8BC0-43D8-A849-DFD686436C94}">
      <dgm:prSet/>
      <dgm:spPr/>
      <dgm:t>
        <a:bodyPr/>
        <a:lstStyle/>
        <a:p>
          <a:endParaRPr lang="pt-BR"/>
        </a:p>
      </dgm:t>
    </dgm:pt>
    <dgm:pt modelId="{A50B5B65-24C3-4387-856C-1CB7F16F99FD}">
      <dgm:prSet phldrT="[Texto]" custT="1"/>
      <dgm:spPr/>
      <dgm:t>
        <a:bodyPr/>
        <a:lstStyle/>
        <a:p>
          <a:r>
            <a:rPr lang="pt-BR" sz="900" b="1" dirty="0"/>
            <a:t>PLN/GES</a:t>
          </a:r>
        </a:p>
      </dgm:t>
    </dgm:pt>
    <dgm:pt modelId="{ED95771C-3196-4F9A-BC2C-E274D10E79FF}" type="parTrans" cxnId="{2E606D8C-772C-4A75-B2F3-5A2E816B67CA}">
      <dgm:prSet/>
      <dgm:spPr/>
      <dgm:t>
        <a:bodyPr/>
        <a:lstStyle/>
        <a:p>
          <a:endParaRPr lang="pt-BR"/>
        </a:p>
      </dgm:t>
    </dgm:pt>
    <dgm:pt modelId="{414C6564-D018-48D7-BA76-A5FFA9E4F1DC}" type="sibTrans" cxnId="{2E606D8C-772C-4A75-B2F3-5A2E816B67CA}">
      <dgm:prSet/>
      <dgm:spPr/>
      <dgm:t>
        <a:bodyPr/>
        <a:lstStyle/>
        <a:p>
          <a:endParaRPr lang="pt-BR"/>
        </a:p>
      </dgm:t>
    </dgm:pt>
    <dgm:pt modelId="{8BFF7757-94CD-4124-84AB-97F7962C5074}">
      <dgm:prSet phldrT="[Texto]" custT="1"/>
      <dgm:spPr/>
      <dgm:t>
        <a:bodyPr/>
        <a:lstStyle/>
        <a:p>
          <a:r>
            <a:rPr lang="pt-BR" sz="1200" b="1" dirty="0"/>
            <a:t>CS</a:t>
          </a:r>
        </a:p>
      </dgm:t>
    </dgm:pt>
    <dgm:pt modelId="{5A43D16E-8B7D-42CC-9A74-1F1AE75D33BF}" type="parTrans" cxnId="{79D67629-D4B6-44EA-B8A3-DF764452F904}">
      <dgm:prSet/>
      <dgm:spPr/>
      <dgm:t>
        <a:bodyPr/>
        <a:lstStyle/>
        <a:p>
          <a:endParaRPr lang="pt-BR"/>
        </a:p>
      </dgm:t>
    </dgm:pt>
    <dgm:pt modelId="{C8958A57-3220-4034-9607-4241A8C44DD3}" type="sibTrans" cxnId="{79D67629-D4B6-44EA-B8A3-DF764452F904}">
      <dgm:prSet/>
      <dgm:spPr/>
      <dgm:t>
        <a:bodyPr/>
        <a:lstStyle/>
        <a:p>
          <a:endParaRPr lang="pt-BR"/>
        </a:p>
      </dgm:t>
    </dgm:pt>
    <dgm:pt modelId="{25A01A74-EB43-4BEA-AC4D-1A03CD251B6E}">
      <dgm:prSet phldrT="[Texto]" custT="1"/>
      <dgm:spPr/>
      <dgm:t>
        <a:bodyPr/>
        <a:lstStyle/>
        <a:p>
          <a:r>
            <a:rPr lang="pt-BR" sz="1200" b="1" dirty="0"/>
            <a:t>CIT</a:t>
          </a:r>
        </a:p>
      </dgm:t>
    </dgm:pt>
    <dgm:pt modelId="{F3CAC7CC-4F4C-490F-985E-7B9707D907BC}" type="parTrans" cxnId="{F7960AC6-4899-4BA9-A667-B572BE69C386}">
      <dgm:prSet/>
      <dgm:spPr/>
      <dgm:t>
        <a:bodyPr/>
        <a:lstStyle/>
        <a:p>
          <a:endParaRPr lang="pt-BR"/>
        </a:p>
      </dgm:t>
    </dgm:pt>
    <dgm:pt modelId="{EBDA238A-1EAF-48CA-B453-69751F6EBFCC}" type="sibTrans" cxnId="{F7960AC6-4899-4BA9-A667-B572BE69C386}">
      <dgm:prSet/>
      <dgm:spPr/>
      <dgm:t>
        <a:bodyPr/>
        <a:lstStyle/>
        <a:p>
          <a:endParaRPr lang="pt-BR"/>
        </a:p>
      </dgm:t>
    </dgm:pt>
    <dgm:pt modelId="{E5D8807E-FA0D-414A-AA98-9E76140606E2}">
      <dgm:prSet phldrT="[Texto]"/>
      <dgm:spPr/>
      <dgm:t>
        <a:bodyPr/>
        <a:lstStyle/>
        <a:p>
          <a:endParaRPr lang="pt-BR"/>
        </a:p>
      </dgm:t>
    </dgm:pt>
    <dgm:pt modelId="{CADE52B0-BE2E-4A9B-ABC1-E834B7FA2EF6}" type="parTrans" cxnId="{C6AE4D6E-C3EC-4D19-9439-1C6B4DDB65BB}">
      <dgm:prSet/>
      <dgm:spPr/>
      <dgm:t>
        <a:bodyPr/>
        <a:lstStyle/>
        <a:p>
          <a:endParaRPr lang="pt-BR"/>
        </a:p>
      </dgm:t>
    </dgm:pt>
    <dgm:pt modelId="{79F31D73-5ACE-4D85-B314-212773200A3C}" type="sibTrans" cxnId="{C6AE4D6E-C3EC-4D19-9439-1C6B4DDB65BB}">
      <dgm:prSet/>
      <dgm:spPr/>
      <dgm:t>
        <a:bodyPr/>
        <a:lstStyle/>
        <a:p>
          <a:endParaRPr lang="pt-BR"/>
        </a:p>
      </dgm:t>
    </dgm:pt>
    <dgm:pt modelId="{01C80F33-DE6E-4313-B24E-4A035ECFB065}">
      <dgm:prSet phldrT="[Texto]" custT="1"/>
      <dgm:spPr/>
      <dgm:t>
        <a:bodyPr/>
        <a:lstStyle/>
        <a:p>
          <a:r>
            <a:rPr lang="pt-BR" sz="900" b="1" dirty="0"/>
            <a:t>G.TRAB</a:t>
          </a:r>
        </a:p>
      </dgm:t>
    </dgm:pt>
    <dgm:pt modelId="{3D0206EA-46C5-4CDD-93F5-AEBA0F194C2F}" type="parTrans" cxnId="{DA2B474D-6E2F-4B8D-A8DA-6F1AE3ECF67F}">
      <dgm:prSet/>
      <dgm:spPr/>
      <dgm:t>
        <a:bodyPr/>
        <a:lstStyle/>
        <a:p>
          <a:endParaRPr lang="pt-BR"/>
        </a:p>
      </dgm:t>
    </dgm:pt>
    <dgm:pt modelId="{41EC2461-3E7C-4F15-9DB7-10300756C6B9}" type="sibTrans" cxnId="{DA2B474D-6E2F-4B8D-A8DA-6F1AE3ECF67F}">
      <dgm:prSet/>
      <dgm:spPr/>
      <dgm:t>
        <a:bodyPr/>
        <a:lstStyle/>
        <a:p>
          <a:endParaRPr lang="pt-BR"/>
        </a:p>
      </dgm:t>
    </dgm:pt>
    <dgm:pt modelId="{08AD90CC-E2E6-4BB3-9419-6EDAD3CA544F}">
      <dgm:prSet phldrT="[Texto]" custT="1"/>
      <dgm:spPr/>
      <dgm:t>
        <a:bodyPr/>
        <a:lstStyle/>
        <a:p>
          <a:r>
            <a:rPr lang="pt-BR" sz="900" b="1" dirty="0"/>
            <a:t>JUDICIAL.</a:t>
          </a:r>
        </a:p>
      </dgm:t>
    </dgm:pt>
    <dgm:pt modelId="{CE43FE4A-1ABA-42E6-99F8-DBADD12678D1}" type="parTrans" cxnId="{EB50F4D2-9D14-4FB3-A26C-E93B06512A60}">
      <dgm:prSet/>
      <dgm:spPr/>
      <dgm:t>
        <a:bodyPr/>
        <a:lstStyle/>
        <a:p>
          <a:endParaRPr lang="pt-BR"/>
        </a:p>
      </dgm:t>
    </dgm:pt>
    <dgm:pt modelId="{0FD7C885-9341-44BA-B6A0-F0232B17CB71}" type="sibTrans" cxnId="{EB50F4D2-9D14-4FB3-A26C-E93B06512A60}">
      <dgm:prSet/>
      <dgm:spPr/>
      <dgm:t>
        <a:bodyPr/>
        <a:lstStyle/>
        <a:p>
          <a:endParaRPr lang="pt-BR"/>
        </a:p>
      </dgm:t>
    </dgm:pt>
    <dgm:pt modelId="{BAC4EACA-454C-4082-B8D1-10A26C537C7D}">
      <dgm:prSet phldrT="[Texto]"/>
      <dgm:spPr/>
      <dgm:t>
        <a:bodyPr/>
        <a:lstStyle/>
        <a:p>
          <a:r>
            <a:rPr lang="pt-BR" b="1" dirty="0"/>
            <a:t>Dados Pessoais</a:t>
          </a:r>
        </a:p>
      </dgm:t>
    </dgm:pt>
    <dgm:pt modelId="{567EA68D-A644-4307-9B5C-D0CECB79D748}" type="parTrans" cxnId="{DBABFA61-FED5-4590-BC1D-6EF82F35B570}">
      <dgm:prSet/>
      <dgm:spPr/>
      <dgm:t>
        <a:bodyPr/>
        <a:lstStyle/>
        <a:p>
          <a:endParaRPr lang="pt-BR"/>
        </a:p>
      </dgm:t>
    </dgm:pt>
    <dgm:pt modelId="{04FA1019-CCCA-495E-9FE0-357E2085A39F}" type="sibTrans" cxnId="{DBABFA61-FED5-4590-BC1D-6EF82F35B570}">
      <dgm:prSet/>
      <dgm:spPr/>
      <dgm:t>
        <a:bodyPr/>
        <a:lstStyle/>
        <a:p>
          <a:endParaRPr lang="pt-BR"/>
        </a:p>
      </dgm:t>
    </dgm:pt>
    <dgm:pt modelId="{D92D1DD9-6342-4E59-8187-198A5808727D}">
      <dgm:prSet phldrT="[Texto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000" dirty="0"/>
            <a:t>MEDIDAS PARA APRIMORAMENTO DA GESTÃO</a:t>
          </a:r>
        </a:p>
      </dgm:t>
    </dgm:pt>
    <dgm:pt modelId="{F7B69695-E988-4AC7-AC23-6AE57DCF04B1}" type="parTrans" cxnId="{CEE4D551-EE29-48CA-A985-95D36ACDEFF5}">
      <dgm:prSet/>
      <dgm:spPr/>
      <dgm:t>
        <a:bodyPr/>
        <a:lstStyle/>
        <a:p>
          <a:endParaRPr lang="pt-BR"/>
        </a:p>
      </dgm:t>
    </dgm:pt>
    <dgm:pt modelId="{6AA40BD8-C594-4CD9-8A27-F9169984A62A}" type="sibTrans" cxnId="{CEE4D551-EE29-48CA-A985-95D36ACDEFF5}">
      <dgm:prSet/>
      <dgm:spPr/>
      <dgm:t>
        <a:bodyPr/>
        <a:lstStyle/>
        <a:p>
          <a:endParaRPr lang="pt-BR"/>
        </a:p>
      </dgm:t>
    </dgm:pt>
    <dgm:pt modelId="{EC4BF48E-574D-4954-8704-706BD9907DAE}">
      <dgm:prSet phldrT="[Texto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050" dirty="0"/>
            <a:t>Identificação dos atores que apoiam e os que possuem resistência a sua  Gestão </a:t>
          </a:r>
        </a:p>
      </dgm:t>
    </dgm:pt>
    <dgm:pt modelId="{1FE5F251-FE47-4AAA-9D44-14936FCC92AA}" type="parTrans" cxnId="{83C6FB61-94C2-4BB9-AAE8-BC9811EF79FD}">
      <dgm:prSet/>
      <dgm:spPr/>
      <dgm:t>
        <a:bodyPr/>
        <a:lstStyle/>
        <a:p>
          <a:endParaRPr lang="pt-BR"/>
        </a:p>
      </dgm:t>
    </dgm:pt>
    <dgm:pt modelId="{10ADA580-B91D-4FAE-A6E1-AE376AD6B514}" type="sibTrans" cxnId="{83C6FB61-94C2-4BB9-AAE8-BC9811EF79FD}">
      <dgm:prSet/>
      <dgm:spPr/>
      <dgm:t>
        <a:bodyPr/>
        <a:lstStyle/>
        <a:p>
          <a:endParaRPr lang="pt-BR"/>
        </a:p>
      </dgm:t>
    </dgm:pt>
    <dgm:pt modelId="{0B97309A-FE96-4380-84FE-ADA94A0AA437}">
      <dgm:prSet phldrT="[Texto]"/>
      <dgm:spPr/>
      <dgm:t>
        <a:bodyPr/>
        <a:lstStyle/>
        <a:p>
          <a:r>
            <a:rPr lang="pt-BR" b="1" dirty="0"/>
            <a:t>Financiamento </a:t>
          </a:r>
        </a:p>
      </dgm:t>
    </dgm:pt>
    <dgm:pt modelId="{ECAE20F9-EC6C-4E1B-A5A0-F4A6BDEF2F72}" type="parTrans" cxnId="{1887080E-6C4D-4594-AA45-2AF4610E4D0B}">
      <dgm:prSet/>
      <dgm:spPr/>
      <dgm:t>
        <a:bodyPr/>
        <a:lstStyle/>
        <a:p>
          <a:endParaRPr lang="pt-BR"/>
        </a:p>
      </dgm:t>
    </dgm:pt>
    <dgm:pt modelId="{38F95415-765C-4760-90F0-0DC295B49B80}" type="sibTrans" cxnId="{1887080E-6C4D-4594-AA45-2AF4610E4D0B}">
      <dgm:prSet/>
      <dgm:spPr/>
      <dgm:t>
        <a:bodyPr/>
        <a:lstStyle/>
        <a:p>
          <a:endParaRPr lang="pt-BR"/>
        </a:p>
      </dgm:t>
    </dgm:pt>
    <dgm:pt modelId="{9A6BF8D2-34B9-41AF-9F99-D7D910D582B7}" type="pres">
      <dgm:prSet presAssocID="{A85B9999-7B18-433F-9FE1-7866B594D7EB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D9E1A88F-5654-4CE7-BBDA-0A4BBAAB83CE}" type="pres">
      <dgm:prSet presAssocID="{A85B9999-7B18-433F-9FE1-7866B594D7EB}" presName="outerBox" presStyleCnt="0"/>
      <dgm:spPr/>
    </dgm:pt>
    <dgm:pt modelId="{82419946-6247-4CB2-BC6C-3AAD5903DDAA}" type="pres">
      <dgm:prSet presAssocID="{A85B9999-7B18-433F-9FE1-7866B594D7EB}" presName="outerBoxParent" presStyleLbl="node1" presStyleIdx="0" presStyleCnt="3" custLinFactNeighborY="-767"/>
      <dgm:spPr/>
      <dgm:t>
        <a:bodyPr/>
        <a:lstStyle/>
        <a:p>
          <a:endParaRPr lang="pt-BR"/>
        </a:p>
      </dgm:t>
    </dgm:pt>
    <dgm:pt modelId="{8CC9AC74-2AE7-45A5-9651-2386D311A307}" type="pres">
      <dgm:prSet presAssocID="{A85B9999-7B18-433F-9FE1-7866B594D7EB}" presName="outerBoxChildren" presStyleCnt="0"/>
      <dgm:spPr/>
    </dgm:pt>
    <dgm:pt modelId="{17CFEF9A-5BFE-48EC-A7FF-0D4D46410584}" type="pres">
      <dgm:prSet presAssocID="{4D467780-AA9A-47E9-A5C8-6D3971E852A2}" presName="oChild" presStyleLbl="fgAcc1" presStyleIdx="0" presStyleCnt="17" custScaleX="114057" custScaleY="48466" custLinFactY="-12915" custLinFactNeighborX="-1331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EB6381-CE33-4D4B-83E7-FEA9CB6BB814}" type="pres">
      <dgm:prSet presAssocID="{37274FDF-E354-4852-A3C7-DA63279FB48B}" presName="outerSibTrans" presStyleCnt="0"/>
      <dgm:spPr/>
    </dgm:pt>
    <dgm:pt modelId="{655018CC-94D7-4D37-964A-BDE3D119D930}" type="pres">
      <dgm:prSet presAssocID="{BAC4EACA-454C-4082-B8D1-10A26C537C7D}" presName="oChild" presStyleLbl="fgAcc1" presStyleIdx="1" presStyleCnt="17" custScaleX="114057" custScaleY="48466" custLinFactX="30906" custLinFactY="13825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3DE415-BB07-4B80-A1DD-311173C761C5}" type="pres">
      <dgm:prSet presAssocID="{04FA1019-CCCA-495E-9FE0-357E2085A39F}" presName="outerSibTrans" presStyleCnt="0"/>
      <dgm:spPr/>
    </dgm:pt>
    <dgm:pt modelId="{1350CC1F-BB0A-412E-BC73-0FDB48866D10}" type="pres">
      <dgm:prSet presAssocID="{BB7B2B52-9095-4F20-BE9E-AD58F517F98E}" presName="oChild" presStyleLbl="fgAcc1" presStyleIdx="2" presStyleCnt="17" custScaleX="108546" custScaleY="48466" custLinFactY="-42548" custLinFactNeighborX="-3810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9CA6A0-036E-4C65-B833-773A310CF203}" type="pres">
      <dgm:prSet presAssocID="{E4ABA416-D3A5-4FAD-8930-A6FF166C8F9C}" presName="outerSibTrans" presStyleCnt="0"/>
      <dgm:spPr/>
    </dgm:pt>
    <dgm:pt modelId="{549324AC-9F40-4166-ACEE-3E13ECC95AE1}" type="pres">
      <dgm:prSet presAssocID="{A2213CC5-8F39-43AD-B92C-ADF16329548C}" presName="oChild" presStyleLbl="fgAcc1" presStyleIdx="3" presStyleCnt="17" custScaleX="114056" custLinFactY="-23513" custLinFactNeighborX="-3305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4B4D55-BD25-4CFD-85E4-5925EE75B6F3}" type="pres">
      <dgm:prSet presAssocID="{A85B9999-7B18-433F-9FE1-7866B594D7EB}" presName="middleBox" presStyleCnt="0"/>
      <dgm:spPr/>
    </dgm:pt>
    <dgm:pt modelId="{1504F825-D82B-4983-903D-A6ED8D689171}" type="pres">
      <dgm:prSet presAssocID="{A85B9999-7B18-433F-9FE1-7866B594D7EB}" presName="middleBoxParent" presStyleLbl="node1" presStyleIdx="1" presStyleCnt="3" custLinFactNeighborX="1339" custLinFactNeighborY="-5642"/>
      <dgm:spPr/>
      <dgm:t>
        <a:bodyPr/>
        <a:lstStyle/>
        <a:p>
          <a:endParaRPr lang="pt-BR"/>
        </a:p>
      </dgm:t>
    </dgm:pt>
    <dgm:pt modelId="{BA7F1AF1-8FCA-4E00-BE6B-FADBB5C7EDEC}" type="pres">
      <dgm:prSet presAssocID="{A85B9999-7B18-433F-9FE1-7866B594D7EB}" presName="middleBoxChildren" presStyleCnt="0"/>
      <dgm:spPr/>
    </dgm:pt>
    <dgm:pt modelId="{C7DA1830-E2EE-4C42-9033-F431F82355B9}" type="pres">
      <dgm:prSet presAssocID="{D1A50B62-705B-44B2-AED6-2217A5241F0B}" presName="mChild" presStyleLbl="fgAcc1" presStyleIdx="4" presStyleCnt="17" custScaleX="45047" custLinFactY="-537472" custLinFactNeighborX="-18605" custLinFactNeighborY="-6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17A7D1-982F-46DE-8052-3E24AF520FC1}" type="pres">
      <dgm:prSet presAssocID="{86BAD165-E4FD-43DF-A3A0-8A55709D2A4E}" presName="middleSibTrans" presStyleCnt="0"/>
      <dgm:spPr/>
    </dgm:pt>
    <dgm:pt modelId="{7DD58436-B88D-4EA8-9ED2-3F8F60EDF24B}" type="pres">
      <dgm:prSet presAssocID="{D92D1DD9-6342-4E59-8187-198A5808727D}" presName="mChild" presStyleLbl="fgAcc1" presStyleIdx="5" presStyleCnt="17" custScaleX="113714" custScaleY="264452" custLinFactY="241582" custLinFactNeighborX="6186" custLinFactNeighborY="3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D72F1DB-8779-49D8-85FE-83C93E525497}" type="pres">
      <dgm:prSet presAssocID="{6AA40BD8-C594-4CD9-8A27-F9169984A62A}" presName="middleSibTrans" presStyleCnt="0"/>
      <dgm:spPr/>
    </dgm:pt>
    <dgm:pt modelId="{2A0D9309-5A46-46FA-B1E3-8012176AF960}" type="pres">
      <dgm:prSet presAssocID="{EC4BF48E-574D-4954-8704-706BD9907DAE}" presName="mChild" presStyleLbl="fgAcc1" presStyleIdx="6" presStyleCnt="17" custScaleX="124946" custScaleY="403670" custLinFactY="-438126" custLinFactNeighborX="6670" custLinFactNeighborY="-5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89D3D27-9AA3-4900-9DA4-4CB7A0837667}" type="pres">
      <dgm:prSet presAssocID="{10ADA580-B91D-4FAE-A6E1-AE376AD6B514}" presName="middleSibTrans" presStyleCnt="0"/>
      <dgm:spPr/>
    </dgm:pt>
    <dgm:pt modelId="{BD9C2299-93E7-4718-ABEF-E25114CE0B13}" type="pres">
      <dgm:prSet presAssocID="{DE17D9D7-5489-497B-A42F-A76F0E9F5255}" presName="mChild" presStyleLbl="fgAcc1" presStyleIdx="7" presStyleCnt="17" custScaleX="54479" custLinFactY="-1002733" custLinFactNeighborX="12643" custLinFactNeighborY="-1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330CCAA-FFE1-4695-9468-14996A19CCAE}" type="pres">
      <dgm:prSet presAssocID="{9446EFA5-40F1-4AA3-9B92-050B65DE22F8}" presName="middleSibTrans" presStyleCnt="0"/>
      <dgm:spPr/>
    </dgm:pt>
    <dgm:pt modelId="{8F82343A-2AE4-496B-8309-EC4DEA06D19F}" type="pres">
      <dgm:prSet presAssocID="{A50B5B65-24C3-4387-856C-1CB7F16F99FD}" presName="mChild" presStyleLbl="fgAcc1" presStyleIdx="8" presStyleCnt="17" custScaleX="51847" custLinFactY="-1352785" custLinFactNeighborX="54227" custLinFactNeighborY="-14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584C3D-138E-4915-B84B-C7BB842FED88}" type="pres">
      <dgm:prSet presAssocID="{414C6564-D018-48D7-BA76-A5FFA9E4F1DC}" presName="middleSibTrans" presStyleCnt="0"/>
      <dgm:spPr/>
    </dgm:pt>
    <dgm:pt modelId="{FCBBF173-7189-43F4-8FA2-D165EC9445CB}" type="pres">
      <dgm:prSet presAssocID="{42A967A3-08D8-461A-B344-B890D0107D38}" presName="mChild" presStyleLbl="fgAcc1" presStyleIdx="9" presStyleCnt="17" custLinFactX="42576" custLinFactY="-1608401" custLinFactNeighborX="100000" custLinFactNeighborY="-17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B61D00-4D24-49B1-9001-D06671E569EE}" type="pres">
      <dgm:prSet presAssocID="{018132BB-427F-4101-9EAB-01B001DF8114}" presName="middleSibTrans" presStyleCnt="0"/>
      <dgm:spPr/>
    </dgm:pt>
    <dgm:pt modelId="{3C2AFC08-CABB-4D51-AC8D-DF899FEA645D}" type="pres">
      <dgm:prSet presAssocID="{8BFF7757-94CD-4124-84AB-97F7962C5074}" presName="mChild" presStyleLbl="fgAcc1" presStyleIdx="10" presStyleCnt="17" custScaleX="56508" custLinFactX="100000" custLinFactY="-1473461" custLinFactNeighborX="119237" custLinFactNeighborY="-15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381A97-AA91-4971-8361-C9665D6819B4}" type="pres">
      <dgm:prSet presAssocID="{C8958A57-3220-4034-9607-4241A8C44DD3}" presName="middleSibTrans" presStyleCnt="0"/>
      <dgm:spPr/>
    </dgm:pt>
    <dgm:pt modelId="{CAA16A13-428E-4963-B4CD-E70D2FC12AF0}" type="pres">
      <dgm:prSet presAssocID="{01C80F33-DE6E-4313-B24E-4A035ECFB065}" presName="mChild" presStyleLbl="fgAcc1" presStyleIdx="11" presStyleCnt="17" custScaleX="56508" custLinFactX="100000" custLinFactY="-1512116" custLinFactNeighborX="185066" custLinFactNeighborY="-16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DFB1DA-61FC-4760-BB75-EB6E085C230E}" type="pres">
      <dgm:prSet presAssocID="{41EC2461-3E7C-4F15-9DB7-10300756C6B9}" presName="middleSibTrans" presStyleCnt="0"/>
      <dgm:spPr/>
    </dgm:pt>
    <dgm:pt modelId="{CA62B02D-9B54-4019-8AED-C33DA82F94C9}" type="pres">
      <dgm:prSet presAssocID="{08AD90CC-E2E6-4BB3-9419-6EDAD3CA544F}" presName="mChild" presStyleLbl="fgAcc1" presStyleIdx="12" presStyleCnt="17" custScaleX="56508" custLinFactX="100000" custLinFactY="-1828631" custLinFactNeighborX="176016" custLinFactNeighborY="-19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BF1372-D4BF-4E86-B6AA-7462A841E332}" type="pres">
      <dgm:prSet presAssocID="{0FD7C885-9341-44BA-B6A0-F0232B17CB71}" presName="middleSibTrans" presStyleCnt="0"/>
      <dgm:spPr/>
    </dgm:pt>
    <dgm:pt modelId="{1E70667C-B837-47D0-B414-BDB98291ECA6}" type="pres">
      <dgm:prSet presAssocID="{0B97309A-FE96-4380-84FE-ADA94A0AA437}" presName="mChild" presStyleLbl="fgAcc1" presStyleIdx="13" presStyleCnt="17" custScaleX="56508" custScaleY="168773" custLinFactX="172339" custLinFactY="-1807084" custLinFactNeighborX="200000" custLinFactNeighborY="-19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241A05D-E237-48E9-8E77-8BC1A531C698}" type="pres">
      <dgm:prSet presAssocID="{A85B9999-7B18-433F-9FE1-7866B594D7EB}" presName="centerBox" presStyleCnt="0"/>
      <dgm:spPr/>
    </dgm:pt>
    <dgm:pt modelId="{572C5273-53FC-4575-BC54-1A5939FC765C}" type="pres">
      <dgm:prSet presAssocID="{A85B9999-7B18-433F-9FE1-7866B594D7EB}" presName="centerBoxParent" presStyleLbl="node1" presStyleIdx="2" presStyleCnt="3" custScaleY="96877" custLinFactNeighborX="2935" custLinFactNeighborY="-17922"/>
      <dgm:spPr/>
      <dgm:t>
        <a:bodyPr/>
        <a:lstStyle/>
        <a:p>
          <a:endParaRPr lang="pt-BR"/>
        </a:p>
      </dgm:t>
    </dgm:pt>
    <dgm:pt modelId="{74E35C6B-0DD4-4BE6-8959-B59985062674}" type="pres">
      <dgm:prSet presAssocID="{A85B9999-7B18-433F-9FE1-7866B594D7EB}" presName="centerBoxChildren" presStyleCnt="0"/>
      <dgm:spPr/>
    </dgm:pt>
    <dgm:pt modelId="{28DD2A1B-5D57-4DCE-8225-91471D177899}" type="pres">
      <dgm:prSet presAssocID="{4D55594A-0E7F-401F-BFBC-287CE11E5002}" presName="cChild" presStyleLbl="fgAcc1" presStyleIdx="14" presStyleCnt="17" custLinFactX="253" custLinFactNeighborX="100000" custLinFactNeighborY="-4739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7570ED-B815-40D0-91C6-2819B7371B08}" type="pres">
      <dgm:prSet presAssocID="{EAE030EA-C2DC-484E-9FA6-F1750C44381C}" presName="centerSibTrans" presStyleCnt="0"/>
      <dgm:spPr/>
    </dgm:pt>
    <dgm:pt modelId="{8D964962-C81F-4D59-8F57-2F0F5C1AB1AF}" type="pres">
      <dgm:prSet presAssocID="{25A01A74-EB43-4BEA-AC4D-1A03CD251B6E}" presName="cChild" presStyleLbl="fgAcc1" presStyleIdx="15" presStyleCnt="17" custLinFactX="4755" custLinFactNeighborX="100000" custLinFactNeighborY="-4739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5343585-7DC8-4570-8961-D735E9BA60CC}" type="pres">
      <dgm:prSet presAssocID="{EBDA238A-1EAF-48CA-B453-69751F6EBFCC}" presName="centerSibTrans" presStyleCnt="0"/>
      <dgm:spPr/>
    </dgm:pt>
    <dgm:pt modelId="{81F3AA10-18B6-4C33-AE94-BB1AFCE1B2A9}" type="pres">
      <dgm:prSet presAssocID="{D08B30FB-C90F-462F-9097-2C51B09EE663}" presName="cChild" presStyleLbl="fgAcc1" presStyleIdx="16" presStyleCnt="17" custScaleX="99794" custScaleY="95283" custLinFactX="13586" custLinFactNeighborX="100000" custLinFactNeighborY="-4685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0667E0B-7ECA-4F3A-813A-A97CE96D7C57}" type="presOf" srcId="{42A967A3-08D8-461A-B344-B890D0107D38}" destId="{FCBBF173-7189-43F4-8FA2-D165EC9445CB}" srcOrd="0" destOrd="0" presId="urn:microsoft.com/office/officeart/2005/8/layout/target2"/>
    <dgm:cxn modelId="{ADB4869A-D39A-493E-8517-24C74A4B360D}" type="presOf" srcId="{08AD90CC-E2E6-4BB3-9419-6EDAD3CA544F}" destId="{CA62B02D-9B54-4019-8AED-C33DA82F94C9}" srcOrd="0" destOrd="0" presId="urn:microsoft.com/office/officeart/2005/8/layout/target2"/>
    <dgm:cxn modelId="{50D3667E-B866-47C3-81E7-DB15C2613EDA}" srcId="{7D183282-5EA0-4D18-A015-B5DCAA69C52F}" destId="{D1A50B62-705B-44B2-AED6-2217A5241F0B}" srcOrd="0" destOrd="0" parTransId="{4820AE27-1F14-42D0-B9E6-9AB2B863582E}" sibTransId="{86BAD165-E4FD-43DF-A3A0-8A55709D2A4E}"/>
    <dgm:cxn modelId="{5045E774-F1C1-4501-AAA0-1AEB4A36FBA3}" srcId="{77C526EA-9FEC-4CC9-A35A-ACDDD552ABD3}" destId="{A2213CC5-8F39-43AD-B92C-ADF16329548C}" srcOrd="3" destOrd="0" parTransId="{11AA2557-810C-4924-8FE2-D874688107C4}" sibTransId="{356783E6-E23D-4323-A314-F98E6477AAC2}"/>
    <dgm:cxn modelId="{83C6FB61-94C2-4BB9-AAE8-BC9811EF79FD}" srcId="{7D183282-5EA0-4D18-A015-B5DCAA69C52F}" destId="{EC4BF48E-574D-4954-8704-706BD9907DAE}" srcOrd="2" destOrd="0" parTransId="{1FE5F251-FE47-4AAA-9D44-14936FCC92AA}" sibTransId="{10ADA580-B91D-4FAE-A6E1-AE376AD6B514}"/>
    <dgm:cxn modelId="{32C7889D-70DE-44A3-97C4-E546A533AC87}" type="presOf" srcId="{0B97309A-FE96-4380-84FE-ADA94A0AA437}" destId="{1E70667C-B837-47D0-B414-BDB98291ECA6}" srcOrd="0" destOrd="0" presId="urn:microsoft.com/office/officeart/2005/8/layout/target2"/>
    <dgm:cxn modelId="{843CAA79-DECB-46FD-B534-B38F8AF397EC}" srcId="{A85B9999-7B18-433F-9FE1-7866B594D7EB}" destId="{77C526EA-9FEC-4CC9-A35A-ACDDD552ABD3}" srcOrd="0" destOrd="0" parTransId="{1D1E93EE-0D21-4CB7-8D46-591C60C150D0}" sibTransId="{3FADF20E-CD9B-4764-880E-CDD1C0873611}"/>
    <dgm:cxn modelId="{6B3D32BF-A198-49AE-93F6-E5D68D87717F}" type="presOf" srcId="{8BFF7757-94CD-4124-84AB-97F7962C5074}" destId="{3C2AFC08-CABB-4D51-AC8D-DF899FEA645D}" srcOrd="0" destOrd="0" presId="urn:microsoft.com/office/officeart/2005/8/layout/target2"/>
    <dgm:cxn modelId="{53AA8870-103F-4441-88D6-2A747E173D11}" type="presOf" srcId="{EC4BF48E-574D-4954-8704-706BD9907DAE}" destId="{2A0D9309-5A46-46FA-B1E3-8012176AF960}" srcOrd="0" destOrd="0" presId="urn:microsoft.com/office/officeart/2005/8/layout/target2"/>
    <dgm:cxn modelId="{EB50F4D2-9D14-4FB3-A26C-E93B06512A60}" srcId="{7D183282-5EA0-4D18-A015-B5DCAA69C52F}" destId="{08AD90CC-E2E6-4BB3-9419-6EDAD3CA544F}" srcOrd="8" destOrd="0" parTransId="{CE43FE4A-1ABA-42E6-99F8-DBADD12678D1}" sibTransId="{0FD7C885-9341-44BA-B6A0-F0232B17CB71}"/>
    <dgm:cxn modelId="{3A683303-4C46-49ED-89BE-A26F5222847A}" type="presOf" srcId="{A50B5B65-24C3-4387-856C-1CB7F16F99FD}" destId="{8F82343A-2AE4-496B-8309-EC4DEA06D19F}" srcOrd="0" destOrd="0" presId="urn:microsoft.com/office/officeart/2005/8/layout/target2"/>
    <dgm:cxn modelId="{EC576829-1380-412B-9CB5-A66389B08070}" type="presOf" srcId="{BB7B2B52-9095-4F20-BE9E-AD58F517F98E}" destId="{1350CC1F-BB0A-412E-BC73-0FDB48866D10}" srcOrd="0" destOrd="0" presId="urn:microsoft.com/office/officeart/2005/8/layout/target2"/>
    <dgm:cxn modelId="{CDAEC95C-5BAF-4534-A3F3-AE3315FDDEBF}" type="presOf" srcId="{01C80F33-DE6E-4313-B24E-4A035ECFB065}" destId="{CAA16A13-428E-4963-B4CD-E70D2FC12AF0}" srcOrd="0" destOrd="0" presId="urn:microsoft.com/office/officeart/2005/8/layout/target2"/>
    <dgm:cxn modelId="{8AF83362-0FF3-49A5-A2DE-E4D67E626BFF}" type="presOf" srcId="{4D467780-AA9A-47E9-A5C8-6D3971E852A2}" destId="{17CFEF9A-5BFE-48EC-A7FF-0D4D46410584}" srcOrd="0" destOrd="0" presId="urn:microsoft.com/office/officeart/2005/8/layout/target2"/>
    <dgm:cxn modelId="{D45D4831-80D9-4875-B173-5A5D673EB3E8}" type="presOf" srcId="{A85B9999-7B18-433F-9FE1-7866B594D7EB}" destId="{9A6BF8D2-34B9-41AF-9F99-D7D910D582B7}" srcOrd="0" destOrd="0" presId="urn:microsoft.com/office/officeart/2005/8/layout/target2"/>
    <dgm:cxn modelId="{ACF57B86-35A7-4432-B0DD-9A077F1ED966}" type="presOf" srcId="{DE17D9D7-5489-497B-A42F-A76F0E9F5255}" destId="{BD9C2299-93E7-4718-ABEF-E25114CE0B13}" srcOrd="0" destOrd="0" presId="urn:microsoft.com/office/officeart/2005/8/layout/target2"/>
    <dgm:cxn modelId="{79D67629-D4B6-44EA-B8A3-DF764452F904}" srcId="{7D183282-5EA0-4D18-A015-B5DCAA69C52F}" destId="{8BFF7757-94CD-4124-84AB-97F7962C5074}" srcOrd="6" destOrd="0" parTransId="{5A43D16E-8B7D-42CC-9A74-1F1AE75D33BF}" sibTransId="{C8958A57-3220-4034-9607-4241A8C44DD3}"/>
    <dgm:cxn modelId="{1FFFFD3F-49C6-48E4-9C96-007D7FD37DA5}" srcId="{4E4C7E4A-B1CA-48F0-BA8D-150CC9497CC8}" destId="{D08B30FB-C90F-462F-9097-2C51B09EE663}" srcOrd="2" destOrd="0" parTransId="{FF8AD6B4-0F87-4A87-9F71-7D29094D8110}" sibTransId="{90D78AC2-5767-4CC0-8943-825CEA6D4174}"/>
    <dgm:cxn modelId="{0C44556B-2C8E-41D8-A575-6183D5F57BF9}" type="presOf" srcId="{7D183282-5EA0-4D18-A015-B5DCAA69C52F}" destId="{1504F825-D82B-4983-903D-A6ED8D689171}" srcOrd="0" destOrd="0" presId="urn:microsoft.com/office/officeart/2005/8/layout/target2"/>
    <dgm:cxn modelId="{99EDA2CC-CA70-437E-A6DE-108CD99BB79E}" srcId="{A85B9999-7B18-433F-9FE1-7866B594D7EB}" destId="{7D183282-5EA0-4D18-A015-B5DCAA69C52F}" srcOrd="1" destOrd="0" parTransId="{35584C7F-891C-4111-BB52-DDFB3E455873}" sibTransId="{6B7951A4-A912-42EB-B2E2-0396AA024672}"/>
    <dgm:cxn modelId="{AEF4090E-B1CE-4DEC-A705-9FA2A7678959}" type="presOf" srcId="{D08B30FB-C90F-462F-9097-2C51B09EE663}" destId="{81F3AA10-18B6-4C33-AE94-BB1AFCE1B2A9}" srcOrd="0" destOrd="0" presId="urn:microsoft.com/office/officeart/2005/8/layout/target2"/>
    <dgm:cxn modelId="{2E606D8C-772C-4A75-B2F3-5A2E816B67CA}" srcId="{7D183282-5EA0-4D18-A015-B5DCAA69C52F}" destId="{A50B5B65-24C3-4387-856C-1CB7F16F99FD}" srcOrd="4" destOrd="0" parTransId="{ED95771C-3196-4F9A-BC2C-E274D10E79FF}" sibTransId="{414C6564-D018-48D7-BA76-A5FFA9E4F1DC}"/>
    <dgm:cxn modelId="{BF9224CD-B840-46C2-8181-19F72068BE99}" type="presOf" srcId="{A2213CC5-8F39-43AD-B92C-ADF16329548C}" destId="{549324AC-9F40-4166-ACEE-3E13ECC95AE1}" srcOrd="0" destOrd="0" presId="urn:microsoft.com/office/officeart/2005/8/layout/target2"/>
    <dgm:cxn modelId="{F7960AC6-4899-4BA9-A667-B572BE69C386}" srcId="{4E4C7E4A-B1CA-48F0-BA8D-150CC9497CC8}" destId="{25A01A74-EB43-4BEA-AC4D-1A03CD251B6E}" srcOrd="1" destOrd="0" parTransId="{F3CAC7CC-4F4C-490F-985E-7B9707D907BC}" sibTransId="{EBDA238A-1EAF-48CA-B453-69751F6EBFCC}"/>
    <dgm:cxn modelId="{F9D89004-6043-4732-86E6-CB5615AEEE67}" type="presOf" srcId="{4E4C7E4A-B1CA-48F0-BA8D-150CC9497CC8}" destId="{572C5273-53FC-4575-BC54-1A5939FC765C}" srcOrd="0" destOrd="0" presId="urn:microsoft.com/office/officeart/2005/8/layout/target2"/>
    <dgm:cxn modelId="{17558075-16C6-46F2-9639-18CC7A984DBF}" srcId="{77C526EA-9FEC-4CC9-A35A-ACDDD552ABD3}" destId="{BB7B2B52-9095-4F20-BE9E-AD58F517F98E}" srcOrd="2" destOrd="0" parTransId="{DC052A6C-FFAE-4B56-A97B-34A0270C322C}" sibTransId="{E4ABA416-D3A5-4FAD-8930-A6FF166C8F9C}"/>
    <dgm:cxn modelId="{EB6CA553-EA50-4455-95A1-B39FC6951C28}" type="presOf" srcId="{77C526EA-9FEC-4CC9-A35A-ACDDD552ABD3}" destId="{82419946-6247-4CB2-BC6C-3AAD5903DDAA}" srcOrd="0" destOrd="0" presId="urn:microsoft.com/office/officeart/2005/8/layout/target2"/>
    <dgm:cxn modelId="{15EACE28-8BC0-43D8-A849-DFD686436C94}" srcId="{7D183282-5EA0-4D18-A015-B5DCAA69C52F}" destId="{DE17D9D7-5489-497B-A42F-A76F0E9F5255}" srcOrd="3" destOrd="0" parTransId="{581F8D0A-CF6C-4355-B68C-552B7A2A0D2C}" sibTransId="{9446EFA5-40F1-4AA3-9B92-050B65DE22F8}"/>
    <dgm:cxn modelId="{CEE4D551-EE29-48CA-A985-95D36ACDEFF5}" srcId="{7D183282-5EA0-4D18-A015-B5DCAA69C52F}" destId="{D92D1DD9-6342-4E59-8187-198A5808727D}" srcOrd="1" destOrd="0" parTransId="{F7B69695-E988-4AC7-AC23-6AE57DCF04B1}" sibTransId="{6AA40BD8-C594-4CD9-8A27-F9169984A62A}"/>
    <dgm:cxn modelId="{1887080E-6C4D-4594-AA45-2AF4610E4D0B}" srcId="{7D183282-5EA0-4D18-A015-B5DCAA69C52F}" destId="{0B97309A-FE96-4380-84FE-ADA94A0AA437}" srcOrd="9" destOrd="0" parTransId="{ECAE20F9-EC6C-4E1B-A5A0-F4A6BDEF2F72}" sibTransId="{38F95415-765C-4760-90F0-0DC295B49B80}"/>
    <dgm:cxn modelId="{93549D65-E20F-4307-B3F6-D36E4D2DD77D}" srcId="{4E4C7E4A-B1CA-48F0-BA8D-150CC9497CC8}" destId="{4D55594A-0E7F-401F-BFBC-287CE11E5002}" srcOrd="0" destOrd="0" parTransId="{0C6FE890-1F38-4170-86BA-364AD747B97E}" sibTransId="{EAE030EA-C2DC-484E-9FA6-F1750C44381C}"/>
    <dgm:cxn modelId="{EBE9C7E6-7FEC-4A5B-8261-ACB0A4436ABA}" type="presOf" srcId="{D92D1DD9-6342-4E59-8187-198A5808727D}" destId="{7DD58436-B88D-4EA8-9ED2-3F8F60EDF24B}" srcOrd="0" destOrd="0" presId="urn:microsoft.com/office/officeart/2005/8/layout/target2"/>
    <dgm:cxn modelId="{133FD1A4-EC80-484E-8CBC-0687E955BB76}" type="presOf" srcId="{25A01A74-EB43-4BEA-AC4D-1A03CD251B6E}" destId="{8D964962-C81F-4D59-8F57-2F0F5C1AB1AF}" srcOrd="0" destOrd="0" presId="urn:microsoft.com/office/officeart/2005/8/layout/target2"/>
    <dgm:cxn modelId="{61A5A748-9BAD-43B9-B4A3-9097EDB38BC5}" type="presOf" srcId="{4D55594A-0E7F-401F-BFBC-287CE11E5002}" destId="{28DD2A1B-5D57-4DCE-8225-91471D177899}" srcOrd="0" destOrd="0" presId="urn:microsoft.com/office/officeart/2005/8/layout/target2"/>
    <dgm:cxn modelId="{7EBE77BB-308A-4DB1-B8D4-FA802E4A3303}" type="presOf" srcId="{D1A50B62-705B-44B2-AED6-2217A5241F0B}" destId="{C7DA1830-E2EE-4C42-9033-F431F82355B9}" srcOrd="0" destOrd="0" presId="urn:microsoft.com/office/officeart/2005/8/layout/target2"/>
    <dgm:cxn modelId="{BE2B30C7-112B-42A7-B0C6-2BF6D052DB0E}" srcId="{7D183282-5EA0-4D18-A015-B5DCAA69C52F}" destId="{42A967A3-08D8-461A-B344-B890D0107D38}" srcOrd="5" destOrd="0" parTransId="{5E043553-4E19-429E-9650-BF64C62791B7}" sibTransId="{018132BB-427F-4101-9EAB-01B001DF8114}"/>
    <dgm:cxn modelId="{FC59CF54-9935-4470-98CB-AC45FF26A0E3}" type="presOf" srcId="{BAC4EACA-454C-4082-B8D1-10A26C537C7D}" destId="{655018CC-94D7-4D37-964A-BDE3D119D930}" srcOrd="0" destOrd="0" presId="urn:microsoft.com/office/officeart/2005/8/layout/target2"/>
    <dgm:cxn modelId="{DA2B474D-6E2F-4B8D-A8DA-6F1AE3ECF67F}" srcId="{7D183282-5EA0-4D18-A015-B5DCAA69C52F}" destId="{01C80F33-DE6E-4313-B24E-4A035ECFB065}" srcOrd="7" destOrd="0" parTransId="{3D0206EA-46C5-4CDD-93F5-AEBA0F194C2F}" sibTransId="{41EC2461-3E7C-4F15-9DB7-10300756C6B9}"/>
    <dgm:cxn modelId="{C6AE4D6E-C3EC-4D19-9439-1C6B4DDB65BB}" srcId="{A85B9999-7B18-433F-9FE1-7866B594D7EB}" destId="{E5D8807E-FA0D-414A-AA98-9E76140606E2}" srcOrd="3" destOrd="0" parTransId="{CADE52B0-BE2E-4A9B-ABC1-E834B7FA2EF6}" sibTransId="{79F31D73-5ACE-4D85-B314-212773200A3C}"/>
    <dgm:cxn modelId="{DBABFA61-FED5-4590-BC1D-6EF82F35B570}" srcId="{77C526EA-9FEC-4CC9-A35A-ACDDD552ABD3}" destId="{BAC4EACA-454C-4082-B8D1-10A26C537C7D}" srcOrd="1" destOrd="0" parTransId="{567EA68D-A644-4307-9B5C-D0CECB79D748}" sibTransId="{04FA1019-CCCA-495E-9FE0-357E2085A39F}"/>
    <dgm:cxn modelId="{DF8E38A9-45EE-42C1-95DE-1B289B9337C0}" srcId="{77C526EA-9FEC-4CC9-A35A-ACDDD552ABD3}" destId="{4D467780-AA9A-47E9-A5C8-6D3971E852A2}" srcOrd="0" destOrd="0" parTransId="{30A43A95-1753-4131-BB50-6BEBA4A59D82}" sibTransId="{37274FDF-E354-4852-A3C7-DA63279FB48B}"/>
    <dgm:cxn modelId="{9B3B51BB-BCDE-4223-9475-F1FA7472F0E4}" srcId="{A85B9999-7B18-433F-9FE1-7866B594D7EB}" destId="{4E4C7E4A-B1CA-48F0-BA8D-150CC9497CC8}" srcOrd="2" destOrd="0" parTransId="{79D75670-A1A1-40EB-BC44-C851334B9B7A}" sibTransId="{3C0B54E2-68B7-4D7E-8815-4FAF4BB8FB69}"/>
    <dgm:cxn modelId="{412ED4ED-1F64-4D3C-AD06-93EDDC92EAFF}" type="presParOf" srcId="{9A6BF8D2-34B9-41AF-9F99-D7D910D582B7}" destId="{D9E1A88F-5654-4CE7-BBDA-0A4BBAAB83CE}" srcOrd="0" destOrd="0" presId="urn:microsoft.com/office/officeart/2005/8/layout/target2"/>
    <dgm:cxn modelId="{D3EF4ADB-1FE1-4A81-A4FB-EA1E1B1E739A}" type="presParOf" srcId="{D9E1A88F-5654-4CE7-BBDA-0A4BBAAB83CE}" destId="{82419946-6247-4CB2-BC6C-3AAD5903DDAA}" srcOrd="0" destOrd="0" presId="urn:microsoft.com/office/officeart/2005/8/layout/target2"/>
    <dgm:cxn modelId="{17E549C6-ECE8-40D7-9946-A1C47FF407CB}" type="presParOf" srcId="{D9E1A88F-5654-4CE7-BBDA-0A4BBAAB83CE}" destId="{8CC9AC74-2AE7-45A5-9651-2386D311A307}" srcOrd="1" destOrd="0" presId="urn:microsoft.com/office/officeart/2005/8/layout/target2"/>
    <dgm:cxn modelId="{D6DB0279-480E-439A-B905-9FB963DFAAF6}" type="presParOf" srcId="{8CC9AC74-2AE7-45A5-9651-2386D311A307}" destId="{17CFEF9A-5BFE-48EC-A7FF-0D4D46410584}" srcOrd="0" destOrd="0" presId="urn:microsoft.com/office/officeart/2005/8/layout/target2"/>
    <dgm:cxn modelId="{9FAF0F5E-707D-4273-B87C-BB22A965CA9B}" type="presParOf" srcId="{8CC9AC74-2AE7-45A5-9651-2386D311A307}" destId="{1AEB6381-CE33-4D4B-83E7-FEA9CB6BB814}" srcOrd="1" destOrd="0" presId="urn:microsoft.com/office/officeart/2005/8/layout/target2"/>
    <dgm:cxn modelId="{551B743D-AB0A-4EB1-8635-71C0EAF6D0F1}" type="presParOf" srcId="{8CC9AC74-2AE7-45A5-9651-2386D311A307}" destId="{655018CC-94D7-4D37-964A-BDE3D119D930}" srcOrd="2" destOrd="0" presId="urn:microsoft.com/office/officeart/2005/8/layout/target2"/>
    <dgm:cxn modelId="{E08FC92D-0228-4C92-AC73-747E55949728}" type="presParOf" srcId="{8CC9AC74-2AE7-45A5-9651-2386D311A307}" destId="{EE3DE415-BB07-4B80-A1DD-311173C761C5}" srcOrd="3" destOrd="0" presId="urn:microsoft.com/office/officeart/2005/8/layout/target2"/>
    <dgm:cxn modelId="{48D434BF-F249-4B5E-BC21-EC0EDFC27CE9}" type="presParOf" srcId="{8CC9AC74-2AE7-45A5-9651-2386D311A307}" destId="{1350CC1F-BB0A-412E-BC73-0FDB48866D10}" srcOrd="4" destOrd="0" presId="urn:microsoft.com/office/officeart/2005/8/layout/target2"/>
    <dgm:cxn modelId="{2C4EABBF-5FFC-41DB-817C-315E0125482D}" type="presParOf" srcId="{8CC9AC74-2AE7-45A5-9651-2386D311A307}" destId="{DB9CA6A0-036E-4C65-B833-773A310CF203}" srcOrd="5" destOrd="0" presId="urn:microsoft.com/office/officeart/2005/8/layout/target2"/>
    <dgm:cxn modelId="{04B64D5B-EB6C-4890-9BDF-87535E47F516}" type="presParOf" srcId="{8CC9AC74-2AE7-45A5-9651-2386D311A307}" destId="{549324AC-9F40-4166-ACEE-3E13ECC95AE1}" srcOrd="6" destOrd="0" presId="urn:microsoft.com/office/officeart/2005/8/layout/target2"/>
    <dgm:cxn modelId="{4F7D16F8-62B6-4B89-B85F-DD8AB2E00B5B}" type="presParOf" srcId="{9A6BF8D2-34B9-41AF-9F99-D7D910D582B7}" destId="{DA4B4D55-BD25-4CFD-85E4-5925EE75B6F3}" srcOrd="1" destOrd="0" presId="urn:microsoft.com/office/officeart/2005/8/layout/target2"/>
    <dgm:cxn modelId="{BF2B4466-E0BE-4DE0-99DB-EC931E288308}" type="presParOf" srcId="{DA4B4D55-BD25-4CFD-85E4-5925EE75B6F3}" destId="{1504F825-D82B-4983-903D-A6ED8D689171}" srcOrd="0" destOrd="0" presId="urn:microsoft.com/office/officeart/2005/8/layout/target2"/>
    <dgm:cxn modelId="{C5E8A8EE-8027-4317-8AAF-CEAB2D02ADA2}" type="presParOf" srcId="{DA4B4D55-BD25-4CFD-85E4-5925EE75B6F3}" destId="{BA7F1AF1-8FCA-4E00-BE6B-FADBB5C7EDEC}" srcOrd="1" destOrd="0" presId="urn:microsoft.com/office/officeart/2005/8/layout/target2"/>
    <dgm:cxn modelId="{0CF8D102-9256-456A-B5A1-5150DD11B0E8}" type="presParOf" srcId="{BA7F1AF1-8FCA-4E00-BE6B-FADBB5C7EDEC}" destId="{C7DA1830-E2EE-4C42-9033-F431F82355B9}" srcOrd="0" destOrd="0" presId="urn:microsoft.com/office/officeart/2005/8/layout/target2"/>
    <dgm:cxn modelId="{D42B7A62-36E5-46BB-BFEF-518C5E5EC239}" type="presParOf" srcId="{BA7F1AF1-8FCA-4E00-BE6B-FADBB5C7EDEC}" destId="{2417A7D1-982F-46DE-8052-3E24AF520FC1}" srcOrd="1" destOrd="0" presId="urn:microsoft.com/office/officeart/2005/8/layout/target2"/>
    <dgm:cxn modelId="{D288E980-753E-408C-8E79-FD9F46CF5F9E}" type="presParOf" srcId="{BA7F1AF1-8FCA-4E00-BE6B-FADBB5C7EDEC}" destId="{7DD58436-B88D-4EA8-9ED2-3F8F60EDF24B}" srcOrd="2" destOrd="0" presId="urn:microsoft.com/office/officeart/2005/8/layout/target2"/>
    <dgm:cxn modelId="{F7C4892C-ED10-44C1-8A3C-23B6CCA256E0}" type="presParOf" srcId="{BA7F1AF1-8FCA-4E00-BE6B-FADBB5C7EDEC}" destId="{BD72F1DB-8779-49D8-85FE-83C93E525497}" srcOrd="3" destOrd="0" presId="urn:microsoft.com/office/officeart/2005/8/layout/target2"/>
    <dgm:cxn modelId="{D1CE0FB5-FBD7-4B1E-A341-F800F6654901}" type="presParOf" srcId="{BA7F1AF1-8FCA-4E00-BE6B-FADBB5C7EDEC}" destId="{2A0D9309-5A46-46FA-B1E3-8012176AF960}" srcOrd="4" destOrd="0" presId="urn:microsoft.com/office/officeart/2005/8/layout/target2"/>
    <dgm:cxn modelId="{B9F2B18A-F5D8-4F1A-9344-0E7AD1090228}" type="presParOf" srcId="{BA7F1AF1-8FCA-4E00-BE6B-FADBB5C7EDEC}" destId="{C89D3D27-9AA3-4900-9DA4-4CB7A0837667}" srcOrd="5" destOrd="0" presId="urn:microsoft.com/office/officeart/2005/8/layout/target2"/>
    <dgm:cxn modelId="{A88C2A34-CD8F-410A-BADB-4F1391DE006B}" type="presParOf" srcId="{BA7F1AF1-8FCA-4E00-BE6B-FADBB5C7EDEC}" destId="{BD9C2299-93E7-4718-ABEF-E25114CE0B13}" srcOrd="6" destOrd="0" presId="urn:microsoft.com/office/officeart/2005/8/layout/target2"/>
    <dgm:cxn modelId="{41EBD6D9-A504-411B-896E-BA7A7C6A87A9}" type="presParOf" srcId="{BA7F1AF1-8FCA-4E00-BE6B-FADBB5C7EDEC}" destId="{6330CCAA-FFE1-4695-9468-14996A19CCAE}" srcOrd="7" destOrd="0" presId="urn:microsoft.com/office/officeart/2005/8/layout/target2"/>
    <dgm:cxn modelId="{F04C85FA-F0EC-4E3A-B069-79AC8A9B0D19}" type="presParOf" srcId="{BA7F1AF1-8FCA-4E00-BE6B-FADBB5C7EDEC}" destId="{8F82343A-2AE4-496B-8309-EC4DEA06D19F}" srcOrd="8" destOrd="0" presId="urn:microsoft.com/office/officeart/2005/8/layout/target2"/>
    <dgm:cxn modelId="{E2F12621-F8FF-4470-90D8-E3162829E316}" type="presParOf" srcId="{BA7F1AF1-8FCA-4E00-BE6B-FADBB5C7EDEC}" destId="{DA584C3D-138E-4915-B84B-C7BB842FED88}" srcOrd="9" destOrd="0" presId="urn:microsoft.com/office/officeart/2005/8/layout/target2"/>
    <dgm:cxn modelId="{E0C82EDC-8825-4EF0-BE82-6EF2AA600124}" type="presParOf" srcId="{BA7F1AF1-8FCA-4E00-BE6B-FADBB5C7EDEC}" destId="{FCBBF173-7189-43F4-8FA2-D165EC9445CB}" srcOrd="10" destOrd="0" presId="urn:microsoft.com/office/officeart/2005/8/layout/target2"/>
    <dgm:cxn modelId="{DDA6D53A-19B6-440E-A647-C12476C4BFBB}" type="presParOf" srcId="{BA7F1AF1-8FCA-4E00-BE6B-FADBB5C7EDEC}" destId="{B4B61D00-4D24-49B1-9001-D06671E569EE}" srcOrd="11" destOrd="0" presId="urn:microsoft.com/office/officeart/2005/8/layout/target2"/>
    <dgm:cxn modelId="{98C82CF6-7795-4A17-8EFC-B8F2001E617F}" type="presParOf" srcId="{BA7F1AF1-8FCA-4E00-BE6B-FADBB5C7EDEC}" destId="{3C2AFC08-CABB-4D51-AC8D-DF899FEA645D}" srcOrd="12" destOrd="0" presId="urn:microsoft.com/office/officeart/2005/8/layout/target2"/>
    <dgm:cxn modelId="{4FADEC34-349D-4260-B930-C55209A23062}" type="presParOf" srcId="{BA7F1AF1-8FCA-4E00-BE6B-FADBB5C7EDEC}" destId="{3F381A97-AA91-4971-8361-C9665D6819B4}" srcOrd="13" destOrd="0" presId="urn:microsoft.com/office/officeart/2005/8/layout/target2"/>
    <dgm:cxn modelId="{2DA0794A-5413-43E1-A12A-FCBC51E974D3}" type="presParOf" srcId="{BA7F1AF1-8FCA-4E00-BE6B-FADBB5C7EDEC}" destId="{CAA16A13-428E-4963-B4CD-E70D2FC12AF0}" srcOrd="14" destOrd="0" presId="urn:microsoft.com/office/officeart/2005/8/layout/target2"/>
    <dgm:cxn modelId="{AAA9CCC9-8EA5-4AA3-8175-1426D8D315BB}" type="presParOf" srcId="{BA7F1AF1-8FCA-4E00-BE6B-FADBB5C7EDEC}" destId="{B4DFB1DA-61FC-4760-BB75-EB6E085C230E}" srcOrd="15" destOrd="0" presId="urn:microsoft.com/office/officeart/2005/8/layout/target2"/>
    <dgm:cxn modelId="{2A6C76CC-B097-43A1-94E5-A84AF606834E}" type="presParOf" srcId="{BA7F1AF1-8FCA-4E00-BE6B-FADBB5C7EDEC}" destId="{CA62B02D-9B54-4019-8AED-C33DA82F94C9}" srcOrd="16" destOrd="0" presId="urn:microsoft.com/office/officeart/2005/8/layout/target2"/>
    <dgm:cxn modelId="{4F7D1A89-B9A8-43C3-839C-3C1EB0CAC65A}" type="presParOf" srcId="{BA7F1AF1-8FCA-4E00-BE6B-FADBB5C7EDEC}" destId="{FDBF1372-D4BF-4E86-B6AA-7462A841E332}" srcOrd="17" destOrd="0" presId="urn:microsoft.com/office/officeart/2005/8/layout/target2"/>
    <dgm:cxn modelId="{5C13C7BB-4AB7-4617-B094-FD73F4A069AC}" type="presParOf" srcId="{BA7F1AF1-8FCA-4E00-BE6B-FADBB5C7EDEC}" destId="{1E70667C-B837-47D0-B414-BDB98291ECA6}" srcOrd="18" destOrd="0" presId="urn:microsoft.com/office/officeart/2005/8/layout/target2"/>
    <dgm:cxn modelId="{FB0C7341-2AC2-47E5-9C6B-E350F959BE0C}" type="presParOf" srcId="{9A6BF8D2-34B9-41AF-9F99-D7D910D582B7}" destId="{5241A05D-E237-48E9-8E77-8BC1A531C698}" srcOrd="2" destOrd="0" presId="urn:microsoft.com/office/officeart/2005/8/layout/target2"/>
    <dgm:cxn modelId="{A0DC03E1-ACA5-4F7E-A7EE-EBAA3E287F59}" type="presParOf" srcId="{5241A05D-E237-48E9-8E77-8BC1A531C698}" destId="{572C5273-53FC-4575-BC54-1A5939FC765C}" srcOrd="0" destOrd="0" presId="urn:microsoft.com/office/officeart/2005/8/layout/target2"/>
    <dgm:cxn modelId="{EEF2346B-8B1C-460E-8DD7-0598935ACB9C}" type="presParOf" srcId="{5241A05D-E237-48E9-8E77-8BC1A531C698}" destId="{74E35C6B-0DD4-4BE6-8959-B59985062674}" srcOrd="1" destOrd="0" presId="urn:microsoft.com/office/officeart/2005/8/layout/target2"/>
    <dgm:cxn modelId="{57549F7A-ECBE-4659-8EBB-81897582EDA5}" type="presParOf" srcId="{74E35C6B-0DD4-4BE6-8959-B59985062674}" destId="{28DD2A1B-5D57-4DCE-8225-91471D177899}" srcOrd="0" destOrd="0" presId="urn:microsoft.com/office/officeart/2005/8/layout/target2"/>
    <dgm:cxn modelId="{D080BC2F-F434-45E5-9256-E335BD9364CA}" type="presParOf" srcId="{74E35C6B-0DD4-4BE6-8959-B59985062674}" destId="{DB7570ED-B815-40D0-91C6-2819B7371B08}" srcOrd="1" destOrd="0" presId="urn:microsoft.com/office/officeart/2005/8/layout/target2"/>
    <dgm:cxn modelId="{A4672E40-4CCA-407C-9D07-7231D25CB7B0}" type="presParOf" srcId="{74E35C6B-0DD4-4BE6-8959-B59985062674}" destId="{8D964962-C81F-4D59-8F57-2F0F5C1AB1AF}" srcOrd="2" destOrd="0" presId="urn:microsoft.com/office/officeart/2005/8/layout/target2"/>
    <dgm:cxn modelId="{F64684C6-BB68-4486-B392-271748DDEA8A}" type="presParOf" srcId="{74E35C6B-0DD4-4BE6-8959-B59985062674}" destId="{65343585-7DC8-4570-8961-D735E9BA60CC}" srcOrd="3" destOrd="0" presId="urn:microsoft.com/office/officeart/2005/8/layout/target2"/>
    <dgm:cxn modelId="{EB020EC7-F2FE-478A-ADBA-F65E12ABF6BF}" type="presParOf" srcId="{74E35C6B-0DD4-4BE6-8959-B59985062674}" destId="{81F3AA10-18B6-4C33-AE94-BB1AFCE1B2A9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0BD030-65E5-48B8-AC72-FED3482AB4EC}" type="doc">
      <dgm:prSet loTypeId="urn:microsoft.com/office/officeart/2005/8/layout/pyramid2" loCatId="list" qsTypeId="urn:microsoft.com/office/officeart/2005/8/quickstyle/simple1" qsCatId="simple" csTypeId="urn:microsoft.com/office/officeart/2005/8/colors/accent2_1" csCatId="accent2" phldr="1"/>
      <dgm:spPr/>
    </dgm:pt>
    <dgm:pt modelId="{0936D5BD-D15B-483A-8272-F4C107F42F5F}" type="pres">
      <dgm:prSet presAssocID="{140BD030-65E5-48B8-AC72-FED3482AB4EC}" presName="compositeShape" presStyleCnt="0">
        <dgm:presLayoutVars>
          <dgm:dir/>
          <dgm:resizeHandles/>
        </dgm:presLayoutVars>
      </dgm:prSet>
      <dgm:spPr/>
    </dgm:pt>
  </dgm:ptLst>
  <dgm:cxnLst>
    <dgm:cxn modelId="{168A795E-815C-4CD1-B6BA-96C60F028B5F}" type="presOf" srcId="{140BD030-65E5-48B8-AC72-FED3482AB4EC}" destId="{0936D5BD-D15B-483A-8272-F4C107F42F5F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419946-6247-4CB2-BC6C-3AAD5903DDAA}">
      <dsp:nvSpPr>
        <dsp:cNvPr id="0" name=""/>
        <dsp:cNvSpPr/>
      </dsp:nvSpPr>
      <dsp:spPr>
        <a:xfrm>
          <a:off x="0" y="0"/>
          <a:ext cx="11127544" cy="5992837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4651107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b="1" kern="1200" dirty="0"/>
            <a:t>MATRIZ - PESQUISA </a:t>
          </a:r>
        </a:p>
      </dsp:txBody>
      <dsp:txXfrm>
        <a:off x="0" y="0"/>
        <a:ext cx="11127544" cy="5992837"/>
      </dsp:txXfrm>
    </dsp:sp>
    <dsp:sp modelId="{17CFEF9A-5BFE-48EC-A7FF-0D4D46410584}">
      <dsp:nvSpPr>
        <dsp:cNvPr id="0" name=""/>
        <dsp:cNvSpPr/>
      </dsp:nvSpPr>
      <dsp:spPr>
        <a:xfrm>
          <a:off x="138657" y="1223105"/>
          <a:ext cx="1903761" cy="789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/>
            <a:t>Dados Pessoais</a:t>
          </a:r>
        </a:p>
      </dsp:txBody>
      <dsp:txXfrm>
        <a:off x="138657" y="1223105"/>
        <a:ext cx="1903761" cy="789232"/>
      </dsp:txXfrm>
    </dsp:sp>
    <dsp:sp modelId="{655018CC-94D7-4D37-964A-BDE3D119D930}">
      <dsp:nvSpPr>
        <dsp:cNvPr id="0" name=""/>
        <dsp:cNvSpPr/>
      </dsp:nvSpPr>
      <dsp:spPr>
        <a:xfrm>
          <a:off x="2345867" y="2642157"/>
          <a:ext cx="1903761" cy="789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2619"/>
              <a:satOff val="-2101"/>
              <a:lumOff val="-123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/>
            <a:t>Dados Pessoais</a:t>
          </a:r>
        </a:p>
      </dsp:txBody>
      <dsp:txXfrm>
        <a:off x="2345867" y="2642157"/>
        <a:ext cx="1903761" cy="789232"/>
      </dsp:txXfrm>
    </dsp:sp>
    <dsp:sp modelId="{1350CC1F-BB0A-412E-BC73-0FDB48866D10}">
      <dsp:nvSpPr>
        <dsp:cNvPr id="0" name=""/>
        <dsp:cNvSpPr/>
      </dsp:nvSpPr>
      <dsp:spPr>
        <a:xfrm>
          <a:off x="143272" y="2448604"/>
          <a:ext cx="1811775" cy="78923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65238"/>
              <a:satOff val="-4202"/>
              <a:lumOff val="-245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/>
            <a:t>Informações Municípios/Região</a:t>
          </a:r>
        </a:p>
      </dsp:txBody>
      <dsp:txXfrm>
        <a:off x="143272" y="2448604"/>
        <a:ext cx="1811775" cy="789232"/>
      </dsp:txXfrm>
    </dsp:sp>
    <dsp:sp modelId="{549324AC-9F40-4166-ACEE-3E13ECC95AE1}">
      <dsp:nvSpPr>
        <dsp:cNvPr id="0" name=""/>
        <dsp:cNvSpPr/>
      </dsp:nvSpPr>
      <dsp:spPr>
        <a:xfrm>
          <a:off x="105717" y="3612600"/>
          <a:ext cx="1903744" cy="1628424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97858"/>
              <a:satOff val="-6303"/>
              <a:lumOff val="-368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/>
            <a:t>Experiência na Gestão e Motivação para assumir o cargo</a:t>
          </a:r>
        </a:p>
      </dsp:txBody>
      <dsp:txXfrm>
        <a:off x="105717" y="3612600"/>
        <a:ext cx="1903744" cy="1628424"/>
      </dsp:txXfrm>
    </dsp:sp>
    <dsp:sp modelId="{1504F825-D82B-4983-903D-A6ED8D689171}">
      <dsp:nvSpPr>
        <dsp:cNvPr id="0" name=""/>
        <dsp:cNvSpPr/>
      </dsp:nvSpPr>
      <dsp:spPr>
        <a:xfrm>
          <a:off x="2340982" y="1261528"/>
          <a:ext cx="8623847" cy="4194985"/>
        </a:xfrm>
        <a:prstGeom prst="roundRect">
          <a:avLst>
            <a:gd name="adj" fmla="val 10500"/>
          </a:avLst>
        </a:prstGeom>
        <a:gradFill rotWithShape="1">
          <a:gsLst>
            <a:gs pos="0">
              <a:schemeClr val="accent5"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06680" tIns="106680" rIns="106680" bIns="2663816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/>
            <a:t>Percepção sobre Temas Estratégicos para a Gestão </a:t>
          </a:r>
        </a:p>
      </dsp:txBody>
      <dsp:txXfrm>
        <a:off x="2340982" y="1261528"/>
        <a:ext cx="8623847" cy="4194985"/>
      </dsp:txXfrm>
    </dsp:sp>
    <dsp:sp modelId="{C7DA1830-E2EE-4C42-9033-F431F82355B9}">
      <dsp:nvSpPr>
        <dsp:cNvPr id="0" name=""/>
        <dsp:cNvSpPr/>
      </dsp:nvSpPr>
      <dsp:spPr>
        <a:xfrm>
          <a:off x="2594118" y="2093583"/>
          <a:ext cx="776956" cy="15075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30477"/>
              <a:satOff val="-8404"/>
              <a:lumOff val="-49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/>
            <a:t>AB</a:t>
          </a:r>
        </a:p>
      </dsp:txBody>
      <dsp:txXfrm>
        <a:off x="2594118" y="2093583"/>
        <a:ext cx="776956" cy="150757"/>
      </dsp:txXfrm>
    </dsp:sp>
    <dsp:sp modelId="{7DD58436-B88D-4EA8-9ED2-3F8F60EDF24B}">
      <dsp:nvSpPr>
        <dsp:cNvPr id="0" name=""/>
        <dsp:cNvSpPr/>
      </dsp:nvSpPr>
      <dsp:spPr>
        <a:xfrm>
          <a:off x="2429531" y="3523142"/>
          <a:ext cx="1961304" cy="398680"/>
        </a:xfrm>
        <a:prstGeom prst="roundRect">
          <a:avLst>
            <a:gd name="adj" fmla="val 10500"/>
          </a:avLst>
        </a:prstGeom>
        <a:gradFill rotWithShape="1">
          <a:gsLst>
            <a:gs pos="0">
              <a:schemeClr val="accent4">
                <a:tint val="83000"/>
                <a:satMod val="100000"/>
                <a:lumMod val="100000"/>
              </a:schemeClr>
            </a:gs>
            <a:gs pos="100000">
              <a:schemeClr val="accent4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/>
            <a:t>MEDIDAS PARA APRIMORAMENTO DA GESTÃO</a:t>
          </a:r>
        </a:p>
      </dsp:txBody>
      <dsp:txXfrm>
        <a:off x="2429531" y="3523142"/>
        <a:ext cx="1961304" cy="398680"/>
      </dsp:txXfrm>
    </dsp:sp>
    <dsp:sp modelId="{2A0D9309-5A46-46FA-B1E3-8012176AF960}">
      <dsp:nvSpPr>
        <dsp:cNvPr id="0" name=""/>
        <dsp:cNvSpPr/>
      </dsp:nvSpPr>
      <dsp:spPr>
        <a:xfrm>
          <a:off x="2341016" y="2824089"/>
          <a:ext cx="2155030" cy="608562"/>
        </a:xfrm>
        <a:prstGeom prst="roundRect">
          <a:avLst>
            <a:gd name="adj" fmla="val 10500"/>
          </a:avLst>
        </a:prstGeom>
        <a:gradFill rotWithShape="1">
          <a:gsLst>
            <a:gs pos="0">
              <a:schemeClr val="accent4">
                <a:tint val="83000"/>
                <a:satMod val="100000"/>
                <a:lumMod val="100000"/>
              </a:schemeClr>
            </a:gs>
            <a:gs pos="100000">
              <a:schemeClr val="accent4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/>
            <a:t>Identificação dos atores que apoiam e os que possuem resistência a sua  Gestão </a:t>
          </a:r>
        </a:p>
      </dsp:txBody>
      <dsp:txXfrm>
        <a:off x="2341016" y="2824089"/>
        <a:ext cx="2155030" cy="608562"/>
      </dsp:txXfrm>
    </dsp:sp>
    <dsp:sp modelId="{BD9C2299-93E7-4718-ABEF-E25114CE0B13}">
      <dsp:nvSpPr>
        <dsp:cNvPr id="0" name=""/>
        <dsp:cNvSpPr/>
      </dsp:nvSpPr>
      <dsp:spPr>
        <a:xfrm>
          <a:off x="3051733" y="2529304"/>
          <a:ext cx="939637" cy="15075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28334"/>
              <a:satOff val="-14707"/>
              <a:lumOff val="-858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b="1" kern="1200" dirty="0"/>
            <a:t>Redes</a:t>
          </a:r>
        </a:p>
      </dsp:txBody>
      <dsp:txXfrm>
        <a:off x="3051733" y="2529304"/>
        <a:ext cx="939637" cy="150757"/>
      </dsp:txXfrm>
    </dsp:sp>
    <dsp:sp modelId="{8F82343A-2AE4-496B-8309-EC4DEA06D19F}">
      <dsp:nvSpPr>
        <dsp:cNvPr id="0" name=""/>
        <dsp:cNvSpPr/>
      </dsp:nvSpPr>
      <dsp:spPr>
        <a:xfrm>
          <a:off x="3791660" y="2131468"/>
          <a:ext cx="894241" cy="15075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60954"/>
              <a:satOff val="-16808"/>
              <a:lumOff val="-98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b="1" kern="1200" dirty="0"/>
            <a:t>PLN/GES</a:t>
          </a:r>
        </a:p>
      </dsp:txBody>
      <dsp:txXfrm>
        <a:off x="3791660" y="2131468"/>
        <a:ext cx="894241" cy="150757"/>
      </dsp:txXfrm>
    </dsp:sp>
    <dsp:sp modelId="{FCBBF173-7189-43F4-8FA2-D165EC9445CB}">
      <dsp:nvSpPr>
        <dsp:cNvPr id="0" name=""/>
        <dsp:cNvSpPr/>
      </dsp:nvSpPr>
      <dsp:spPr>
        <a:xfrm>
          <a:off x="4900212" y="1876002"/>
          <a:ext cx="1724769" cy="15075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93573"/>
              <a:satOff val="-18909"/>
              <a:lumOff val="-1103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b="1" kern="1200" dirty="0"/>
            <a:t>REGIONALIÇÃO</a:t>
          </a:r>
        </a:p>
      </dsp:txBody>
      <dsp:txXfrm>
        <a:off x="4900212" y="1876002"/>
        <a:ext cx="1724769" cy="150757"/>
      </dsp:txXfrm>
    </dsp:sp>
    <dsp:sp modelId="{3C2AFC08-CABB-4D51-AC8D-DF899FEA645D}">
      <dsp:nvSpPr>
        <dsp:cNvPr id="0" name=""/>
        <dsp:cNvSpPr/>
      </dsp:nvSpPr>
      <dsp:spPr>
        <a:xfrm>
          <a:off x="6597506" y="2261487"/>
          <a:ext cx="974632" cy="15075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26192"/>
              <a:satOff val="-21010"/>
              <a:lumOff val="-1226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/>
            <a:t>CS</a:t>
          </a:r>
        </a:p>
      </dsp:txBody>
      <dsp:txXfrm>
        <a:off x="6597506" y="2261487"/>
        <a:ext cx="974632" cy="150757"/>
      </dsp:txXfrm>
    </dsp:sp>
    <dsp:sp modelId="{CAA16A13-428E-4963-B4CD-E70D2FC12AF0}">
      <dsp:nvSpPr>
        <dsp:cNvPr id="0" name=""/>
        <dsp:cNvSpPr/>
      </dsp:nvSpPr>
      <dsp:spPr>
        <a:xfrm>
          <a:off x="7732904" y="2353969"/>
          <a:ext cx="974632" cy="15075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58811"/>
              <a:satOff val="-23111"/>
              <a:lumOff val="-1348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b="1" kern="1200" dirty="0"/>
            <a:t>G.TRAB</a:t>
          </a:r>
        </a:p>
      </dsp:txBody>
      <dsp:txXfrm>
        <a:off x="7732904" y="2353969"/>
        <a:ext cx="974632" cy="150757"/>
      </dsp:txXfrm>
    </dsp:sp>
    <dsp:sp modelId="{CA62B02D-9B54-4019-8AED-C33DA82F94C9}">
      <dsp:nvSpPr>
        <dsp:cNvPr id="0" name=""/>
        <dsp:cNvSpPr/>
      </dsp:nvSpPr>
      <dsp:spPr>
        <a:xfrm>
          <a:off x="7576813" y="2006693"/>
          <a:ext cx="974632" cy="15075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91430"/>
              <a:satOff val="-25212"/>
              <a:lumOff val="-1471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b="1" kern="1200" dirty="0"/>
            <a:t>JUDICIAL.</a:t>
          </a:r>
        </a:p>
      </dsp:txBody>
      <dsp:txXfrm>
        <a:off x="7576813" y="2006693"/>
        <a:ext cx="974632" cy="150757"/>
      </dsp:txXfrm>
    </dsp:sp>
    <dsp:sp modelId="{1E70667C-B837-47D0-B414-BDB98291ECA6}">
      <dsp:nvSpPr>
        <dsp:cNvPr id="0" name=""/>
        <dsp:cNvSpPr/>
      </dsp:nvSpPr>
      <dsp:spPr>
        <a:xfrm>
          <a:off x="9238162" y="2200366"/>
          <a:ext cx="974632" cy="25443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4050"/>
              <a:satOff val="-27313"/>
              <a:lumOff val="-1593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/>
            <a:t>Financiamento </a:t>
          </a:r>
        </a:p>
      </dsp:txBody>
      <dsp:txXfrm>
        <a:off x="9238162" y="2200366"/>
        <a:ext cx="974632" cy="254437"/>
      </dsp:txXfrm>
    </dsp:sp>
    <dsp:sp modelId="{572C5273-53FC-4575-BC54-1A5939FC765C}">
      <dsp:nvSpPr>
        <dsp:cNvPr id="0" name=""/>
        <dsp:cNvSpPr/>
      </dsp:nvSpPr>
      <dsp:spPr>
        <a:xfrm>
          <a:off x="4576639" y="2604235"/>
          <a:ext cx="6175787" cy="2322272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2">
                <a:hueOff val="521907"/>
                <a:satOff val="-33616"/>
                <a:lumOff val="-1961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521907"/>
                <a:satOff val="-33616"/>
                <a:lumOff val="-1961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353049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/>
            <a:t>Posição sobre a importância dos espaços de pactuação e controle social  </a:t>
          </a:r>
        </a:p>
      </dsp:txBody>
      <dsp:txXfrm>
        <a:off x="4576639" y="2604235"/>
        <a:ext cx="6175787" cy="2322272"/>
      </dsp:txXfrm>
    </dsp:sp>
    <dsp:sp modelId="{28DD2A1B-5D57-4DCE-8225-91471D177899}">
      <dsp:nvSpPr>
        <dsp:cNvPr id="0" name=""/>
        <dsp:cNvSpPr/>
      </dsp:nvSpPr>
      <dsp:spPr>
        <a:xfrm>
          <a:off x="4609236" y="3563917"/>
          <a:ext cx="1919379" cy="107871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56669"/>
              <a:satOff val="-29414"/>
              <a:lumOff val="-1716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/>
            <a:t>CIB/CIR</a:t>
          </a:r>
        </a:p>
      </dsp:txBody>
      <dsp:txXfrm>
        <a:off x="4609236" y="3563917"/>
        <a:ext cx="1919379" cy="1078710"/>
      </dsp:txXfrm>
    </dsp:sp>
    <dsp:sp modelId="{8D964962-C81F-4D59-8F57-2F0F5C1AB1AF}">
      <dsp:nvSpPr>
        <dsp:cNvPr id="0" name=""/>
        <dsp:cNvSpPr/>
      </dsp:nvSpPr>
      <dsp:spPr>
        <a:xfrm>
          <a:off x="6669631" y="3563917"/>
          <a:ext cx="1919379" cy="107871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89288"/>
              <a:satOff val="-31515"/>
              <a:lumOff val="-1838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/>
            <a:t>CIT</a:t>
          </a:r>
        </a:p>
      </dsp:txBody>
      <dsp:txXfrm>
        <a:off x="6669631" y="3563917"/>
        <a:ext cx="1919379" cy="1078710"/>
      </dsp:txXfrm>
    </dsp:sp>
    <dsp:sp modelId="{81F3AA10-18B6-4C33-AE94-BB1AFCE1B2A9}">
      <dsp:nvSpPr>
        <dsp:cNvPr id="0" name=""/>
        <dsp:cNvSpPr/>
      </dsp:nvSpPr>
      <dsp:spPr>
        <a:xfrm>
          <a:off x="8813116" y="3595140"/>
          <a:ext cx="1915425" cy="102782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521907"/>
              <a:satOff val="-33616"/>
              <a:lumOff val="-1961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/>
            <a:t>Conselho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/>
            <a:t>Conferência</a:t>
          </a:r>
        </a:p>
      </dsp:txBody>
      <dsp:txXfrm>
        <a:off x="8813116" y="3595140"/>
        <a:ext cx="1915425" cy="10278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A328F-517F-4339-89BD-775F83A97314}" type="datetimeFigureOut">
              <a:rPr lang="pt-BR" smtClean="0"/>
              <a:pPr/>
              <a:t>20/11/2018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85700-8083-4197-AEB3-5FEAF1E86DF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3891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F2803-218C-44EE-AB6A-F3566DAF3A40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22146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8846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81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4841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188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01555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120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613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791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730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112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9884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8241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7821" y="635352"/>
            <a:ext cx="11296357" cy="16359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chemeClr val="bg1"/>
                </a:solidFill>
              </a:rPr>
              <a:t>Pesquisa com os gestores(as) </a:t>
            </a:r>
            <a:br>
              <a:rPr lang="pt-BR" sz="4000" b="1" dirty="0">
                <a:solidFill>
                  <a:schemeClr val="bg1"/>
                </a:solidFill>
              </a:rPr>
            </a:br>
            <a:r>
              <a:rPr lang="pt-BR" sz="4000" b="1" dirty="0">
                <a:solidFill>
                  <a:schemeClr val="bg1"/>
                </a:solidFill>
              </a:rPr>
              <a:t>municipais de saúde </a:t>
            </a:r>
            <a:br>
              <a:rPr lang="pt-BR" sz="4000" b="1" dirty="0">
                <a:solidFill>
                  <a:schemeClr val="bg1"/>
                </a:solidFill>
              </a:rPr>
            </a:br>
            <a:r>
              <a:rPr lang="pt-BR" sz="4000" b="1" dirty="0">
                <a:solidFill>
                  <a:schemeClr val="bg1"/>
                </a:solidFill>
              </a:rPr>
              <a:t>ciclo de 2017/2020</a:t>
            </a:r>
          </a:p>
        </p:txBody>
      </p:sp>
      <p:pic>
        <p:nvPicPr>
          <p:cNvPr id="1026" name="Picture 2" descr="http://www.conasems.org.br/wp-content/themes/conasems/img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6358" y="5557672"/>
            <a:ext cx="3750788" cy="66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5109" y="4970893"/>
            <a:ext cx="1288573" cy="1135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9821" y="4859706"/>
            <a:ext cx="1649272" cy="1251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Resultado de imagem para imagens gestores de saude">
            <a:extLst>
              <a:ext uri="{FF2B5EF4-FFF2-40B4-BE49-F238E27FC236}">
                <a16:creationId xmlns:a16="http://schemas.microsoft.com/office/drawing/2014/main" xmlns="" id="{C0141665-8CB2-4C7C-B597-5510D5E8BF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/>
          <a:srcRect l="5115" t="23391" r="3976"/>
          <a:stretch/>
        </p:blipFill>
        <p:spPr bwMode="auto">
          <a:xfrm>
            <a:off x="3151163" y="2587296"/>
            <a:ext cx="6133514" cy="22724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8002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127508A-9487-4CAD-B4B3-61A538AE7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3" y="49454"/>
            <a:ext cx="9720072" cy="769752"/>
          </a:xfrm>
        </p:spPr>
        <p:txBody>
          <a:bodyPr>
            <a:noAutofit/>
          </a:bodyPr>
          <a:lstStyle/>
          <a:p>
            <a:pPr algn="ctr"/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PESQUISA COM GESTORES MUNICIPAIS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CICLO DE GESTÃO 2017-2021</a:t>
            </a:r>
            <a:endParaRPr lang="pt-BR" sz="1400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56FE82D1-7A8B-4DC9-896A-D122E62027E1}"/>
              </a:ext>
            </a:extLst>
          </p:cNvPr>
          <p:cNvSpPr/>
          <p:nvPr/>
        </p:nvSpPr>
        <p:spPr>
          <a:xfrm>
            <a:off x="4533160" y="776304"/>
            <a:ext cx="3125678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Judicialização da Saúde 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EC21E867-5CE0-492A-8483-4BC5031FE152}"/>
              </a:ext>
            </a:extLst>
          </p:cNvPr>
          <p:cNvSpPr/>
          <p:nvPr/>
        </p:nvSpPr>
        <p:spPr>
          <a:xfrm>
            <a:off x="312821" y="672608"/>
            <a:ext cx="1700464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800" b="1" dirty="0"/>
              <a:t>DESAFIOS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7DD3AA4D-ACD3-4979-86EC-46C08069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6138" y="681292"/>
            <a:ext cx="2062328" cy="523220"/>
          </a:xfrm>
          <a:prstGeom prst="rect">
            <a:avLst/>
          </a:prstGeom>
        </p:spPr>
      </p:pic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xmlns="" id="{6F7BB960-189E-47A2-8D20-7EB46A128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9217320"/>
              </p:ext>
            </p:extLst>
          </p:nvPr>
        </p:nvGraphicFramePr>
        <p:xfrm>
          <a:off x="312821" y="1813701"/>
          <a:ext cx="11595645" cy="381941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286745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3322431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3089997">
                  <a:extLst>
                    <a:ext uri="{9D8B030D-6E8A-4147-A177-3AD203B41FA5}">
                      <a16:colId xmlns:a16="http://schemas.microsoft.com/office/drawing/2014/main" xmlns="" val="3969144697"/>
                    </a:ext>
                  </a:extLst>
                </a:gridCol>
                <a:gridCol w="3896472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362693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Brasil/Região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730876">
                <a:tc>
                  <a:txBody>
                    <a:bodyPr/>
                    <a:lstStyle/>
                    <a:p>
                      <a:pPr algn="just"/>
                      <a:r>
                        <a:rPr lang="pt-BR" sz="1400" b="1" dirty="0"/>
                        <a:t>Rio</a:t>
                      </a:r>
                      <a:r>
                        <a:rPr lang="pt-BR" sz="1400" b="1" baseline="0" dirty="0"/>
                        <a:t> Grande do Norte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Ampliar o conhecimento do órgão de controle sobre a dinâmica da gestão das ações e serviços de saúde no âmbito do SUS	65 %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Construir uma agenda proativa com TCU, CGU e MP e Auditoria do SUS	56%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Estabelecimento de espaços de negociação permanente entre trabalhadores e gestores objetivando a melhoria da oferta de serviços e a valorização dos trabalhadores	36%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3940738"/>
                  </a:ext>
                </a:extLst>
              </a:tr>
              <a:tr h="765473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Nordeste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Ampliar o conhecimento do órgão de controle sobre a dinâmica da gestão das ações e serviços de saúde no âmbito do SUS	66 %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Construir uma agenda proativa com TCU, CGU e MP e Auditoria do SUS	43,18%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Estabelecimento de espaços de negociação permanente entre trabalhadores e gestores objetivando a melhoria da oferta de serviços e a valorização dos trabalhadores	31,66%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1140241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Brasil 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Ampliar o conhecimento do órgão de controle sobre a dinâmica da gestão das ações e serviços de saúde no âmbito do SUS: 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Construir uma agenda proativa com TCU, CGU e MP e Auditoria do SUS : 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Apoio do Ministério da Saúde no desenvolvimento de sistemas informatizados, processo de capacitação e organização de ciclos de discussão com o poder judiciário : 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4513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BA0AA7-CAD0-4424-BA07-3201862D7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2" y="217715"/>
            <a:ext cx="10588332" cy="833164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/>
              <a:t>PESQUISA COM GESTORES MUNICIPAIS </a:t>
            </a:r>
            <a:br>
              <a:rPr lang="pt-BR" sz="3200" dirty="0"/>
            </a:br>
            <a:r>
              <a:rPr lang="pt-BR" sz="3200" dirty="0"/>
              <a:t>CICLO DE GESTÃO 2017-2021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C4647F9E-46FD-4F22-8A34-BB415E1428B2}"/>
              </a:ext>
            </a:extLst>
          </p:cNvPr>
          <p:cNvSpPr/>
          <p:nvPr/>
        </p:nvSpPr>
        <p:spPr>
          <a:xfrm>
            <a:off x="3318877" y="1147267"/>
            <a:ext cx="6096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pt-BR" b="1" dirty="0"/>
              <a:t>Grau de influência dos atores sociais e entidades sobre suas ações no cotidiano da gestão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6632FAA1-3DB0-478B-AF8C-BE6867D3C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62" y="634297"/>
            <a:ext cx="2596961" cy="1376021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E6492942-7E2F-4D7F-85BE-EA17B6FB5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74056"/>
              </p:ext>
            </p:extLst>
          </p:nvPr>
        </p:nvGraphicFramePr>
        <p:xfrm>
          <a:off x="647325" y="2470890"/>
          <a:ext cx="10724779" cy="3226392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771437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2168660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3058801">
                  <a:extLst>
                    <a:ext uri="{9D8B030D-6E8A-4147-A177-3AD203B41FA5}">
                      <a16:colId xmlns:a16="http://schemas.microsoft.com/office/drawing/2014/main" xmlns="" val="3969144697"/>
                    </a:ext>
                  </a:extLst>
                </a:gridCol>
                <a:gridCol w="3725881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32821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Brasil/Região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Ator 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Ator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Ator 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714298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Rio Grande do Norte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Conselho Municipal de saúde : 54%</a:t>
                      </a:r>
                    </a:p>
                    <a:p>
                      <a:pPr algn="ctr"/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Ministério da Saúde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53 %</a:t>
                      </a:r>
                    </a:p>
                    <a:p>
                      <a:pPr algn="ctr"/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Prefeito  51 %</a:t>
                      </a:r>
                    </a:p>
                    <a:p>
                      <a:pPr algn="ctr"/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3940738"/>
                  </a:ext>
                </a:extLst>
              </a:tr>
              <a:tr h="502654"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/>
                        <a:t>Nordeste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Prefeito  62 %</a:t>
                      </a:r>
                    </a:p>
                    <a:p>
                      <a:pPr algn="ctr"/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Ministério da Saúde	52 %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Conselho de Secretários Municipais de Saúde - COSEMS	41 %</a:t>
                      </a:r>
                    </a:p>
                    <a:p>
                      <a:pPr algn="ctr"/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1031832"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/>
                        <a:t>Brasil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Prefeito: 59%</a:t>
                      </a:r>
                    </a:p>
                    <a:p>
                      <a:pPr algn="ctr"/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/>
                        <a:t>Conselho Municipal de saúde : 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/>
                        <a:t>Ministério da Saúde : 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2763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7703B70-FBA5-41AF-A5A4-71D5E89E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293"/>
            <a:ext cx="9731326" cy="1047176"/>
          </a:xfrm>
        </p:spPr>
        <p:txBody>
          <a:bodyPr>
            <a:normAutofit/>
          </a:bodyPr>
          <a:lstStyle/>
          <a:p>
            <a:pPr algn="ctr"/>
            <a:r>
              <a:rPr lang="pt-BR" sz="2800" dirty="0"/>
              <a:t>PESQUISA COM GESTORES MUNICIPAIS </a:t>
            </a:r>
            <a:br>
              <a:rPr lang="pt-BR" sz="2800" dirty="0"/>
            </a:br>
            <a:r>
              <a:rPr lang="pt-BR" sz="2800" dirty="0"/>
              <a:t>CICLO DE GESTÃO 2017-2021</a:t>
            </a:r>
          </a:p>
        </p:txBody>
      </p:sp>
      <p:pic>
        <p:nvPicPr>
          <p:cNvPr id="4" name="Picture 17">
            <a:extLst>
              <a:ext uri="{FF2B5EF4-FFF2-40B4-BE49-F238E27FC236}">
                <a16:creationId xmlns:a16="http://schemas.microsoft.com/office/drawing/2014/main" xmlns="" id="{AEC1D31C-D635-4B7B-A018-E66B5821E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6647"/>
            <a:ext cx="1799147" cy="2370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93889299-38B4-4F1E-A20E-EC96D0076548}"/>
              </a:ext>
            </a:extLst>
          </p:cNvPr>
          <p:cNvSpPr/>
          <p:nvPr/>
        </p:nvSpPr>
        <p:spPr>
          <a:xfrm>
            <a:off x="3048000" y="1374080"/>
            <a:ext cx="60960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pt-BR" sz="1600" b="1" dirty="0"/>
              <a:t>Avaliação  do acesso da população aos seguintes serviços de saúde</a:t>
            </a:r>
          </a:p>
        </p:txBody>
      </p:sp>
      <p:sp>
        <p:nvSpPr>
          <p:cNvPr id="6" name="Seta: para Baixo 5">
            <a:extLst>
              <a:ext uri="{FF2B5EF4-FFF2-40B4-BE49-F238E27FC236}">
                <a16:creationId xmlns:a16="http://schemas.microsoft.com/office/drawing/2014/main" xmlns="" id="{AA2F0D68-A31C-48EE-8F13-38FEFDBC1C84}"/>
              </a:ext>
            </a:extLst>
          </p:cNvPr>
          <p:cNvSpPr/>
          <p:nvPr/>
        </p:nvSpPr>
        <p:spPr>
          <a:xfrm>
            <a:off x="7744340" y="2605871"/>
            <a:ext cx="580571" cy="8853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7B719AB8-8798-4086-98A4-495ACA2A0A14}"/>
              </a:ext>
            </a:extLst>
          </p:cNvPr>
          <p:cNvSpPr txBox="1"/>
          <p:nvPr/>
        </p:nvSpPr>
        <p:spPr>
          <a:xfrm>
            <a:off x="4401165" y="3491242"/>
            <a:ext cx="2977252" cy="369332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/>
              <a:t>Plenamente acessível 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F3065870-ED61-4859-835F-221CB6309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6078523"/>
              </p:ext>
            </p:extLst>
          </p:nvPr>
        </p:nvGraphicFramePr>
        <p:xfrm>
          <a:off x="568656" y="2142086"/>
          <a:ext cx="11054688" cy="2469189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535491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4065318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4453879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42966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Brasil/Região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Plenamente acessível</a:t>
                      </a:r>
                      <a:endParaRPr lang="pt-B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Pouco Ou  Inacessível </a:t>
                      </a:r>
                      <a:endParaRPr lang="pt-B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608699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Rio Grande do Norte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Unidades Básicas de Saúde - UBS	77 %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Unidades de Pronto Atendimento de Saúde – UPAS  62 %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3940738"/>
                  </a:ext>
                </a:extLst>
              </a:tr>
              <a:tr h="43116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Nordeste</a:t>
                      </a:r>
                      <a:endParaRPr lang="pt-B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Unidades Básicas de Saúde - UBS	77 %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Unidades de Pronto Atendimento de Saúde – UPAS  51 %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851708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Brasil </a:t>
                      </a:r>
                      <a:endParaRPr lang="pt-B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Unidades Básicas de Saúde UBS (75%)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Unidades de Pronto Atendimento de Saúde – UPAS (45%)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8063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7703B70-FBA5-41AF-A5A4-71D5E89E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719" y="201330"/>
            <a:ext cx="9731326" cy="1013321"/>
          </a:xfrm>
        </p:spPr>
        <p:txBody>
          <a:bodyPr>
            <a:normAutofit/>
          </a:bodyPr>
          <a:lstStyle/>
          <a:p>
            <a:pPr algn="ctr"/>
            <a:r>
              <a:rPr lang="pt-BR" sz="3200" dirty="0"/>
              <a:t>PESQUISA COM GESTORES MUNICIPAIS </a:t>
            </a:r>
            <a:br>
              <a:rPr lang="pt-BR" sz="3200" dirty="0"/>
            </a:br>
            <a:r>
              <a:rPr lang="pt-BR" sz="3200" dirty="0"/>
              <a:t>CICLO DE GESTÃO 2017-2021</a:t>
            </a:r>
          </a:p>
        </p:txBody>
      </p:sp>
      <p:pic>
        <p:nvPicPr>
          <p:cNvPr id="4" name="Picture 17">
            <a:extLst>
              <a:ext uri="{FF2B5EF4-FFF2-40B4-BE49-F238E27FC236}">
                <a16:creationId xmlns:a16="http://schemas.microsoft.com/office/drawing/2014/main" xmlns="" id="{AEC1D31C-D635-4B7B-A018-E66B5821E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207" y="105796"/>
            <a:ext cx="1640113" cy="177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93889299-38B4-4F1E-A20E-EC96D0076548}"/>
              </a:ext>
            </a:extLst>
          </p:cNvPr>
          <p:cNvSpPr/>
          <p:nvPr/>
        </p:nvSpPr>
        <p:spPr>
          <a:xfrm>
            <a:off x="1997292" y="1168388"/>
            <a:ext cx="857696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dirty="0"/>
              <a:t>Avaliação  do grau de acesso da população as ações e insumos de saúde 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CCECF9B0-5114-4961-A198-140050CEB9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8573319"/>
              </p:ext>
            </p:extLst>
          </p:nvPr>
        </p:nvGraphicFramePr>
        <p:xfrm>
          <a:off x="871818" y="1979569"/>
          <a:ext cx="10666465" cy="377018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464782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3882907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4318776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34244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Brasil/Região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Plenamente Acessível 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Pouco Ou  Inacessível </a:t>
                      </a:r>
                      <a:endParaRPr lang="pt-BR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3424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/>
                        <a:t>Rio Grande do Norte</a:t>
                      </a:r>
                    </a:p>
                    <a:p>
                      <a:pPr algn="ctr"/>
                      <a:r>
                        <a:rPr lang="pt-BR" sz="18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Exames laboratoriais básicos </a:t>
                      </a:r>
                    </a:p>
                    <a:p>
                      <a:pPr algn="ctr"/>
                      <a:r>
                        <a:rPr lang="pt-BR" sz="1800" dirty="0"/>
                        <a:t>(urina, fezes e sangue)   </a:t>
                      </a:r>
                    </a:p>
                    <a:p>
                      <a:pPr algn="ctr"/>
                      <a:r>
                        <a:rPr lang="pt-BR" sz="1800" dirty="0"/>
                        <a:t>59 %</a:t>
                      </a:r>
                    </a:p>
                    <a:p>
                      <a:pPr algn="ctr"/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Cirurgia Ortopédica </a:t>
                      </a:r>
                    </a:p>
                    <a:p>
                      <a:pPr algn="ctr"/>
                      <a:r>
                        <a:rPr lang="pt-BR" sz="1800" dirty="0"/>
                        <a:t>54%</a:t>
                      </a:r>
                    </a:p>
                    <a:p>
                      <a:pPr algn="ctr"/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3940738"/>
                  </a:ext>
                </a:extLst>
              </a:tr>
              <a:tr h="582163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Nordeste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Exames laboratoriais básicos </a:t>
                      </a:r>
                    </a:p>
                    <a:p>
                      <a:pPr algn="ctr"/>
                      <a:r>
                        <a:rPr lang="pt-BR" sz="1800" dirty="0"/>
                        <a:t>(urina, fezes e sangue)  </a:t>
                      </a:r>
                    </a:p>
                    <a:p>
                      <a:pPr algn="ctr"/>
                      <a:r>
                        <a:rPr lang="pt-BR" sz="1800" dirty="0"/>
                        <a:t> 55 %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Cirurgia Ortopédica </a:t>
                      </a:r>
                    </a:p>
                    <a:p>
                      <a:pPr algn="ctr"/>
                      <a:r>
                        <a:rPr lang="pt-BR" sz="1800" dirty="0"/>
                        <a:t>58%</a:t>
                      </a:r>
                    </a:p>
                    <a:p>
                      <a:pPr algn="ctr"/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1301306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Brasil (atualizar)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/>
                        <a:t>Exames laboratoriais básicos (urina, fezes e sangue) </a:t>
                      </a:r>
                    </a:p>
                    <a:p>
                      <a:pPr algn="ctr"/>
                      <a:r>
                        <a:rPr lang="pt-BR" sz="1800" b="0" dirty="0"/>
                        <a:t>(59%)</a:t>
                      </a:r>
                    </a:p>
                    <a:p>
                      <a:pPr algn="ctr"/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/>
                        <a:t>Cirurgia Cardíaca (47%)</a:t>
                      </a:r>
                    </a:p>
                    <a:p>
                      <a:pPr algn="ctr"/>
                      <a:r>
                        <a:rPr lang="pt-BR" sz="1800" b="0" dirty="0"/>
                        <a:t>Cirurgia Ortopédica ( 56%)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98523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A73589-AA14-4C6D-8F01-0E62F1C4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42" y="254895"/>
            <a:ext cx="9717258" cy="843028"/>
          </a:xfrm>
        </p:spPr>
        <p:txBody>
          <a:bodyPr>
            <a:normAutofit/>
          </a:bodyPr>
          <a:lstStyle/>
          <a:p>
            <a:pPr algn="ctr"/>
            <a:r>
              <a:rPr lang="pt-BR" sz="2800" dirty="0"/>
              <a:t>PESQUISA COM GESTORES MUNICIPAIS </a:t>
            </a:r>
            <a:br>
              <a:rPr lang="pt-BR" sz="2800" dirty="0"/>
            </a:br>
            <a:r>
              <a:rPr lang="pt-BR" sz="2800" dirty="0"/>
              <a:t>CICLO DE GESTÃO 2017-2021</a:t>
            </a:r>
          </a:p>
        </p:txBody>
      </p:sp>
      <p:pic>
        <p:nvPicPr>
          <p:cNvPr id="4" name="Espaço Reservado para Conteúdo 4">
            <a:extLst>
              <a:ext uri="{FF2B5EF4-FFF2-40B4-BE49-F238E27FC236}">
                <a16:creationId xmlns:a16="http://schemas.microsoft.com/office/drawing/2014/main" xmlns="" id="{967E90A0-4796-4329-B120-BAF776A1C8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154" y="212370"/>
            <a:ext cx="1663576" cy="1501378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AA621454-0FAC-4260-AD53-4FF1F3418275}"/>
              </a:ext>
            </a:extLst>
          </p:cNvPr>
          <p:cNvSpPr/>
          <p:nvPr/>
        </p:nvSpPr>
        <p:spPr>
          <a:xfrm>
            <a:off x="1337698" y="1565848"/>
            <a:ext cx="1644071" cy="46166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tx1"/>
                </a:solidFill>
              </a:rPr>
              <a:t>SES</a:t>
            </a:r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533B8DB-089E-4853-8B28-EA48695050BB}"/>
              </a:ext>
            </a:extLst>
          </p:cNvPr>
          <p:cNvSpPr/>
          <p:nvPr/>
        </p:nvSpPr>
        <p:spPr>
          <a:xfrm>
            <a:off x="5656059" y="1824929"/>
            <a:ext cx="1946225" cy="52322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1"/>
                </a:solidFill>
              </a:rPr>
              <a:t>MS 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CA84C56F-9A3D-4059-B4AC-197C9D545AB0}"/>
              </a:ext>
            </a:extLst>
          </p:cNvPr>
          <p:cNvSpPr/>
          <p:nvPr/>
        </p:nvSpPr>
        <p:spPr>
          <a:xfrm>
            <a:off x="9702483" y="1853441"/>
            <a:ext cx="1555532" cy="52322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1"/>
                </a:solidFill>
              </a:rPr>
              <a:t>COSEMS 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6C1A0831-BA80-460D-AAC7-A44292B9BB2C}"/>
              </a:ext>
            </a:extLst>
          </p:cNvPr>
          <p:cNvSpPr/>
          <p:nvPr/>
        </p:nvSpPr>
        <p:spPr>
          <a:xfrm>
            <a:off x="3066829" y="1224508"/>
            <a:ext cx="5515036" cy="400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3 principais ações que devem ser implementadas 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137A9A4B-C5DB-4068-9861-7495B674A3CF}"/>
              </a:ext>
            </a:extLst>
          </p:cNvPr>
          <p:cNvSpPr/>
          <p:nvPr/>
        </p:nvSpPr>
        <p:spPr>
          <a:xfrm>
            <a:off x="730524" y="3369536"/>
            <a:ext cx="3278211" cy="107721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600" b="1" dirty="0"/>
              <a:t>Melhorar a infraestrutura das CIR para possibilitar uma ação integrada dos gestores municipais. 49%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2462B46F-FD6F-4732-8C1C-D8ACE241ECA2}"/>
              </a:ext>
            </a:extLst>
          </p:cNvPr>
          <p:cNvSpPr/>
          <p:nvPr/>
        </p:nvSpPr>
        <p:spPr>
          <a:xfrm>
            <a:off x="628815" y="4546823"/>
            <a:ext cx="3500303" cy="12003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Investir na melhoria do acesso a consultas, internações, exames e medicamentos em quantidade e qualidade 44%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A6C9BF0B-2502-4CFC-92F7-DF2C7D722D64}"/>
              </a:ext>
            </a:extLst>
          </p:cNvPr>
          <p:cNvSpPr/>
          <p:nvPr/>
        </p:nvSpPr>
        <p:spPr>
          <a:xfrm>
            <a:off x="5656059" y="2659583"/>
            <a:ext cx="2080811" cy="138499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/>
              <a:t>Ampliar o apoio financeiro para programas estratégicos voltados para a melhoria do acesso a população</a:t>
            </a:r>
          </a:p>
          <a:p>
            <a:pPr algn="ctr"/>
            <a:r>
              <a:rPr lang="pt-BR" sz="1400" b="1" dirty="0"/>
              <a:t>75%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xmlns="" id="{EDF136ED-C350-4234-B06C-1290E709880A}"/>
              </a:ext>
            </a:extLst>
          </p:cNvPr>
          <p:cNvSpPr/>
          <p:nvPr/>
        </p:nvSpPr>
        <p:spPr>
          <a:xfrm>
            <a:off x="5594367" y="4225737"/>
            <a:ext cx="2080811" cy="116955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/>
              <a:t>Investir na reestruturação dos núcleos do MS nos estados para ampliar o apoio aos gestores municipais 41%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xmlns="" id="{CCAFF932-05B9-4B1A-BA5E-FCF7BD3C673F}"/>
              </a:ext>
            </a:extLst>
          </p:cNvPr>
          <p:cNvSpPr/>
          <p:nvPr/>
        </p:nvSpPr>
        <p:spPr>
          <a:xfrm>
            <a:off x="5640496" y="5689355"/>
            <a:ext cx="2096373" cy="95410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/>
              <a:t>Investir na melhoria dos sistemas de informação para auxiliar os gestores na tomada de decisão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F33A7C5C-DC26-4C62-9F53-4B08E550FDC7}"/>
              </a:ext>
            </a:extLst>
          </p:cNvPr>
          <p:cNvSpPr/>
          <p:nvPr/>
        </p:nvSpPr>
        <p:spPr>
          <a:xfrm>
            <a:off x="8750437" y="2838174"/>
            <a:ext cx="2942289" cy="95410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/>
              <a:t>Fortalecer as ações regionais do Conselho de Secretários de Saúde - COSEMS</a:t>
            </a:r>
          </a:p>
          <a:p>
            <a:pPr algn="ctr"/>
            <a:r>
              <a:rPr lang="pt-BR" sz="1400" b="1" dirty="0"/>
              <a:t>53%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64F3F209-DAF4-4F2C-9F34-314304891D36}"/>
              </a:ext>
            </a:extLst>
          </p:cNvPr>
          <p:cNvSpPr/>
          <p:nvPr/>
        </p:nvSpPr>
        <p:spPr>
          <a:xfrm>
            <a:off x="8732146" y="4397867"/>
            <a:ext cx="2942288" cy="73866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/>
              <a:t>Realizar oficinas e cursos sobre temas prioritários aproveitando a semana das reuniões da CIR 45%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xmlns="" id="{9C9CF95C-8300-4737-AFD3-AEA723A1FA01}"/>
              </a:ext>
            </a:extLst>
          </p:cNvPr>
          <p:cNvSpPr/>
          <p:nvPr/>
        </p:nvSpPr>
        <p:spPr>
          <a:xfrm>
            <a:off x="8748629" y="5594075"/>
            <a:ext cx="2944097" cy="73866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/>
              <a:t>Auxiliar os gestores no diálogo com os órgãos de controle e com o poder judiciário 42%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xmlns="" id="{B4D5168C-343A-40AA-A437-A5BEF5D859C1}"/>
              </a:ext>
            </a:extLst>
          </p:cNvPr>
          <p:cNvSpPr/>
          <p:nvPr/>
        </p:nvSpPr>
        <p:spPr>
          <a:xfrm>
            <a:off x="731405" y="2084273"/>
            <a:ext cx="3295124" cy="12003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Ampliar o apoio financeiro para programas estratégicos voltados para a melhoria do acesso a população 65%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xmlns="" id="{137A9A4B-C5DB-4068-9861-7495B674A3CF}"/>
              </a:ext>
            </a:extLst>
          </p:cNvPr>
          <p:cNvSpPr/>
          <p:nvPr/>
        </p:nvSpPr>
        <p:spPr>
          <a:xfrm>
            <a:off x="499274" y="5847221"/>
            <a:ext cx="3759383" cy="9233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Implementar um amplo processo de capacitação dos gestores municipais 42%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9974848" y="1172806"/>
            <a:ext cx="808038" cy="307777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RN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xmlns="" val="123814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4" grpId="0" animBg="1"/>
      <p:bldP spid="35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sultado de imagem para imagens gestores de saude">
            <a:extLst>
              <a:ext uri="{FF2B5EF4-FFF2-40B4-BE49-F238E27FC236}">
                <a16:creationId xmlns:a16="http://schemas.microsoft.com/office/drawing/2014/main" xmlns="" id="{7DDA4226-EA7F-4471-9A8F-70C0BF31FF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5115" t="23391" r="397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F33955E2-C6CB-4CC1-B173-5061DEDF8A3A}"/>
              </a:ext>
            </a:extLst>
          </p:cNvPr>
          <p:cNvSpPr txBox="1"/>
          <p:nvPr/>
        </p:nvSpPr>
        <p:spPr>
          <a:xfrm>
            <a:off x="8544085" y="5083121"/>
            <a:ext cx="3327815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/>
              <a:t>André </a:t>
            </a:r>
            <a:r>
              <a:rPr lang="pt-BR" b="1" dirty="0" err="1"/>
              <a:t>Luis</a:t>
            </a:r>
            <a:r>
              <a:rPr lang="pt-BR" b="1" dirty="0"/>
              <a:t> Bonifácio de Carvalho  Professor Adjunto da UFPB/CCM/DPS </a:t>
            </a:r>
          </a:p>
          <a:p>
            <a:pPr algn="ctr"/>
            <a:endParaRPr lang="pt-BR" b="1" dirty="0"/>
          </a:p>
          <a:p>
            <a:pPr algn="ctr"/>
            <a:r>
              <a:rPr lang="pt-BR" b="1" dirty="0"/>
              <a:t>Obrigado!!!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FA457424-77DC-4BBD-8C55-70137183CEA1}"/>
              </a:ext>
            </a:extLst>
          </p:cNvPr>
          <p:cNvSpPr txBox="1"/>
          <p:nvPr/>
        </p:nvSpPr>
        <p:spPr>
          <a:xfrm>
            <a:off x="2785403" y="2405575"/>
            <a:ext cx="1800665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/>
              <a:t>2018 – 30 anos </a:t>
            </a:r>
          </a:p>
        </p:txBody>
      </p:sp>
    </p:spTree>
    <p:extLst>
      <p:ext uri="{BB962C8B-B14F-4D97-AF65-F5344CB8AC3E}">
        <p14:creationId xmlns:p14="http://schemas.microsoft.com/office/powerpoint/2010/main" xmlns="" val="290494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2811695449"/>
              </p:ext>
            </p:extLst>
          </p:nvPr>
        </p:nvGraphicFramePr>
        <p:xfrm>
          <a:off x="633046" y="604911"/>
          <a:ext cx="11127545" cy="599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1523408" y="1326571"/>
            <a:ext cx="2901295" cy="3077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pt-BR" sz="1400" b="1" dirty="0"/>
              <a:t>Construção do Perfil dos Gestores  </a:t>
            </a:r>
            <a:endParaRPr lang="pt-BR" sz="1400" dirty="0"/>
          </a:p>
        </p:txBody>
      </p:sp>
      <p:sp>
        <p:nvSpPr>
          <p:cNvPr id="8" name="Retângulo 7"/>
          <p:cNvSpPr/>
          <p:nvPr/>
        </p:nvSpPr>
        <p:spPr>
          <a:xfrm>
            <a:off x="7767299" y="1326571"/>
            <a:ext cx="3494854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pt-BR" sz="1400" b="1" dirty="0"/>
              <a:t>Identificação da percepção e dos desafios </a:t>
            </a:r>
            <a:endParaRPr lang="pt-BR" sz="14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28627450-A129-49DC-A180-AF5D9A2F8A63}"/>
              </a:ext>
            </a:extLst>
          </p:cNvPr>
          <p:cNvSpPr/>
          <p:nvPr/>
        </p:nvSpPr>
        <p:spPr>
          <a:xfrm>
            <a:off x="5916842" y="5231120"/>
            <a:ext cx="5149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Implementação dos  Princípios e Doutrinas do SUS </a:t>
            </a: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5DE808A-6891-41A3-8CBA-D7D815D70D57}"/>
              </a:ext>
            </a:extLst>
          </p:cNvPr>
          <p:cNvSpPr/>
          <p:nvPr/>
        </p:nvSpPr>
        <p:spPr>
          <a:xfrm>
            <a:off x="2908806" y="5097489"/>
            <a:ext cx="2313454" cy="2616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pt-BR" sz="1100" b="1" dirty="0"/>
              <a:t>Acesso a ações e serviços de saúde.</a:t>
            </a:r>
            <a:endParaRPr lang="pt-BR" sz="1100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967454AE-B389-42C4-94CC-6CFBFC1A6FDB}"/>
              </a:ext>
            </a:extLst>
          </p:cNvPr>
          <p:cNvSpPr/>
          <p:nvPr/>
        </p:nvSpPr>
        <p:spPr>
          <a:xfrm>
            <a:off x="2974055" y="4702534"/>
            <a:ext cx="2182956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1200" b="1" dirty="0"/>
              <a:t>Comunicação e Transparência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xmlns="" val="23203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5242" y="267287"/>
            <a:ext cx="9566031" cy="5677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agem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862" y="6116782"/>
            <a:ext cx="61436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ta: para a Direita 1">
            <a:extLst>
              <a:ext uri="{FF2B5EF4-FFF2-40B4-BE49-F238E27FC236}">
                <a16:creationId xmlns:a16="http://schemas.microsoft.com/office/drawing/2014/main" xmlns="" id="{DD0EE623-960F-4D96-92BC-E5D27775F22A}"/>
              </a:ext>
            </a:extLst>
          </p:cNvPr>
          <p:cNvSpPr/>
          <p:nvPr/>
        </p:nvSpPr>
        <p:spPr>
          <a:xfrm>
            <a:off x="8904849" y="2972577"/>
            <a:ext cx="436099" cy="2672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313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1D3B8AAD-DC3E-4784-854D-DCFB29B83C24}"/>
              </a:ext>
            </a:extLst>
          </p:cNvPr>
          <p:cNvSpPr/>
          <p:nvPr/>
        </p:nvSpPr>
        <p:spPr>
          <a:xfrm>
            <a:off x="0" y="-61567"/>
            <a:ext cx="12192000" cy="7799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algn="ctr"/>
            <a:endParaRPr lang="pt-BR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Pesquisa Nacional para a Construção do  Perfil  dos Gestores(as) Municipais de Saúde  Ciclo 2017/2020 ( Paraíba)   </a:t>
            </a:r>
          </a:p>
          <a:p>
            <a:pPr algn="ctr"/>
            <a:endParaRPr lang="pt-BR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t-BR" b="1" dirty="0">
              <a:solidFill>
                <a:schemeClr val="bg1"/>
              </a:solidFill>
              <a:latin typeface="Calisto MT" panose="0204060305050503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798B86F-63F2-4577-9AB5-45018C62C707}"/>
              </a:ext>
            </a:extLst>
          </p:cNvPr>
          <p:cNvSpPr txBox="1"/>
          <p:nvPr/>
        </p:nvSpPr>
        <p:spPr>
          <a:xfrm>
            <a:off x="1616493" y="801958"/>
            <a:ext cx="3116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Brasil 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7E830DFA-D3DA-404C-A143-7AAF41C3082F}"/>
              </a:ext>
            </a:extLst>
          </p:cNvPr>
          <p:cNvSpPr/>
          <p:nvPr/>
        </p:nvSpPr>
        <p:spPr>
          <a:xfrm>
            <a:off x="303018" y="1322894"/>
            <a:ext cx="2817397" cy="530678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t-BR" sz="1400" b="1" u="sng" dirty="0">
                <a:solidFill>
                  <a:schemeClr val="bg1"/>
                </a:solidFill>
              </a:rPr>
              <a:t>Perfil dos respondentes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58% são mulheres e 42% são homens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53% tem 41 anos e mais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59% se considera branca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81% tem nível superior,  49% com pós-graduação</a:t>
            </a:r>
          </a:p>
          <a:p>
            <a:pPr algn="l"/>
            <a:endParaRPr lang="pt-BR" sz="1400" b="1" dirty="0">
              <a:solidFill>
                <a:srgbClr val="1B2911"/>
              </a:solidFill>
            </a:endParaRPr>
          </a:p>
          <a:p>
            <a:pPr algn="l"/>
            <a:r>
              <a:rPr lang="pt-BR" sz="1400" b="1" u="sng" dirty="0">
                <a:solidFill>
                  <a:schemeClr val="bg1"/>
                </a:solidFill>
              </a:rPr>
              <a:t>Trajetória Profissional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schemeClr val="bg1"/>
                </a:solidFill>
              </a:rPr>
              <a:t>Fortalecer o SUS(80%)/Servir a cidade(76%)/Assumir novos desafios (71%), foram as motivações para assumir o cargo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83% reside no município onde trabalha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schemeClr val="bg1"/>
                </a:solidFill>
              </a:rPr>
              <a:t>61% afirma receber menos de 5 Salários Mínimos </a:t>
            </a:r>
            <a:endParaRPr lang="pt-BR" sz="1400" b="1" dirty="0">
              <a:solidFill>
                <a:srgbClr val="1B2911"/>
              </a:solidFill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44AFDC63-939E-4044-9D8C-7AC223575831}"/>
              </a:ext>
            </a:extLst>
          </p:cNvPr>
          <p:cNvSpPr/>
          <p:nvPr/>
        </p:nvSpPr>
        <p:spPr>
          <a:xfrm>
            <a:off x="3370633" y="2083950"/>
            <a:ext cx="2659871" cy="46166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u="sng" dirty="0">
                <a:solidFill>
                  <a:schemeClr val="tx1"/>
                </a:solidFill>
              </a:rPr>
              <a:t>56% nunca havia ocupado cargo de gestão</a:t>
            </a:r>
            <a:r>
              <a:rPr lang="pt-BR" sz="12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xmlns="" id="{262BC3E7-C642-43AF-8299-C5BB4893FC96}"/>
              </a:ext>
            </a:extLst>
          </p:cNvPr>
          <p:cNvSpPr/>
          <p:nvPr/>
        </p:nvSpPr>
        <p:spPr>
          <a:xfrm>
            <a:off x="3370632" y="2685195"/>
            <a:ext cx="2659872" cy="76944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A maioria dos respondentes que assumiram cargo de gestor  foram anteriormente  coordenadores da Atenção Básica 25%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C1728B02-375F-4009-AC31-E7390A05E007}"/>
              </a:ext>
            </a:extLst>
          </p:cNvPr>
          <p:cNvSpPr/>
          <p:nvPr/>
        </p:nvSpPr>
        <p:spPr>
          <a:xfrm>
            <a:off x="3387172" y="1322894"/>
            <a:ext cx="2671136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1"/>
                </a:solidFill>
              </a:rPr>
              <a:t>26% afirma ter exercido a profissão de enfermeiro antes de assumir a gestão.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81848304-33DB-4D72-9700-ECB037085A67}"/>
              </a:ext>
            </a:extLst>
          </p:cNvPr>
          <p:cNvSpPr/>
          <p:nvPr/>
        </p:nvSpPr>
        <p:spPr>
          <a:xfrm>
            <a:off x="3370632" y="3616966"/>
            <a:ext cx="2613344" cy="6001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Confiança Pessoal (64%) e  Capacidade e Liderança (59%)  influíram na nomeação. 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xmlns="" id="{E46C678B-8E80-4D1A-8D93-E19935195760}"/>
              </a:ext>
            </a:extLst>
          </p:cNvPr>
          <p:cNvSpPr/>
          <p:nvPr/>
        </p:nvSpPr>
        <p:spPr>
          <a:xfrm>
            <a:off x="3414563" y="5330653"/>
            <a:ext cx="2636608" cy="76944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Capacidade de dialogar(32%)       e mobilizar(27%).  foram os principais atributos ganhos  com participação em entidades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xmlns="" id="{E4ACCED5-C53A-4019-86C9-96A9B888C930}"/>
              </a:ext>
            </a:extLst>
          </p:cNvPr>
          <p:cNvSpPr/>
          <p:nvPr/>
        </p:nvSpPr>
        <p:spPr>
          <a:xfrm>
            <a:off x="3393896" y="4417583"/>
            <a:ext cx="2613344" cy="7694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A maioria não participa de nenhuma entidade e dentre os que participam destacam-se as entidades religiosas 30%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xmlns="" id="{7BCBE429-452C-4807-9206-6BE81D284E1B}"/>
              </a:ext>
            </a:extLst>
          </p:cNvPr>
          <p:cNvSpPr/>
          <p:nvPr/>
        </p:nvSpPr>
        <p:spPr>
          <a:xfrm rot="5400000">
            <a:off x="4552096" y="5087342"/>
            <a:ext cx="400110" cy="2671137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wrap="square">
            <a:spAutoFit/>
          </a:bodyPr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A maioria tem filiação partidária 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xmlns="" id="{A9748B41-A649-4C25-8E14-FBAC32FA5B17}"/>
              </a:ext>
            </a:extLst>
          </p:cNvPr>
          <p:cNvSpPr/>
          <p:nvPr/>
        </p:nvSpPr>
        <p:spPr>
          <a:xfrm>
            <a:off x="6390426" y="1250706"/>
            <a:ext cx="2817397" cy="530678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t-BR" sz="1400" b="1" u="sng" dirty="0">
                <a:solidFill>
                  <a:schemeClr val="bg1"/>
                </a:solidFill>
              </a:rPr>
              <a:t>Perfil dos respondentes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62% são mulheres e 37% são homens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50% tem 41 anos e mais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57% se considera branca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84% tem nível superior,  48% com pós-graduação</a:t>
            </a:r>
          </a:p>
          <a:p>
            <a:pPr algn="l"/>
            <a:endParaRPr lang="pt-BR" sz="1400" b="1" dirty="0">
              <a:solidFill>
                <a:srgbClr val="1B2911"/>
              </a:solidFill>
            </a:endParaRPr>
          </a:p>
          <a:p>
            <a:pPr algn="l"/>
            <a:r>
              <a:rPr lang="pt-BR" sz="1400" b="1" u="sng" dirty="0">
                <a:solidFill>
                  <a:schemeClr val="bg1"/>
                </a:solidFill>
              </a:rPr>
              <a:t>Trajetória Profissional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schemeClr val="bg1"/>
                </a:solidFill>
              </a:rPr>
              <a:t>Fortalecer o SUS(82%)/Servir a cidade(77%)/Assumir novos desafios (68%), foram as motivações para assumir o cargo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u="sng" dirty="0">
                <a:solidFill>
                  <a:schemeClr val="bg1"/>
                </a:solidFill>
              </a:rPr>
              <a:t>76% reside no município onde trabalha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schemeClr val="bg1"/>
                </a:solidFill>
              </a:rPr>
              <a:t>83% afirma receber menos de 5 Salários Mínimos </a:t>
            </a:r>
            <a:endParaRPr lang="pt-BR" sz="1400" b="1" dirty="0">
              <a:solidFill>
                <a:srgbClr val="1B2911"/>
              </a:solidFill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xmlns="" id="{1CBCD866-7529-4468-8130-F85BA4A68601}"/>
              </a:ext>
            </a:extLst>
          </p:cNvPr>
          <p:cNvSpPr/>
          <p:nvPr/>
        </p:nvSpPr>
        <p:spPr>
          <a:xfrm>
            <a:off x="9362344" y="2011762"/>
            <a:ext cx="2659871" cy="46166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u="sng" dirty="0">
                <a:solidFill>
                  <a:schemeClr val="tx1"/>
                </a:solidFill>
              </a:rPr>
              <a:t>53% nunca havia ocupado cargo de gestão</a:t>
            </a:r>
            <a:r>
              <a:rPr lang="pt-BR" sz="12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xmlns="" id="{6CDB05D2-D1C6-47C2-8DB3-2DE0B87DA25C}"/>
              </a:ext>
            </a:extLst>
          </p:cNvPr>
          <p:cNvSpPr/>
          <p:nvPr/>
        </p:nvSpPr>
        <p:spPr>
          <a:xfrm>
            <a:off x="9362343" y="2613007"/>
            <a:ext cx="2659872" cy="76944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A maioria dos respondentes que assumiram cargo de gestor  foram anteriormente  coordenadores da Atenção Básica 27%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xmlns="" id="{7A055453-8C1A-48EC-8457-D96A0ECA4683}"/>
              </a:ext>
            </a:extLst>
          </p:cNvPr>
          <p:cNvSpPr/>
          <p:nvPr/>
        </p:nvSpPr>
        <p:spPr>
          <a:xfrm>
            <a:off x="9378883" y="1250706"/>
            <a:ext cx="2671136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1"/>
                </a:solidFill>
              </a:rPr>
              <a:t>22% afirma ter exercido a profissão de enfermeiro antes de assumir a gestão.</a:t>
            </a: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xmlns="" id="{36138C25-EB1E-4E07-8C21-A2811A6D59DC}"/>
              </a:ext>
            </a:extLst>
          </p:cNvPr>
          <p:cNvSpPr/>
          <p:nvPr/>
        </p:nvSpPr>
        <p:spPr>
          <a:xfrm>
            <a:off x="9362343" y="3544778"/>
            <a:ext cx="2613344" cy="6001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Confiança Pessoal (65%) e  Competência técnica(57%)  influíram na nomeação. 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xmlns="" id="{3D3CD037-00E8-4890-A8F5-FCC9D64D5D63}"/>
              </a:ext>
            </a:extLst>
          </p:cNvPr>
          <p:cNvSpPr/>
          <p:nvPr/>
        </p:nvSpPr>
        <p:spPr>
          <a:xfrm>
            <a:off x="9406274" y="5258465"/>
            <a:ext cx="2636608" cy="76944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Capacidade de dialogar(37%)       e mobilizar(35%).  foram os principais atributos ganhos  com participação em entidades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xmlns="" id="{542BC4DA-5E4D-484E-A7E4-C88069B93AFF}"/>
              </a:ext>
            </a:extLst>
          </p:cNvPr>
          <p:cNvSpPr/>
          <p:nvPr/>
        </p:nvSpPr>
        <p:spPr>
          <a:xfrm>
            <a:off x="9385607" y="4345395"/>
            <a:ext cx="2613344" cy="7694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1100" b="1" dirty="0">
                <a:solidFill>
                  <a:schemeClr val="tx1"/>
                </a:solidFill>
              </a:rPr>
              <a:t>A maioria não participa de nenhuma entidade e dentre os que participam destacam-se as entidades religiosas (32%) Associação Comunitário (26%)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xmlns="" id="{EB162A0C-41F6-44F2-B264-7758340A4522}"/>
              </a:ext>
            </a:extLst>
          </p:cNvPr>
          <p:cNvSpPr/>
          <p:nvPr/>
        </p:nvSpPr>
        <p:spPr>
          <a:xfrm rot="5400000">
            <a:off x="10543807" y="5015154"/>
            <a:ext cx="400110" cy="2671137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wrap="square">
            <a:spAutoFit/>
          </a:bodyPr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A maioria tem filiação partidária 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xmlns="" id="{7B3C79DF-52C3-45E2-97EF-3FC88F99AB0B}"/>
              </a:ext>
            </a:extLst>
          </p:cNvPr>
          <p:cNvSpPr txBox="1"/>
          <p:nvPr/>
        </p:nvSpPr>
        <p:spPr>
          <a:xfrm>
            <a:off x="7552641" y="819880"/>
            <a:ext cx="3116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Rio Grande do Norte </a:t>
            </a:r>
          </a:p>
        </p:txBody>
      </p:sp>
    </p:spTree>
    <p:extLst>
      <p:ext uri="{BB962C8B-B14F-4D97-AF65-F5344CB8AC3E}">
        <p14:creationId xmlns:p14="http://schemas.microsoft.com/office/powerpoint/2010/main" xmlns="" val="2907368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Espaço Reservado para Conteúdo 4">
            <a:extLst>
              <a:ext uri="{FF2B5EF4-FFF2-40B4-BE49-F238E27FC236}">
                <a16:creationId xmlns:a16="http://schemas.microsoft.com/office/drawing/2014/main" xmlns="" id="{4F1A5E6E-34CA-4CE4-A4E1-02BF34722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149" y="2470483"/>
            <a:ext cx="2539020" cy="2291466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47BBEED2-3979-46BA-8A55-E98D6ABB7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411" y="226182"/>
            <a:ext cx="9720072" cy="1201565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/>
              <a:t>PESQUISA COM GESTORES MUNICIPAIS 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b="1" dirty="0"/>
              <a:t>CICLO DE GESTÃO 2017-2021</a:t>
            </a:r>
            <a:endParaRPr lang="pt-BR" sz="3600" dirty="0"/>
          </a:p>
        </p:txBody>
      </p:sp>
      <p:sp>
        <p:nvSpPr>
          <p:cNvPr id="28" name="Content Placeholder 10"/>
          <p:cNvSpPr>
            <a:spLocks noGrp="1"/>
          </p:cNvSpPr>
          <p:nvPr>
            <p:ph idx="1"/>
          </p:nvPr>
        </p:nvSpPr>
        <p:spPr>
          <a:xfrm>
            <a:off x="4297353" y="1667738"/>
            <a:ext cx="6040458" cy="1201565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Percepção</a:t>
            </a:r>
            <a:r>
              <a:rPr lang="en-US" b="1" dirty="0"/>
              <a:t> </a:t>
            </a:r>
            <a:r>
              <a:rPr lang="en-US" b="1" dirty="0" err="1"/>
              <a:t>sobre</a:t>
            </a:r>
            <a:r>
              <a:rPr lang="en-US" b="1" dirty="0"/>
              <a:t> o </a:t>
            </a:r>
            <a:r>
              <a:rPr lang="en-US" b="1" dirty="0" err="1"/>
              <a:t>funcionamento</a:t>
            </a:r>
            <a:r>
              <a:rPr lang="en-US" b="1" dirty="0"/>
              <a:t> do </a:t>
            </a:r>
          </a:p>
          <a:p>
            <a:pPr algn="ctr"/>
            <a:r>
              <a:rPr lang="en-US" b="1" dirty="0"/>
              <a:t>CONASEMS e COSEMS 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454E3A5B-D580-45AC-9BD8-C98C1F45AA4A}"/>
              </a:ext>
            </a:extLst>
          </p:cNvPr>
          <p:cNvSpPr/>
          <p:nvPr/>
        </p:nvSpPr>
        <p:spPr>
          <a:xfrm>
            <a:off x="3451793" y="3258748"/>
            <a:ext cx="3569975" cy="224676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77% afirma que o CONASEMS atua de maneira eficiente mobilizando o Gestor </a:t>
            </a:r>
          </a:p>
          <a:p>
            <a:pPr algn="ctr"/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Quanto ao COSEMS o percentual é de 87%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886EA51E-3C1E-409E-BDEE-83C311A6E2C3}"/>
              </a:ext>
            </a:extLst>
          </p:cNvPr>
          <p:cNvSpPr/>
          <p:nvPr/>
        </p:nvSpPr>
        <p:spPr>
          <a:xfrm>
            <a:off x="7566593" y="3258748"/>
            <a:ext cx="3569975" cy="224676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80% afirma que o CONASEMS atua de maneira eficiente mobilizando o Gestor </a:t>
            </a:r>
          </a:p>
          <a:p>
            <a:pPr algn="ctr"/>
            <a:endParaRPr lang="pt-BR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Quanto ao COSEMS o percentual é de 87%</a:t>
            </a:r>
          </a:p>
        </p:txBody>
      </p:sp>
      <p:sp>
        <p:nvSpPr>
          <p:cNvPr id="8" name="Retângulo 7"/>
          <p:cNvSpPr/>
          <p:nvPr/>
        </p:nvSpPr>
        <p:spPr>
          <a:xfrm>
            <a:off x="4784654" y="2860159"/>
            <a:ext cx="805107" cy="30777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BR</a:t>
            </a:r>
            <a:endParaRPr lang="pt-BR" sz="1400" b="1" dirty="0"/>
          </a:p>
        </p:txBody>
      </p:sp>
      <p:sp>
        <p:nvSpPr>
          <p:cNvPr id="9" name="Retângulo 8"/>
          <p:cNvSpPr/>
          <p:nvPr/>
        </p:nvSpPr>
        <p:spPr>
          <a:xfrm>
            <a:off x="8871577" y="2860159"/>
            <a:ext cx="805107" cy="30777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RN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xmlns="" val="152873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273741" y="2675108"/>
            <a:ext cx="1911418" cy="2127872"/>
          </a:xfrm>
          <a:prstGeom prst="roundRect">
            <a:avLst>
              <a:gd name="adj" fmla="val 10000"/>
            </a:avLst>
          </a:prstGeom>
          <a:blipFill rotWithShape="1">
            <a:blip r:embed="rId2"/>
            <a:stretch>
              <a:fillRect/>
            </a:stretch>
          </a:blipFill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900545" y="138545"/>
            <a:ext cx="9748609" cy="773572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PESQUISA COM GESTORES MUNICIPAIS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CICLO DE GESTÃO 2017-2021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77640" y="2086887"/>
            <a:ext cx="170751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pt-BR" b="1" dirty="0"/>
              <a:t>Atenção Básica:</a:t>
            </a:r>
          </a:p>
        </p:txBody>
      </p:sp>
      <p:sp>
        <p:nvSpPr>
          <p:cNvPr id="8" name="Retângulo 7"/>
          <p:cNvSpPr/>
          <p:nvPr/>
        </p:nvSpPr>
        <p:spPr>
          <a:xfrm>
            <a:off x="436136" y="1038673"/>
            <a:ext cx="205382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b="1" dirty="0"/>
              <a:t>DESAFIOS 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3E921420-44ED-4BB0-9B34-0350317DC4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8096454"/>
              </p:ext>
            </p:extLst>
          </p:nvPr>
        </p:nvGraphicFramePr>
        <p:xfrm>
          <a:off x="2673928" y="1952958"/>
          <a:ext cx="9244331" cy="3811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307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2831096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2558377">
                  <a:extLst>
                    <a:ext uri="{9D8B030D-6E8A-4147-A177-3AD203B41FA5}">
                      <a16:colId xmlns:a16="http://schemas.microsoft.com/office/drawing/2014/main" xmlns="" val="3969144697"/>
                    </a:ext>
                  </a:extLst>
                </a:gridCol>
                <a:gridCol w="2389551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519348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Brasil/Região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Desafio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Desafio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Desafio 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738021">
                <a:tc>
                  <a:txBody>
                    <a:bodyPr/>
                    <a:lstStyle/>
                    <a:p>
                      <a:pPr algn="l"/>
                      <a:endParaRPr lang="pt-BR" sz="1800" b="0" dirty="0"/>
                    </a:p>
                    <a:p>
                      <a:pPr algn="l"/>
                      <a:r>
                        <a:rPr lang="pt-BR" sz="1800" b="0" dirty="0"/>
                        <a:t>Rio</a:t>
                      </a:r>
                      <a:r>
                        <a:rPr lang="pt-BR" sz="1800" b="0" baseline="0" dirty="0"/>
                        <a:t> Grande do Norte</a:t>
                      </a:r>
                      <a:r>
                        <a:rPr lang="pt-BR" sz="18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Fixação de Médicos 56%</a:t>
                      </a:r>
                    </a:p>
                    <a:p>
                      <a:pPr algn="l"/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Efetivação da contrapartida do Estado	47%</a:t>
                      </a:r>
                    </a:p>
                    <a:p>
                      <a:pPr algn="l"/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Garantia de insumos e medicamentos 35 %</a:t>
                      </a:r>
                    </a:p>
                    <a:p>
                      <a:pPr algn="l"/>
                      <a:endParaRPr lang="pt-B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423297"/>
                  </a:ext>
                </a:extLst>
              </a:tr>
              <a:tr h="738021">
                <a:tc>
                  <a:txBody>
                    <a:bodyPr/>
                    <a:lstStyle/>
                    <a:p>
                      <a:r>
                        <a:rPr lang="pt-BR" sz="1800" b="0" dirty="0"/>
                        <a:t>Nordeste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0" dirty="0"/>
                        <a:t>Fixação de Médicos	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/>
                        <a:t>Efetivação da contrapartida do Estado	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dirty="0"/>
                        <a:t>Garantia de insumos e medicamentos	36 %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956694">
                <a:tc>
                  <a:txBody>
                    <a:bodyPr/>
                    <a:lstStyle/>
                    <a:p>
                      <a:r>
                        <a:rPr lang="pt-BR" sz="1800" b="0" dirty="0"/>
                        <a:t>Brasil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Efetivação da contrapartida do Estado : 50% </a:t>
                      </a:r>
                    </a:p>
                    <a:p>
                      <a:pPr algn="just"/>
                      <a:endParaRPr lang="pt-BR" sz="18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Implementação dos sistemas de informação: 37%</a:t>
                      </a:r>
                    </a:p>
                    <a:p>
                      <a:pPr algn="just"/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/>
                        <a:t>Fixação de Médicos: 36%</a:t>
                      </a:r>
                    </a:p>
                    <a:p>
                      <a:pPr algn="just"/>
                      <a:endParaRPr lang="pt-BR" sz="18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1329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61364" y="154326"/>
            <a:ext cx="10469272" cy="727467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PESQUISA COM GESTORES MUNICIPAIS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CICLO DE GESTÃO 2017-2021</a:t>
            </a:r>
            <a:endParaRPr lang="pt-BR" sz="2800" dirty="0"/>
          </a:p>
        </p:txBody>
      </p:sp>
      <p:sp>
        <p:nvSpPr>
          <p:cNvPr id="7" name="Retângulo 6"/>
          <p:cNvSpPr/>
          <p:nvPr/>
        </p:nvSpPr>
        <p:spPr>
          <a:xfrm>
            <a:off x="4865891" y="1097023"/>
            <a:ext cx="243243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Média e Alta Complexidade: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1486" y="975088"/>
            <a:ext cx="1700464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800" b="1" dirty="0"/>
              <a:t>DESAFIOS </a:t>
            </a:r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xmlns="" id="{AC14A01C-5319-4849-BB73-B16AE72C5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9459519"/>
              </p:ext>
            </p:extLst>
          </p:nvPr>
        </p:nvGraphicFramePr>
        <p:xfrm>
          <a:off x="417096" y="2245895"/>
          <a:ext cx="11313418" cy="36726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85704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3054947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3554015">
                  <a:extLst>
                    <a:ext uri="{9D8B030D-6E8A-4147-A177-3AD203B41FA5}">
                      <a16:colId xmlns:a16="http://schemas.microsoft.com/office/drawing/2014/main" xmlns="" val="3969144697"/>
                    </a:ext>
                  </a:extLst>
                </a:gridCol>
                <a:gridCol w="3018752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472208">
                <a:tc>
                  <a:txBody>
                    <a:bodyPr/>
                    <a:lstStyle/>
                    <a:p>
                      <a:r>
                        <a:rPr lang="pt-BR" sz="1600" dirty="0"/>
                        <a:t>Brasil/Região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Desafio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Desafio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Desafio 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796138">
                <a:tc>
                  <a:txBody>
                    <a:bodyPr/>
                    <a:lstStyle/>
                    <a:p>
                      <a:r>
                        <a:rPr lang="pt-BR" sz="1600" b="1" dirty="0"/>
                        <a:t>Rio Grande do Norte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Garantia de consultas, exames e internações em quantidade e qualidade	77 %</a:t>
                      </a:r>
                    </a:p>
                    <a:p>
                      <a:endParaRPr lang="pt-BR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Garantia de mais recursos por parte do Ministério da Saúde	69 %</a:t>
                      </a:r>
                    </a:p>
                    <a:p>
                      <a:endParaRPr lang="pt-BR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Organização dos serviços de forma regionalizada 54 %</a:t>
                      </a:r>
                    </a:p>
                    <a:p>
                      <a:pPr algn="l"/>
                      <a:endParaRPr lang="pt-BR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3940738"/>
                  </a:ext>
                </a:extLst>
              </a:tr>
              <a:tr h="721434">
                <a:tc>
                  <a:txBody>
                    <a:bodyPr/>
                    <a:lstStyle/>
                    <a:p>
                      <a:r>
                        <a:rPr lang="pt-BR" sz="1600" dirty="0"/>
                        <a:t>Nordeste</a:t>
                      </a:r>
                      <a:endParaRPr lang="pt-BR" sz="16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Garantia de consultas, exames e internações em quantidade e qualidade	68 %</a:t>
                      </a:r>
                    </a:p>
                    <a:p>
                      <a:endParaRPr lang="pt-BR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Garantia de mais recursos por parte do Ministério da Saúde	60 %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/>
                        <a:t>Organização dos serviços de forma regionalizada 50 %</a:t>
                      </a:r>
                    </a:p>
                    <a:p>
                      <a:pPr algn="l"/>
                      <a:endParaRPr lang="pt-BR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845616">
                <a:tc>
                  <a:txBody>
                    <a:bodyPr/>
                    <a:lstStyle/>
                    <a:p>
                      <a:r>
                        <a:rPr lang="pt-BR" sz="1600" dirty="0"/>
                        <a:t>Brasil </a:t>
                      </a:r>
                      <a:endParaRPr lang="pt-BR" sz="1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Garantia de consultas, exames e internações  em quantidade e qualidade: 71%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dirty="0"/>
                        <a:t>Garantia de mais recursos por parte do Ministério da Saúde: 58%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/>
                    </a:p>
                    <a:p>
                      <a:pPr algn="just"/>
                      <a:endParaRPr lang="pt-BR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/>
                        <a:t>Organização dos serviços de forma regionalizada: 48% </a:t>
                      </a:r>
                    </a:p>
                    <a:p>
                      <a:pPr algn="l"/>
                      <a:endParaRPr lang="pt-BR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89747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663231" y="-30371"/>
            <a:ext cx="9187631" cy="1150938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PESQUISA COM GESTORES MUNICIPAIS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CICLO DE GESTÃO 2017-2021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896745" y="1130008"/>
            <a:ext cx="3205263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000" b="1" dirty="0"/>
              <a:t>Gestão e Regionalização da Saúde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56855" y="174736"/>
            <a:ext cx="1408354" cy="1230368"/>
          </a:xfrm>
          <a:prstGeom prst="rect">
            <a:avLst/>
          </a:prstGeom>
        </p:spPr>
      </p:pic>
      <p:graphicFrame>
        <p:nvGraphicFramePr>
          <p:cNvPr id="12" name="Diagrama 11"/>
          <p:cNvGraphicFramePr/>
          <p:nvPr>
            <p:extLst/>
          </p:nvPr>
        </p:nvGraphicFramePr>
        <p:xfrm>
          <a:off x="5359400" y="1803400"/>
          <a:ext cx="4697040" cy="3298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978AAFC3-05AB-4CBA-902D-76DAEA2ED0E6}"/>
              </a:ext>
            </a:extLst>
          </p:cNvPr>
          <p:cNvSpPr/>
          <p:nvPr/>
        </p:nvSpPr>
        <p:spPr>
          <a:xfrm>
            <a:off x="684791" y="598365"/>
            <a:ext cx="1700464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800" b="1" dirty="0"/>
              <a:t>DESAFIOS </a:t>
            </a: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xmlns="" id="{CE81AF94-17DC-4D85-AAAA-7A04D3DE4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0764726"/>
              </p:ext>
            </p:extLst>
          </p:nvPr>
        </p:nvGraphicFramePr>
        <p:xfrm>
          <a:off x="336884" y="2117558"/>
          <a:ext cx="11428325" cy="31394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205337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3391286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3593805">
                  <a:extLst>
                    <a:ext uri="{9D8B030D-6E8A-4147-A177-3AD203B41FA5}">
                      <a16:colId xmlns:a16="http://schemas.microsoft.com/office/drawing/2014/main" xmlns="" val="3969144697"/>
                    </a:ext>
                  </a:extLst>
                </a:gridCol>
                <a:gridCol w="3237897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286862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Brasil/Região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II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III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794706">
                <a:tc>
                  <a:txBody>
                    <a:bodyPr/>
                    <a:lstStyle/>
                    <a:p>
                      <a:pPr algn="just"/>
                      <a:r>
                        <a:rPr lang="pt-BR" sz="1400" b="1" dirty="0"/>
                        <a:t>Rio Grande do Norte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Fortalecimento das CIR como instâncias de planejamento e </a:t>
                      </a:r>
                      <a:r>
                        <a:rPr lang="pt-BR" sz="1400" dirty="0" err="1"/>
                        <a:t>pactuação</a:t>
                      </a:r>
                      <a:r>
                        <a:rPr lang="pt-BR" sz="1400" dirty="0"/>
                        <a:t> no âmbito regional	71%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Fortalecimento da Regionalização como estratégia de qualificação da descentralização e melhoria do acesso 52%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/>
                        <a:t>Disponibilização por parte da SES , de recursos humanos, tecnológicos e financeiros, para fortalecer o processo de regionalização.: 46%</a:t>
                      </a:r>
                      <a:endParaRPr lang="pt-BR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3940738"/>
                  </a:ext>
                </a:extLst>
              </a:tr>
              <a:tr h="794706">
                <a:tc>
                  <a:txBody>
                    <a:bodyPr/>
                    <a:lstStyle/>
                    <a:p>
                      <a:pPr algn="just"/>
                      <a:r>
                        <a:rPr lang="pt-BR" sz="1400" b="1" dirty="0"/>
                        <a:t>Nordeste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Fortalecimento das CIR como instâncias de planejamento e pactuação no âmbito regional	60%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Disponibilização por parte da SES , de recursos humanos, tecnológicos e financeiros, conforme pactuação ........  47,85%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Ampliação dos recursos financeiros tendo como base as diferenças regionais	46 %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899662">
                <a:tc>
                  <a:txBody>
                    <a:bodyPr/>
                    <a:lstStyle/>
                    <a:p>
                      <a:pPr algn="just"/>
                      <a:r>
                        <a:rPr lang="pt-BR" sz="1400" b="1" dirty="0"/>
                        <a:t>Brasil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Fortalecimento das CIR como instâncias de planejamento e pactuação no âmbito regional:  56%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b="0" dirty="0"/>
                        <a:t>Ampliação dos recursos financeiros tendo como base as diferenças regionais:  46%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0" dirty="0"/>
                        <a:t>Disponibilização por parte da SES , de recursos humanos, tecnológicos e financeiros, para fortalecer o processo de regionalização.: 44%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021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127508A-9487-4CAD-B4B3-61A538AE7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228" y="-92277"/>
            <a:ext cx="9720072" cy="1233228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PESQUISA COM GESTORES MUNICIPAIS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CICLO DE GESTÃO 2017-2021</a:t>
            </a:r>
            <a:endParaRPr lang="pt-BR" sz="18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91757120-BC40-43D3-A741-DC13D5E15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3925" y="595676"/>
            <a:ext cx="1936750" cy="751996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56FE82D1-7A8B-4DC9-896A-D122E62027E1}"/>
              </a:ext>
            </a:extLst>
          </p:cNvPr>
          <p:cNvSpPr/>
          <p:nvPr/>
        </p:nvSpPr>
        <p:spPr>
          <a:xfrm>
            <a:off x="3715136" y="802397"/>
            <a:ext cx="37338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Financiamento do SUS </a:t>
            </a: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EC21E867-5CE0-492A-8483-4BC5031FE152}"/>
              </a:ext>
            </a:extLst>
          </p:cNvPr>
          <p:cNvSpPr/>
          <p:nvPr/>
        </p:nvSpPr>
        <p:spPr>
          <a:xfrm>
            <a:off x="441325" y="710064"/>
            <a:ext cx="1700464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800" b="1" dirty="0"/>
              <a:t>DESAFIOS </a:t>
            </a:r>
          </a:p>
        </p:txBody>
      </p:sp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xmlns="" id="{6A1D18DD-F4A3-4763-89ED-40598A78AD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82563989"/>
              </p:ext>
            </p:extLst>
          </p:nvPr>
        </p:nvGraphicFramePr>
        <p:xfrm>
          <a:off x="286836" y="1696455"/>
          <a:ext cx="11588331" cy="418926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914072">
                  <a:extLst>
                    <a:ext uri="{9D8B030D-6E8A-4147-A177-3AD203B41FA5}">
                      <a16:colId xmlns:a16="http://schemas.microsoft.com/office/drawing/2014/main" xmlns="" val="353230452"/>
                    </a:ext>
                  </a:extLst>
                </a:gridCol>
                <a:gridCol w="3293672">
                  <a:extLst>
                    <a:ext uri="{9D8B030D-6E8A-4147-A177-3AD203B41FA5}">
                      <a16:colId xmlns:a16="http://schemas.microsoft.com/office/drawing/2014/main" xmlns="" val="3758123513"/>
                    </a:ext>
                  </a:extLst>
                </a:gridCol>
                <a:gridCol w="3317249">
                  <a:extLst>
                    <a:ext uri="{9D8B030D-6E8A-4147-A177-3AD203B41FA5}">
                      <a16:colId xmlns:a16="http://schemas.microsoft.com/office/drawing/2014/main" xmlns="" val="3969144697"/>
                    </a:ext>
                  </a:extLst>
                </a:gridCol>
                <a:gridCol w="3063338">
                  <a:extLst>
                    <a:ext uri="{9D8B030D-6E8A-4147-A177-3AD203B41FA5}">
                      <a16:colId xmlns:a16="http://schemas.microsoft.com/office/drawing/2014/main" xmlns="" val="3629908"/>
                    </a:ext>
                  </a:extLst>
                </a:gridCol>
              </a:tblGrid>
              <a:tr h="310107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Brasil/Região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Desafio 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3929494"/>
                  </a:ext>
                </a:extLst>
              </a:tr>
              <a:tr h="624906">
                <a:tc>
                  <a:txBody>
                    <a:bodyPr/>
                    <a:lstStyle/>
                    <a:p>
                      <a:pPr algn="just"/>
                      <a:r>
                        <a:rPr lang="pt-BR" sz="1400" b="1" dirty="0"/>
                        <a:t>Rio</a:t>
                      </a:r>
                      <a:r>
                        <a:rPr lang="pt-BR" sz="1400" b="1" baseline="0" dirty="0"/>
                        <a:t> Grande do Norte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Garantir o financiamento estável e sustentável para o SUS, melhorando o padrão do gasto e qualificando o financiamento tripartite e os processos de transferência de recursos	79 %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Ampliar o financiamento da Atenção Básica com a participação do Estado 47 %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Melhorar o padrão de gasto, observar os critérios de rateio dos recursos da União para os estados e dos estados para os municípios na forma da LC nº 141/2012.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</a:rPr>
                        <a:t>    34%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3940738"/>
                  </a:ext>
                </a:extLst>
              </a:tr>
              <a:tr h="1264984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Nordeste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Garantir o financiamento estável e sustentável para o SUS, melhorando o padrão do gasto e qualificando o financiamento tripartite e os processos de transferência de recursos	71 %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Ampliar o financiamento da Atenção Básica com a participação do Estado	52 %</a:t>
                      </a:r>
                    </a:p>
                    <a:p>
                      <a:pPr algn="just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Ampliar o financiamento da Atenção Básica com maior participação da União	30 %</a:t>
                      </a:r>
                    </a:p>
                    <a:p>
                      <a:pPr algn="just"/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2991255"/>
                  </a:ext>
                </a:extLst>
              </a:tr>
              <a:tr h="1349317"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Brasil (atualizar)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/>
                        <a:t>Garantir o financiamento estável e sustentável para o SUS, melhorando o padrão do gasto e qualificando o financiamento tripartite : 68%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Ampliar o financiamento da Atenção Básica com a participação do Estado: 53%</a:t>
                      </a:r>
                      <a:endParaRPr lang="pt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Ampliar o financiamento da Atenção Básica com maior participação da União: 30%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3685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975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6679</TotalTime>
  <Words>1718</Words>
  <Application>Microsoft Office PowerPoint</Application>
  <PresentationFormat>Personalizar</PresentationFormat>
  <Paragraphs>255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Integral</vt:lpstr>
      <vt:lpstr>Pesquisa com os gestores(as)  municipais de saúde  ciclo de 2017/2020</vt:lpstr>
      <vt:lpstr>Slide 2</vt:lpstr>
      <vt:lpstr>Slide 3</vt:lpstr>
      <vt:lpstr>Slide 4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PESQUISA COM GESTORES MUNICIPAIS  CICLO DE GESTÃO 2017-2021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Pesquisa a ser feita com os gestores municipais de saúde que estão fechando o ciclo de gestão 2016/2012</dc:title>
  <dc:creator>Andre Carvalho</dc:creator>
  <cp:lastModifiedBy>Cliente</cp:lastModifiedBy>
  <cp:revision>245</cp:revision>
  <dcterms:created xsi:type="dcterms:W3CDTF">2016-10-05T23:09:54Z</dcterms:created>
  <dcterms:modified xsi:type="dcterms:W3CDTF">2018-11-20T17:22:24Z</dcterms:modified>
</cp:coreProperties>
</file>