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12"/>
  </p:notesMasterIdLst>
  <p:sldIdLst>
    <p:sldId id="573" r:id="rId2"/>
    <p:sldId id="586" r:id="rId3"/>
    <p:sldId id="587" r:id="rId4"/>
    <p:sldId id="588" r:id="rId5"/>
    <p:sldId id="589" r:id="rId6"/>
    <p:sldId id="590" r:id="rId7"/>
    <p:sldId id="591" r:id="rId8"/>
    <p:sldId id="592" r:id="rId9"/>
    <p:sldId id="593" r:id="rId10"/>
    <p:sldId id="595" r:id="rId11"/>
  </p:sldIdLst>
  <p:sldSz cx="9144000" cy="6858000" type="screen4x3"/>
  <p:notesSz cx="6797675" cy="987425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5A13A"/>
    <a:srgbClr val="334F15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36BF051-D36A-46A7-8713-2F6B37427D5A}">
  <a:tblStyle styleId="{F36BF051-D36A-46A7-8713-2F6B37427D5A}" styleName="Table_0"/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1" y="0"/>
            <a:ext cx="2945658" cy="49542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50442" y="0"/>
            <a:ext cx="2945658" cy="49542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77925" y="1235075"/>
            <a:ext cx="4441825" cy="333216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79768" y="4751983"/>
            <a:ext cx="5438139" cy="38879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1" y="9378824"/>
            <a:ext cx="2945658" cy="4954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50442" y="9378824"/>
            <a:ext cx="2945658" cy="4954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311678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679768" y="4751983"/>
            <a:ext cx="5438139" cy="388798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86" name="Shape 86"/>
          <p:cNvSpPr>
            <a:spLocks noGrp="1" noRot="1" noChangeAspect="1"/>
          </p:cNvSpPr>
          <p:nvPr>
            <p:ph type="sldImg" idx="2"/>
          </p:nvPr>
        </p:nvSpPr>
        <p:spPr>
          <a:xfrm>
            <a:off x="1176338" y="1233488"/>
            <a:ext cx="4445000" cy="33337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424796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679768" y="4751983"/>
            <a:ext cx="5438139" cy="388798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86" name="Shape 86"/>
          <p:cNvSpPr>
            <a:spLocks noGrp="1" noRot="1" noChangeAspect="1"/>
          </p:cNvSpPr>
          <p:nvPr>
            <p:ph type="sldImg" idx="2"/>
          </p:nvPr>
        </p:nvSpPr>
        <p:spPr>
          <a:xfrm>
            <a:off x="1176338" y="1233488"/>
            <a:ext cx="4445000" cy="33337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7027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‹nº›</a:t>
            </a:fld>
            <a:endParaRPr lang="en-US"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96706178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‹nº›</a:t>
            </a:fld>
            <a:endParaRPr lang="en-US"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63386828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‹nº›</a:t>
            </a:fld>
            <a:endParaRPr lang="en-US"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70806446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644926"/>
            <a:ext cx="8270421" cy="596047"/>
          </a:xfrm>
        </p:spPr>
        <p:txBody>
          <a:bodyPr>
            <a:noAutofit/>
          </a:bodyPr>
          <a:lstStyle>
            <a:lvl1pPr algn="l">
              <a:defRPr sz="4000"/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‹nº›</a:t>
            </a:fld>
            <a:endParaRPr lang="en-US"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1235" y="178095"/>
            <a:ext cx="2348592" cy="466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93235019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‹nº›</a:t>
            </a:fld>
            <a:endParaRPr lang="en-US"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304110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‹nº›</a:t>
            </a:fld>
            <a:endParaRPr lang="en-US"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63080163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‹nº›</a:t>
            </a:fld>
            <a:endParaRPr lang="en-US"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94624857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‹nº›</a:t>
            </a:fld>
            <a:endParaRPr lang="en-US"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33203688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‹nº›</a:t>
            </a:fld>
            <a:endParaRPr lang="en-US"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06192951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‹nº›</a:t>
            </a:fld>
            <a:endParaRPr lang="en-US"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95621475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‹nº›</a:t>
            </a:fld>
            <a:endParaRPr lang="en-US"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68765959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‹nº›</a:t>
            </a:fld>
            <a:endParaRPr lang="en-US"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29326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conasems@conasems.org.br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4161" y="553851"/>
            <a:ext cx="3466430" cy="689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8110728" cy="1470025"/>
          </a:xfrm>
        </p:spPr>
        <p:txBody>
          <a:bodyPr>
            <a:noAutofit/>
          </a:bodyPr>
          <a:lstStyle/>
          <a:p>
            <a:r>
              <a:rPr lang="pt-BR" sz="2800" b="1" dirty="0"/>
              <a:t>Novo Financiamento da Atenção Primária : </a:t>
            </a:r>
            <a:br>
              <a:rPr lang="pt-BR" sz="2800" b="1" dirty="0"/>
            </a:br>
            <a:r>
              <a:rPr lang="pt-BR" sz="2800" b="1" dirty="0"/>
              <a:t>Considerações do CONASEMS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3849624" y="4507992"/>
            <a:ext cx="47274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Natal RN 16 de outubro de 2019</a:t>
            </a:r>
          </a:p>
          <a:p>
            <a:endParaRPr lang="pt-BR" dirty="0"/>
          </a:p>
          <a:p>
            <a:r>
              <a:rPr lang="pt-BR" dirty="0"/>
              <a:t>CRISTIANE MARTINS PANTALEAO</a:t>
            </a:r>
          </a:p>
          <a:p>
            <a:r>
              <a:rPr lang="pt-BR" dirty="0"/>
              <a:t>Vice Presidente - CONASEMS</a:t>
            </a:r>
          </a:p>
        </p:txBody>
      </p:sp>
    </p:spTree>
    <p:extLst>
      <p:ext uri="{BB962C8B-B14F-4D97-AF65-F5344CB8AC3E}">
        <p14:creationId xmlns:p14="http://schemas.microsoft.com/office/powerpoint/2010/main" val="1789886072"/>
      </p:ext>
    </p:extLst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4161" y="553851"/>
            <a:ext cx="3466430" cy="689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8110728" cy="1470025"/>
          </a:xfrm>
        </p:spPr>
        <p:txBody>
          <a:bodyPr>
            <a:noAutofit/>
          </a:bodyPr>
          <a:lstStyle/>
          <a:p>
            <a:r>
              <a:rPr lang="pt-BR" sz="2800" b="1" dirty="0"/>
              <a:t>Novo Financiamento da Atenção Primária : </a:t>
            </a:r>
            <a:br>
              <a:rPr lang="pt-BR" sz="2800" b="1" dirty="0"/>
            </a:br>
            <a:r>
              <a:rPr lang="pt-BR" sz="2800" b="1" dirty="0"/>
              <a:t>Considerações do CONASEMS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4754880" y="4562856"/>
            <a:ext cx="3602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spc="-150" dirty="0">
                <a:latin typeface="+mn-lt"/>
                <a:hlinkClick r:id="rId4"/>
              </a:rPr>
              <a:t>conasems@conasems.org.br</a:t>
            </a:r>
            <a:r>
              <a:rPr lang="pt-BR" sz="2000" spc="-150" dirty="0">
                <a:latin typeface="+mn-lt"/>
              </a:rPr>
              <a:t> </a:t>
            </a:r>
          </a:p>
          <a:p>
            <a:endParaRPr lang="pt-BR" sz="2000" spc="-15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93192181"/>
      </p:ext>
    </p:extLst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2"/>
          <p:cNvSpPr txBox="1">
            <a:spLocks/>
          </p:cNvSpPr>
          <p:nvPr/>
        </p:nvSpPr>
        <p:spPr>
          <a:xfrm>
            <a:off x="746125" y="4502150"/>
            <a:ext cx="7772400" cy="1470025"/>
          </a:xfrm>
          <a:prstGeom prst="rect">
            <a:avLst/>
          </a:prstGeom>
        </p:spPr>
        <p:txBody>
          <a:bodyPr anchor="ctr"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pt-BR" dirty="0">
              <a:latin typeface="+mn-lt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475488" y="1087256"/>
            <a:ext cx="7936993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 fontAlgn="base">
              <a:buFont typeface="Wingdings" panose="05000000000000000000" pitchFamily="2" charset="2"/>
              <a:buChar char="§"/>
            </a:pPr>
            <a:r>
              <a:rPr lang="pt-BR" sz="2400" spc="-150" dirty="0">
                <a:latin typeface="+mn-lt"/>
              </a:rPr>
              <a:t>Importante iniciativa; </a:t>
            </a:r>
          </a:p>
          <a:p>
            <a:pPr marL="342900" indent="-342900" algn="just" fontAlgn="base">
              <a:buFont typeface="Wingdings" panose="05000000000000000000" pitchFamily="2" charset="2"/>
              <a:buChar char="§"/>
            </a:pPr>
            <a:endParaRPr lang="pt-BR" sz="2400" spc="-150" dirty="0">
              <a:latin typeface="+mn-lt"/>
            </a:endParaRPr>
          </a:p>
          <a:p>
            <a:pPr marL="342900" indent="-342900" algn="just" fontAlgn="base">
              <a:buFont typeface="Wingdings" panose="05000000000000000000" pitchFamily="2" charset="2"/>
              <a:buChar char="§"/>
            </a:pPr>
            <a:endParaRPr lang="pt-BR" sz="2400" spc="-150" dirty="0">
              <a:latin typeface="+mn-lt"/>
            </a:endParaRPr>
          </a:p>
          <a:p>
            <a:pPr marL="342900" indent="-342900" algn="just" fontAlgn="base">
              <a:buFont typeface="Wingdings" panose="05000000000000000000" pitchFamily="2" charset="2"/>
              <a:buChar char="§"/>
            </a:pPr>
            <a:r>
              <a:rPr lang="pt-BR" sz="2400" spc="-150" dirty="0">
                <a:latin typeface="+mn-lt"/>
              </a:rPr>
              <a:t>Reconhece, que os critérios atualmente utilizados para financiamento da AB, devem ser alterados;</a:t>
            </a:r>
          </a:p>
          <a:p>
            <a:pPr lvl="7" algn="just" fontAlgn="base"/>
            <a:r>
              <a:rPr lang="pt-BR" sz="2400" spc="-150" dirty="0">
                <a:latin typeface="+mn-lt"/>
              </a:rPr>
              <a:t>	- indução por incentivos não considerando a realidade local;</a:t>
            </a:r>
          </a:p>
          <a:p>
            <a:pPr lvl="7" algn="just" fontAlgn="base"/>
            <a:r>
              <a:rPr lang="pt-BR" sz="2400" spc="-150" dirty="0">
                <a:latin typeface="+mn-lt"/>
              </a:rPr>
              <a:t>	- comando único fragilizado</a:t>
            </a:r>
          </a:p>
          <a:p>
            <a:pPr marL="342900" lvl="0" indent="-342900" algn="just">
              <a:buFont typeface="Wingdings" panose="05000000000000000000" pitchFamily="2" charset="2"/>
              <a:buChar char="§"/>
            </a:pPr>
            <a:endParaRPr lang="pt-BR" sz="2400" spc="-150" dirty="0">
              <a:latin typeface="+mn-lt"/>
            </a:endParaRPr>
          </a:p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pt-BR" sz="2400" spc="-150" dirty="0">
                <a:latin typeface="+mn-lt"/>
              </a:rPr>
              <a:t>Entende que a proposta de financiamento da APS apresentada é bem fundamentada, embora não aumente significativamente os recursos;</a:t>
            </a:r>
          </a:p>
          <a:p>
            <a:pPr marL="342900" lvl="0" indent="-342900" algn="just">
              <a:buFont typeface="Wingdings" panose="05000000000000000000" pitchFamily="2" charset="2"/>
              <a:buChar char="§"/>
            </a:pPr>
            <a:endParaRPr lang="pt-BR" sz="2400" spc="-150" dirty="0">
              <a:latin typeface="+mn-lt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400" spc="-150" dirty="0">
                <a:latin typeface="+mn-lt"/>
              </a:rPr>
              <a:t>A participação do financiamento federal, essenciais para manter a rede municipal, na atenção básica corresponde em média a  30% dos gastos municipais com a AB. </a:t>
            </a:r>
          </a:p>
        </p:txBody>
      </p:sp>
    </p:spTree>
    <p:extLst>
      <p:ext uri="{BB962C8B-B14F-4D97-AF65-F5344CB8AC3E}">
        <p14:creationId xmlns:p14="http://schemas.microsoft.com/office/powerpoint/2010/main" val="1550811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Pontos Fortes 	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pt-BR" sz="2800" spc="-150" dirty="0"/>
              <a:t>Melhor eficiência na alocação dos recursos na Atenção Básica </a:t>
            </a:r>
          </a:p>
          <a:p>
            <a:pPr algn="just">
              <a:lnSpc>
                <a:spcPct val="150000"/>
              </a:lnSpc>
            </a:pPr>
            <a:r>
              <a:rPr lang="pt-BR" sz="2800" spc="-150" dirty="0"/>
              <a:t>Considera as dimensões elencadas pela LC 141 </a:t>
            </a:r>
          </a:p>
          <a:p>
            <a:pPr lvl="1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400" spc="-150" dirty="0"/>
              <a:t>epidemiológica, demográfica, socioeconômica, espacial e de capacidade de oferta de ações e de serviços de saúde</a:t>
            </a:r>
          </a:p>
          <a:p>
            <a:pPr algn="just">
              <a:lnSpc>
                <a:spcPct val="150000"/>
              </a:lnSpc>
            </a:pPr>
            <a:r>
              <a:rPr lang="pt-BR" sz="2800" spc="-150" dirty="0"/>
              <a:t>Propõem reduzir as desigualdades de alocação</a:t>
            </a:r>
          </a:p>
          <a:p>
            <a:pPr algn="just">
              <a:lnSpc>
                <a:spcPct val="150000"/>
              </a:lnSpc>
            </a:pPr>
            <a:r>
              <a:rPr lang="pt-BR" sz="2800" spc="-150" dirty="0"/>
              <a:t>Potencial ampliação da cobertura</a:t>
            </a:r>
          </a:p>
        </p:txBody>
      </p:sp>
    </p:spTree>
    <p:extLst>
      <p:ext uri="{BB962C8B-B14F-4D97-AF65-F5344CB8AC3E}">
        <p14:creationId xmlns:p14="http://schemas.microsoft.com/office/powerpoint/2010/main" val="1844237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74321" y="480334"/>
            <a:ext cx="8270421" cy="596047"/>
          </a:xfrm>
        </p:spPr>
        <p:txBody>
          <a:bodyPr/>
          <a:lstStyle/>
          <a:p>
            <a:r>
              <a:rPr lang="pt-BR" sz="3200" b="1" dirty="0"/>
              <a:t>Qualidade da Informação</a:t>
            </a:r>
            <a:br>
              <a:rPr lang="pt-BR" sz="3200" b="1" dirty="0"/>
            </a:br>
            <a:endParaRPr lang="pt-BR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pt-BR" sz="2400" spc="-150" dirty="0"/>
              <a:t>Qualidade da informação implica uma mudança de atitude para com este problema</a:t>
            </a:r>
          </a:p>
          <a:p>
            <a:pPr algn="just">
              <a:lnSpc>
                <a:spcPct val="150000"/>
              </a:lnSpc>
            </a:pPr>
            <a:r>
              <a:rPr lang="pt-BR" sz="2400" spc="-150" dirty="0"/>
              <a:t> Temos problema de tecnologia mas há necessidade de melhoria e fortalecimento da gestão.</a:t>
            </a:r>
          </a:p>
          <a:p>
            <a:pPr algn="just">
              <a:lnSpc>
                <a:spcPct val="150000"/>
              </a:lnSpc>
            </a:pPr>
            <a:r>
              <a:rPr lang="pt-BR" sz="2400" spc="-150" dirty="0"/>
              <a:t>Gerir a qualidade da informação é fundamental para obter o nível desejável de eficiência de atenção básica.</a:t>
            </a:r>
          </a:p>
        </p:txBody>
      </p:sp>
    </p:spTree>
    <p:extLst>
      <p:ext uri="{BB962C8B-B14F-4D97-AF65-F5344CB8AC3E}">
        <p14:creationId xmlns:p14="http://schemas.microsoft.com/office/powerpoint/2010/main" val="22022950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5177" y="672358"/>
            <a:ext cx="6684263" cy="596047"/>
          </a:xfrm>
        </p:spPr>
        <p:txBody>
          <a:bodyPr/>
          <a:lstStyle/>
          <a:p>
            <a:r>
              <a:rPr lang="pt-BR" sz="3200" b="1" dirty="0"/>
              <a:t>Papel dos Profissionais da Atenção Básica</a:t>
            </a:r>
            <a:br>
              <a:rPr lang="pt-BR" sz="3200" b="1" dirty="0"/>
            </a:br>
            <a:endParaRPr lang="pt-BR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pt-BR" sz="2800" spc="-150" dirty="0"/>
              <a:t>Não haverá mudança das atividades já exercidas pelos profissionais de atenção básica</a:t>
            </a:r>
          </a:p>
          <a:p>
            <a:pPr algn="just">
              <a:lnSpc>
                <a:spcPct val="150000"/>
              </a:lnSpc>
            </a:pPr>
            <a:endParaRPr lang="pt-BR" sz="2800" spc="-150" dirty="0"/>
          </a:p>
          <a:p>
            <a:pPr algn="just">
              <a:lnSpc>
                <a:spcPct val="150000"/>
              </a:lnSpc>
            </a:pPr>
            <a:r>
              <a:rPr lang="pt-BR" sz="2800" spc="-150" dirty="0"/>
              <a:t>Permanecem as responsabilidades pela  </a:t>
            </a:r>
            <a:r>
              <a:rPr lang="pt-BR" sz="2800" spc="-150" dirty="0" err="1"/>
              <a:t>territorialização</a:t>
            </a:r>
            <a:r>
              <a:rPr lang="pt-BR" sz="2800" spc="-150" dirty="0"/>
              <a:t>, </a:t>
            </a:r>
            <a:r>
              <a:rPr lang="pt-BR" sz="2800" spc="-150" dirty="0" err="1"/>
              <a:t>adscrição</a:t>
            </a:r>
            <a:r>
              <a:rPr lang="pt-BR" sz="2800" spc="-150" dirty="0"/>
              <a:t> de clientela (cadastro) , cuidado longitudinal  e acesso;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t-BR" sz="2800" spc="-150" dirty="0"/>
          </a:p>
          <a:p>
            <a:pPr algn="just">
              <a:lnSpc>
                <a:spcPct val="150000"/>
              </a:lnSpc>
            </a:pPr>
            <a:r>
              <a:rPr lang="pt-BR" sz="2800" spc="-150" dirty="0"/>
              <a:t>Reforça os atributos e princípios da Atenção  Básica</a:t>
            </a:r>
          </a:p>
          <a:p>
            <a:pPr algn="just">
              <a:lnSpc>
                <a:spcPct val="150000"/>
              </a:lnSpc>
            </a:pPr>
            <a:endParaRPr lang="pt-BR" sz="2800" spc="-150" dirty="0"/>
          </a:p>
          <a:p>
            <a:pPr>
              <a:lnSpc>
                <a:spcPct val="150000"/>
              </a:lnSpc>
            </a:pPr>
            <a:endParaRPr lang="pt-BR" sz="2800" spc="-150" dirty="0"/>
          </a:p>
        </p:txBody>
      </p:sp>
    </p:spTree>
    <p:extLst>
      <p:ext uri="{BB962C8B-B14F-4D97-AF65-F5344CB8AC3E}">
        <p14:creationId xmlns:p14="http://schemas.microsoft.com/office/powerpoint/2010/main" val="3863348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16379" y="379750"/>
            <a:ext cx="8270421" cy="596047"/>
          </a:xfrm>
        </p:spPr>
        <p:txBody>
          <a:bodyPr/>
          <a:lstStyle/>
          <a:p>
            <a:r>
              <a:rPr lang="pt-BR" sz="3200" b="1" dirty="0"/>
              <a:t>Melhoria do Registro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/>
              <a:t>Aperfeiçoamento do cadastro com monitoramento adequado</a:t>
            </a:r>
          </a:p>
          <a:p>
            <a:pPr marL="0" indent="0">
              <a:buNone/>
            </a:pPr>
            <a:endParaRPr lang="pt-BR" dirty="0"/>
          </a:p>
          <a:p>
            <a:pPr algn="just"/>
            <a:r>
              <a:rPr lang="pt-BR" dirty="0"/>
              <a:t>Melhoria do registro das ações prestadas a população na assistência, prevenção, recuperação e promoção a saúde com monitoramento permanente. </a:t>
            </a:r>
          </a:p>
          <a:p>
            <a:pPr algn="just"/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805364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3737" y="465896"/>
            <a:ext cx="6345935" cy="596047"/>
          </a:xfrm>
        </p:spPr>
        <p:txBody>
          <a:bodyPr/>
          <a:lstStyle/>
          <a:p>
            <a:pPr algn="just"/>
            <a:r>
              <a:rPr lang="pt-BR" sz="2400" b="1" dirty="0"/>
              <a:t>Processo de adesão e transição do modelo de financiamento da ATENÇÃO BASICA </a:t>
            </a:r>
            <a:br>
              <a:rPr lang="pt-BR" sz="2400" b="1" dirty="0"/>
            </a:br>
            <a:endParaRPr lang="pt-BR" sz="24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Transição adequada para garantir o devido planejamento da gestão local; </a:t>
            </a:r>
          </a:p>
          <a:p>
            <a:endParaRPr lang="pt-BR" dirty="0"/>
          </a:p>
          <a:p>
            <a:r>
              <a:rPr lang="pt-BR" dirty="0"/>
              <a:t>Manutenção dos valores atuais enquanto a vigência do período de transição.</a:t>
            </a:r>
          </a:p>
        </p:txBody>
      </p:sp>
    </p:spTree>
    <p:extLst>
      <p:ext uri="{BB962C8B-B14F-4D97-AF65-F5344CB8AC3E}">
        <p14:creationId xmlns:p14="http://schemas.microsoft.com/office/powerpoint/2010/main" val="26754132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b="1" dirty="0"/>
              <a:t>Considerações finais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pt-BR" sz="2800" spc="-150" dirty="0"/>
              <a:t>A Metodologia ainda não foi finalizada e a escuta dos gestores municipais de saúde será importante no desenho final da proposta;</a:t>
            </a:r>
          </a:p>
          <a:p>
            <a:pPr algn="just">
              <a:lnSpc>
                <a:spcPct val="150000"/>
              </a:lnSpc>
            </a:pPr>
            <a:r>
              <a:rPr lang="pt-BR" sz="2800" spc="-150" dirty="0"/>
              <a:t>Há compromisso do Ministério da Saúde de execução da totalidade do orçamento destinado a Atenção básica (incremento de 2,5 bi), apesar da União ter limitações de novos aportes de recursos federais destinados ao financiamento das ações e serviços de saúde por força da Emenda Constitucional 95. </a:t>
            </a:r>
          </a:p>
        </p:txBody>
      </p:sp>
    </p:spTree>
    <p:extLst>
      <p:ext uri="{BB962C8B-B14F-4D97-AF65-F5344CB8AC3E}">
        <p14:creationId xmlns:p14="http://schemas.microsoft.com/office/powerpoint/2010/main" val="19024613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736334" y="2116873"/>
            <a:ext cx="7397495" cy="3418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pt-BR" sz="2800" spc="-150" dirty="0">
                <a:latin typeface="+mn-lt"/>
              </a:rPr>
              <a:t> Apoio a nova proposta de financiamento com os ajustes necessários, para que os municípios não sofram perdas de recursos financeiros, possibilitando ganhos de qualidade da Atenção Básica.</a:t>
            </a:r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457201" y="644926"/>
            <a:ext cx="8270421" cy="596047"/>
          </a:xfrm>
        </p:spPr>
        <p:txBody>
          <a:bodyPr/>
          <a:lstStyle/>
          <a:p>
            <a:r>
              <a:rPr lang="pt-BR" sz="3600" b="1" dirty="0"/>
              <a:t>Considerações finais</a:t>
            </a:r>
          </a:p>
        </p:txBody>
      </p:sp>
    </p:spTree>
    <p:extLst>
      <p:ext uri="{BB962C8B-B14F-4D97-AF65-F5344CB8AC3E}">
        <p14:creationId xmlns:p14="http://schemas.microsoft.com/office/powerpoint/2010/main" val="28236554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23582</TotalTime>
  <Words>363</Words>
  <Application>Microsoft Office PowerPoint</Application>
  <PresentationFormat>Apresentação na tela (4:3)</PresentationFormat>
  <Paragraphs>46</Paragraphs>
  <Slides>10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4" baseType="lpstr">
      <vt:lpstr>Arial</vt:lpstr>
      <vt:lpstr>Calibri</vt:lpstr>
      <vt:lpstr>Wingdings</vt:lpstr>
      <vt:lpstr>Tema do Office</vt:lpstr>
      <vt:lpstr>Novo Financiamento da Atenção Primária :  Considerações do CONASEMS</vt:lpstr>
      <vt:lpstr>Apresentação do PowerPoint</vt:lpstr>
      <vt:lpstr>Pontos Fortes  </vt:lpstr>
      <vt:lpstr>Qualidade da Informação </vt:lpstr>
      <vt:lpstr>Papel dos Profissionais da Atenção Básica </vt:lpstr>
      <vt:lpstr>Melhoria do Registro</vt:lpstr>
      <vt:lpstr>Processo de adesão e transição do modelo de financiamento da ATENÇÃO BASICA  </vt:lpstr>
      <vt:lpstr>Considerações finais</vt:lpstr>
      <vt:lpstr>Considerações finais</vt:lpstr>
      <vt:lpstr>Novo Financiamento da Atenção Primária :  Considerações do CONASEMS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LOA  LEI ORÇAMENTARIA ANUAL    Análise histórica 2000 - 2016 Análise 2016</dc:title>
  <dc:creator>DANIEL</dc:creator>
  <cp:lastModifiedBy>SUPORTE</cp:lastModifiedBy>
  <cp:revision>496</cp:revision>
  <cp:lastPrinted>2016-04-27T17:51:45Z</cp:lastPrinted>
  <dcterms:modified xsi:type="dcterms:W3CDTF">2019-10-16T12:17:43Z</dcterms:modified>
</cp:coreProperties>
</file>