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 id="2147483681" r:id="rId3"/>
    <p:sldMasterId id="2147483690" r:id="rId4"/>
  </p:sldMasterIdLst>
  <p:notesMasterIdLst>
    <p:notesMasterId r:id="rId44"/>
  </p:notesMasterIdLst>
  <p:handoutMasterIdLst>
    <p:handoutMasterId r:id="rId45"/>
  </p:handoutMasterIdLst>
  <p:sldIdLst>
    <p:sldId id="256" r:id="rId5"/>
    <p:sldId id="831" r:id="rId6"/>
    <p:sldId id="832" r:id="rId7"/>
    <p:sldId id="833" r:id="rId8"/>
    <p:sldId id="874" r:id="rId9"/>
    <p:sldId id="875" r:id="rId10"/>
    <p:sldId id="778" r:id="rId11"/>
    <p:sldId id="611" r:id="rId12"/>
    <p:sldId id="834" r:id="rId13"/>
    <p:sldId id="837" r:id="rId14"/>
    <p:sldId id="838" r:id="rId15"/>
    <p:sldId id="835" r:id="rId16"/>
    <p:sldId id="839" r:id="rId17"/>
    <p:sldId id="844" r:id="rId18"/>
    <p:sldId id="845" r:id="rId19"/>
    <p:sldId id="841" r:id="rId20"/>
    <p:sldId id="840" r:id="rId21"/>
    <p:sldId id="848" r:id="rId22"/>
    <p:sldId id="849" r:id="rId23"/>
    <p:sldId id="847" r:id="rId24"/>
    <p:sldId id="850" r:id="rId25"/>
    <p:sldId id="846" r:id="rId26"/>
    <p:sldId id="851" r:id="rId27"/>
    <p:sldId id="852" r:id="rId28"/>
    <p:sldId id="854" r:id="rId29"/>
    <p:sldId id="853" r:id="rId30"/>
    <p:sldId id="843" r:id="rId31"/>
    <p:sldId id="856" r:id="rId32"/>
    <p:sldId id="842" r:id="rId33"/>
    <p:sldId id="855" r:id="rId34"/>
    <p:sldId id="859" r:id="rId35"/>
    <p:sldId id="862" r:id="rId36"/>
    <p:sldId id="873" r:id="rId37"/>
    <p:sldId id="865" r:id="rId38"/>
    <p:sldId id="870" r:id="rId39"/>
    <p:sldId id="871" r:id="rId40"/>
    <p:sldId id="866" r:id="rId41"/>
    <p:sldId id="867" r:id="rId42"/>
    <p:sldId id="258" r:id="rId43"/>
  </p:sldIdLst>
  <p:sldSz cx="9144000" cy="6858000" type="screen4x3"/>
  <p:notesSz cx="6797675" cy="987425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15" autoAdjust="0"/>
    <p:restoredTop sz="94694" autoAdjust="0"/>
  </p:normalViewPr>
  <p:slideViewPr>
    <p:cSldViewPr>
      <p:cViewPr varScale="1">
        <p:scale>
          <a:sx n="70" d="100"/>
          <a:sy n="70" d="100"/>
        </p:scale>
        <p:origin x="720" y="60"/>
      </p:cViewPr>
      <p:guideLst>
        <p:guide orient="horz" pos="2160"/>
        <p:guide pos="2880"/>
      </p:guideLst>
    </p:cSldViewPr>
  </p:slideViewPr>
  <p:notesTextViewPr>
    <p:cViewPr>
      <p:scale>
        <a:sx n="1" d="1"/>
        <a:sy n="1" d="1"/>
      </p:scale>
      <p:origin x="0" y="0"/>
    </p:cViewPr>
  </p:notesTextViewPr>
  <p:sorterViewPr>
    <p:cViewPr varScale="1">
      <p:scale>
        <a:sx n="1" d="1"/>
        <a:sy n="1" d="1"/>
      </p:scale>
      <p:origin x="0" y="-2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C8C18-DD4C-453A-B490-B62B69D0BC98}" type="doc">
      <dgm:prSet loTypeId="urn:microsoft.com/office/officeart/2005/8/layout/process4" loCatId="process" qsTypeId="urn:microsoft.com/office/officeart/2005/8/quickstyle/simple1" qsCatId="simple" csTypeId="urn:microsoft.com/office/officeart/2005/8/colors/colorful1" csCatId="colorful" phldr="1"/>
      <dgm:spPr/>
    </dgm:pt>
    <dgm:pt modelId="{B69EB9D4-28F3-41EC-B5FB-2829995F774C}">
      <dgm:prSet phldrT="[Texto]" custT="1"/>
      <dgm:spPr/>
      <dgm:t>
        <a:bodyPr/>
        <a:lstStyle/>
        <a:p>
          <a:r>
            <a:rPr lang="pt-BR" sz="1600" b="0" dirty="0"/>
            <a:t>O Parlamentar realiza a indicação do Ente Federativo para receber os recursos de emenda destinadas ao </a:t>
          </a:r>
          <a:r>
            <a:rPr lang="pt-BR" sz="1600" dirty="0"/>
            <a:t>Apoio à Manutenção de Unidades de Saúde</a:t>
          </a:r>
          <a:endParaRPr lang="pt-BR" sz="1600" b="0" dirty="0"/>
        </a:p>
      </dgm:t>
    </dgm:pt>
    <dgm:pt modelId="{273C7ADC-F93D-4C92-A4CA-1B2AAA840F8F}" type="parTrans" cxnId="{9F75FB09-EF7D-47DA-A1D5-FF4D295EA7F9}">
      <dgm:prSet/>
      <dgm:spPr/>
      <dgm:t>
        <a:bodyPr/>
        <a:lstStyle/>
        <a:p>
          <a:endParaRPr lang="pt-BR" sz="1400"/>
        </a:p>
      </dgm:t>
    </dgm:pt>
    <dgm:pt modelId="{879ECAE4-909B-43B0-BA9B-95D99AD9D2F1}" type="sibTrans" cxnId="{9F75FB09-EF7D-47DA-A1D5-FF4D295EA7F9}">
      <dgm:prSet custT="1"/>
      <dgm:spPr/>
      <dgm:t>
        <a:bodyPr/>
        <a:lstStyle/>
        <a:p>
          <a:endParaRPr lang="pt-BR" sz="1400"/>
        </a:p>
      </dgm:t>
    </dgm:pt>
    <dgm:pt modelId="{F7305056-59FE-4ECB-962F-27A90277D60C}">
      <dgm:prSet custT="1"/>
      <dgm:spPr/>
      <dgm:t>
        <a:bodyPr/>
        <a:lstStyle/>
        <a:p>
          <a:r>
            <a:rPr lang="pt-BR" sz="1600" dirty="0"/>
            <a:t>Gestor do Fundo de Saúde – Estadual, Municipal ou DF- cadastra proposta e realiza a indicação do objeto (Incremento MAC/PAB) e do nº do CNES da Unidade Beneficiada (quando privada) ou da SMS para recebimento do recurso </a:t>
          </a:r>
        </a:p>
      </dgm:t>
    </dgm:pt>
    <dgm:pt modelId="{AB47868C-8043-43AA-9D47-C2F978090970}" type="parTrans" cxnId="{E195C783-5F88-4304-B96C-0F53AD9562A5}">
      <dgm:prSet/>
      <dgm:spPr/>
      <dgm:t>
        <a:bodyPr/>
        <a:lstStyle/>
        <a:p>
          <a:endParaRPr lang="pt-BR" sz="1400"/>
        </a:p>
      </dgm:t>
    </dgm:pt>
    <dgm:pt modelId="{6D0A10D0-FF3D-4C12-B65D-98F95817B712}" type="sibTrans" cxnId="{E195C783-5F88-4304-B96C-0F53AD9562A5}">
      <dgm:prSet custT="1"/>
      <dgm:spPr/>
      <dgm:t>
        <a:bodyPr/>
        <a:lstStyle/>
        <a:p>
          <a:endParaRPr lang="pt-BR" sz="1400"/>
        </a:p>
      </dgm:t>
    </dgm:pt>
    <dgm:pt modelId="{F683ED50-40F8-4EE8-8602-10ECFD90BD35}">
      <dgm:prSet custT="1"/>
      <dgm:spPr/>
      <dgm:t>
        <a:bodyPr/>
        <a:lstStyle/>
        <a:p>
          <a:r>
            <a:rPr lang="pt-BR" sz="1600" dirty="0"/>
            <a:t>Ministério da Saúde analisa a proposta e caso seja aprovada, publica portaria habilitando o Ente a receber o recurso;</a:t>
          </a:r>
        </a:p>
      </dgm:t>
    </dgm:pt>
    <dgm:pt modelId="{7CE947A4-1B0C-462E-B3E2-2A1D8EF3FD19}" type="parTrans" cxnId="{A7B28386-B499-492A-A19D-BAB241C94E17}">
      <dgm:prSet/>
      <dgm:spPr/>
      <dgm:t>
        <a:bodyPr/>
        <a:lstStyle/>
        <a:p>
          <a:endParaRPr lang="pt-BR" sz="1400"/>
        </a:p>
      </dgm:t>
    </dgm:pt>
    <dgm:pt modelId="{353C7D80-7AAB-427E-BA08-D25A3641402F}" type="sibTrans" cxnId="{A7B28386-B499-492A-A19D-BAB241C94E17}">
      <dgm:prSet custT="1"/>
      <dgm:spPr/>
      <dgm:t>
        <a:bodyPr/>
        <a:lstStyle/>
        <a:p>
          <a:endParaRPr lang="pt-BR" sz="1400"/>
        </a:p>
      </dgm:t>
    </dgm:pt>
    <dgm:pt modelId="{5463FC17-FF35-4507-A72C-57FE56CD3D02}">
      <dgm:prSet custT="1"/>
      <dgm:spPr/>
      <dgm:t>
        <a:bodyPr/>
        <a:lstStyle/>
        <a:p>
          <a:r>
            <a:rPr lang="pt-BR" sz="1600" dirty="0"/>
            <a:t>FNS realiza o repasse ao Fundo de Saúde – Estadual, Municipal ou DF.</a:t>
          </a:r>
        </a:p>
      </dgm:t>
    </dgm:pt>
    <dgm:pt modelId="{AC4D3102-B819-4B0E-AD23-DCC54C1B1B84}" type="parTrans" cxnId="{8576BEA7-1A86-4EFE-9BD5-00FC2A6DB94A}">
      <dgm:prSet/>
      <dgm:spPr/>
      <dgm:t>
        <a:bodyPr/>
        <a:lstStyle/>
        <a:p>
          <a:endParaRPr lang="pt-BR" sz="1400"/>
        </a:p>
      </dgm:t>
    </dgm:pt>
    <dgm:pt modelId="{5023102E-837C-456C-A970-5F92DA16D1F2}" type="sibTrans" cxnId="{8576BEA7-1A86-4EFE-9BD5-00FC2A6DB94A}">
      <dgm:prSet/>
      <dgm:spPr/>
      <dgm:t>
        <a:bodyPr/>
        <a:lstStyle/>
        <a:p>
          <a:endParaRPr lang="pt-BR" sz="1400"/>
        </a:p>
      </dgm:t>
    </dgm:pt>
    <dgm:pt modelId="{E984237A-56B4-4F7B-8DAD-8D0C2E3081E2}" type="pres">
      <dgm:prSet presAssocID="{350C8C18-DD4C-453A-B490-B62B69D0BC98}" presName="Name0" presStyleCnt="0">
        <dgm:presLayoutVars>
          <dgm:dir/>
          <dgm:animLvl val="lvl"/>
          <dgm:resizeHandles val="exact"/>
        </dgm:presLayoutVars>
      </dgm:prSet>
      <dgm:spPr/>
    </dgm:pt>
    <dgm:pt modelId="{18FDE0ED-16E1-45CE-8B3A-E9CA81DD37A6}" type="pres">
      <dgm:prSet presAssocID="{5463FC17-FF35-4507-A72C-57FE56CD3D02}" presName="boxAndChildren" presStyleCnt="0"/>
      <dgm:spPr/>
    </dgm:pt>
    <dgm:pt modelId="{47C00057-D151-493A-9E05-9CA846451077}" type="pres">
      <dgm:prSet presAssocID="{5463FC17-FF35-4507-A72C-57FE56CD3D02}" presName="parentTextBox" presStyleLbl="node1" presStyleIdx="0" presStyleCnt="4"/>
      <dgm:spPr/>
    </dgm:pt>
    <dgm:pt modelId="{0F3273EE-48D9-4E21-873A-9E4CB2C127F0}" type="pres">
      <dgm:prSet presAssocID="{353C7D80-7AAB-427E-BA08-D25A3641402F}" presName="sp" presStyleCnt="0"/>
      <dgm:spPr/>
    </dgm:pt>
    <dgm:pt modelId="{3297E2D1-7D27-4631-A3A8-6E153D40566F}" type="pres">
      <dgm:prSet presAssocID="{F683ED50-40F8-4EE8-8602-10ECFD90BD35}" presName="arrowAndChildren" presStyleCnt="0"/>
      <dgm:spPr/>
    </dgm:pt>
    <dgm:pt modelId="{86195CE2-9FED-4662-86F0-848056173653}" type="pres">
      <dgm:prSet presAssocID="{F683ED50-40F8-4EE8-8602-10ECFD90BD35}" presName="parentTextArrow" presStyleLbl="node1" presStyleIdx="1" presStyleCnt="4"/>
      <dgm:spPr/>
    </dgm:pt>
    <dgm:pt modelId="{79D8D119-B5F7-4F9B-8BF9-B15CF77E28C8}" type="pres">
      <dgm:prSet presAssocID="{6D0A10D0-FF3D-4C12-B65D-98F95817B712}" presName="sp" presStyleCnt="0"/>
      <dgm:spPr/>
    </dgm:pt>
    <dgm:pt modelId="{503F3D92-C71F-4567-897A-066A2E267A1B}" type="pres">
      <dgm:prSet presAssocID="{F7305056-59FE-4ECB-962F-27A90277D60C}" presName="arrowAndChildren" presStyleCnt="0"/>
      <dgm:spPr/>
    </dgm:pt>
    <dgm:pt modelId="{76D15CD3-99AF-4729-92DF-FC6206E0B47B}" type="pres">
      <dgm:prSet presAssocID="{F7305056-59FE-4ECB-962F-27A90277D60C}" presName="parentTextArrow" presStyleLbl="node1" presStyleIdx="2" presStyleCnt="4" custScaleY="126377"/>
      <dgm:spPr/>
    </dgm:pt>
    <dgm:pt modelId="{C2F498C6-A8D5-4FE1-BE5F-1D9773ADC375}" type="pres">
      <dgm:prSet presAssocID="{879ECAE4-909B-43B0-BA9B-95D99AD9D2F1}" presName="sp" presStyleCnt="0"/>
      <dgm:spPr/>
    </dgm:pt>
    <dgm:pt modelId="{D83542D2-400A-42BA-9FF9-E16832A59330}" type="pres">
      <dgm:prSet presAssocID="{B69EB9D4-28F3-41EC-B5FB-2829995F774C}" presName="arrowAndChildren" presStyleCnt="0"/>
      <dgm:spPr/>
    </dgm:pt>
    <dgm:pt modelId="{06F6A85F-D710-4D5A-AE83-7D0A358A2616}" type="pres">
      <dgm:prSet presAssocID="{B69EB9D4-28F3-41EC-B5FB-2829995F774C}" presName="parentTextArrow" presStyleLbl="node1" presStyleIdx="3" presStyleCnt="4"/>
      <dgm:spPr/>
    </dgm:pt>
  </dgm:ptLst>
  <dgm:cxnLst>
    <dgm:cxn modelId="{9F75FB09-EF7D-47DA-A1D5-FF4D295EA7F9}" srcId="{350C8C18-DD4C-453A-B490-B62B69D0BC98}" destId="{B69EB9D4-28F3-41EC-B5FB-2829995F774C}" srcOrd="0" destOrd="0" parTransId="{273C7ADC-F93D-4C92-A4CA-1B2AAA840F8F}" sibTransId="{879ECAE4-909B-43B0-BA9B-95D99AD9D2F1}"/>
    <dgm:cxn modelId="{06F00119-F678-4856-97EE-892A00EB1C1D}" type="presOf" srcId="{B69EB9D4-28F3-41EC-B5FB-2829995F774C}" destId="{06F6A85F-D710-4D5A-AE83-7D0A358A2616}" srcOrd="0" destOrd="0" presId="urn:microsoft.com/office/officeart/2005/8/layout/process4"/>
    <dgm:cxn modelId="{23866A33-6BE3-4EBF-99A6-D5A34C979813}" type="presOf" srcId="{5463FC17-FF35-4507-A72C-57FE56CD3D02}" destId="{47C00057-D151-493A-9E05-9CA846451077}" srcOrd="0" destOrd="0" presId="urn:microsoft.com/office/officeart/2005/8/layout/process4"/>
    <dgm:cxn modelId="{764B6349-4377-4DD1-B9FD-B2D1AA9A5E4E}" type="presOf" srcId="{F7305056-59FE-4ECB-962F-27A90277D60C}" destId="{76D15CD3-99AF-4729-92DF-FC6206E0B47B}" srcOrd="0" destOrd="0" presId="urn:microsoft.com/office/officeart/2005/8/layout/process4"/>
    <dgm:cxn modelId="{3FFD2877-4236-4D57-A63B-6FAE121529C4}" type="presOf" srcId="{F683ED50-40F8-4EE8-8602-10ECFD90BD35}" destId="{86195CE2-9FED-4662-86F0-848056173653}" srcOrd="0" destOrd="0" presId="urn:microsoft.com/office/officeart/2005/8/layout/process4"/>
    <dgm:cxn modelId="{E195C783-5F88-4304-B96C-0F53AD9562A5}" srcId="{350C8C18-DD4C-453A-B490-B62B69D0BC98}" destId="{F7305056-59FE-4ECB-962F-27A90277D60C}" srcOrd="1" destOrd="0" parTransId="{AB47868C-8043-43AA-9D47-C2F978090970}" sibTransId="{6D0A10D0-FF3D-4C12-B65D-98F95817B712}"/>
    <dgm:cxn modelId="{A7B28386-B499-492A-A19D-BAB241C94E17}" srcId="{350C8C18-DD4C-453A-B490-B62B69D0BC98}" destId="{F683ED50-40F8-4EE8-8602-10ECFD90BD35}" srcOrd="2" destOrd="0" parTransId="{7CE947A4-1B0C-462E-B3E2-2A1D8EF3FD19}" sibTransId="{353C7D80-7AAB-427E-BA08-D25A3641402F}"/>
    <dgm:cxn modelId="{8576BEA7-1A86-4EFE-9BD5-00FC2A6DB94A}" srcId="{350C8C18-DD4C-453A-B490-B62B69D0BC98}" destId="{5463FC17-FF35-4507-A72C-57FE56CD3D02}" srcOrd="3" destOrd="0" parTransId="{AC4D3102-B819-4B0E-AD23-DCC54C1B1B84}" sibTransId="{5023102E-837C-456C-A970-5F92DA16D1F2}"/>
    <dgm:cxn modelId="{3660E6E2-592A-49B6-ADC5-D00B57CC0D91}" type="presOf" srcId="{350C8C18-DD4C-453A-B490-B62B69D0BC98}" destId="{E984237A-56B4-4F7B-8DAD-8D0C2E3081E2}" srcOrd="0" destOrd="0" presId="urn:microsoft.com/office/officeart/2005/8/layout/process4"/>
    <dgm:cxn modelId="{33A49B5B-C340-4C69-8235-72B62F5967C7}" type="presParOf" srcId="{E984237A-56B4-4F7B-8DAD-8D0C2E3081E2}" destId="{18FDE0ED-16E1-45CE-8B3A-E9CA81DD37A6}" srcOrd="0" destOrd="0" presId="urn:microsoft.com/office/officeart/2005/8/layout/process4"/>
    <dgm:cxn modelId="{F75E1566-A5AF-4124-B1A0-BA5613311929}" type="presParOf" srcId="{18FDE0ED-16E1-45CE-8B3A-E9CA81DD37A6}" destId="{47C00057-D151-493A-9E05-9CA846451077}" srcOrd="0" destOrd="0" presId="urn:microsoft.com/office/officeart/2005/8/layout/process4"/>
    <dgm:cxn modelId="{F2AFD935-D049-4EB9-9006-F522474A79BF}" type="presParOf" srcId="{E984237A-56B4-4F7B-8DAD-8D0C2E3081E2}" destId="{0F3273EE-48D9-4E21-873A-9E4CB2C127F0}" srcOrd="1" destOrd="0" presId="urn:microsoft.com/office/officeart/2005/8/layout/process4"/>
    <dgm:cxn modelId="{43B79385-4EDF-41E6-92D9-79AEDCBA1631}" type="presParOf" srcId="{E984237A-56B4-4F7B-8DAD-8D0C2E3081E2}" destId="{3297E2D1-7D27-4631-A3A8-6E153D40566F}" srcOrd="2" destOrd="0" presId="urn:microsoft.com/office/officeart/2005/8/layout/process4"/>
    <dgm:cxn modelId="{10C90699-A8F5-41A8-A278-4AAD8B8CBAB0}" type="presParOf" srcId="{3297E2D1-7D27-4631-A3A8-6E153D40566F}" destId="{86195CE2-9FED-4662-86F0-848056173653}" srcOrd="0" destOrd="0" presId="urn:microsoft.com/office/officeart/2005/8/layout/process4"/>
    <dgm:cxn modelId="{9CD98273-6175-4600-B13C-7D46812E80B4}" type="presParOf" srcId="{E984237A-56B4-4F7B-8DAD-8D0C2E3081E2}" destId="{79D8D119-B5F7-4F9B-8BF9-B15CF77E28C8}" srcOrd="3" destOrd="0" presId="urn:microsoft.com/office/officeart/2005/8/layout/process4"/>
    <dgm:cxn modelId="{48D9FD73-9BD7-491F-95F0-2CD959A1CD53}" type="presParOf" srcId="{E984237A-56B4-4F7B-8DAD-8D0C2E3081E2}" destId="{503F3D92-C71F-4567-897A-066A2E267A1B}" srcOrd="4" destOrd="0" presId="urn:microsoft.com/office/officeart/2005/8/layout/process4"/>
    <dgm:cxn modelId="{076241FF-88C9-43AD-89B0-C5A7680C6E8B}" type="presParOf" srcId="{503F3D92-C71F-4567-897A-066A2E267A1B}" destId="{76D15CD3-99AF-4729-92DF-FC6206E0B47B}" srcOrd="0" destOrd="0" presId="urn:microsoft.com/office/officeart/2005/8/layout/process4"/>
    <dgm:cxn modelId="{BCC9B1CD-46B7-48E4-AB06-237ED44543D2}" type="presParOf" srcId="{E984237A-56B4-4F7B-8DAD-8D0C2E3081E2}" destId="{C2F498C6-A8D5-4FE1-BE5F-1D9773ADC375}" srcOrd="5" destOrd="0" presId="urn:microsoft.com/office/officeart/2005/8/layout/process4"/>
    <dgm:cxn modelId="{642057CB-7A47-4BF1-90AB-BE8168CBA766}" type="presParOf" srcId="{E984237A-56B4-4F7B-8DAD-8D0C2E3081E2}" destId="{D83542D2-400A-42BA-9FF9-E16832A59330}" srcOrd="6" destOrd="0" presId="urn:microsoft.com/office/officeart/2005/8/layout/process4"/>
    <dgm:cxn modelId="{1CDAC20C-26FA-455D-AFE7-D64C3A0E3F3A}" type="presParOf" srcId="{D83542D2-400A-42BA-9FF9-E16832A59330}" destId="{06F6A85F-D710-4D5A-AE83-7D0A358A261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0057-D151-493A-9E05-9CA846451077}">
      <dsp:nvSpPr>
        <dsp:cNvPr id="0" name=""/>
        <dsp:cNvSpPr/>
      </dsp:nvSpPr>
      <dsp:spPr>
        <a:xfrm>
          <a:off x="0" y="3321188"/>
          <a:ext cx="8742218" cy="6672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FNS realiza o repasse ao Fundo de Saúde – Estadual, Municipal ou DF.</a:t>
          </a:r>
        </a:p>
      </dsp:txBody>
      <dsp:txXfrm>
        <a:off x="0" y="3321188"/>
        <a:ext cx="8742218" cy="667291"/>
      </dsp:txXfrm>
    </dsp:sp>
    <dsp:sp modelId="{86195CE2-9FED-4662-86F0-848056173653}">
      <dsp:nvSpPr>
        <dsp:cNvPr id="0" name=""/>
        <dsp:cNvSpPr/>
      </dsp:nvSpPr>
      <dsp:spPr>
        <a:xfrm rot="10800000">
          <a:off x="0" y="2304903"/>
          <a:ext cx="8742218" cy="102629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Ministério da Saúde analisa a proposta e caso seja aprovada, publica portaria habilitando o Ente a receber o recurso;</a:t>
          </a:r>
        </a:p>
      </dsp:txBody>
      <dsp:txXfrm rot="10800000">
        <a:off x="0" y="2304903"/>
        <a:ext cx="8742218" cy="666854"/>
      </dsp:txXfrm>
    </dsp:sp>
    <dsp:sp modelId="{76D15CD3-99AF-4729-92DF-FC6206E0B47B}">
      <dsp:nvSpPr>
        <dsp:cNvPr id="0" name=""/>
        <dsp:cNvSpPr/>
      </dsp:nvSpPr>
      <dsp:spPr>
        <a:xfrm rot="10800000">
          <a:off x="0" y="1017913"/>
          <a:ext cx="8742218" cy="1296999"/>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Gestor do Fundo de Saúde – Estadual, Municipal ou DF- cadastra proposta e realiza a indicação do objeto (Incremento MAC/PAB) e do nº do CNES da Unidade Beneficiada (quando privada) ou da SMS para recebimento do recurso </a:t>
          </a:r>
        </a:p>
      </dsp:txBody>
      <dsp:txXfrm rot="10800000">
        <a:off x="0" y="1017913"/>
        <a:ext cx="8742218" cy="842751"/>
      </dsp:txXfrm>
    </dsp:sp>
    <dsp:sp modelId="{06F6A85F-D710-4D5A-AE83-7D0A358A2616}">
      <dsp:nvSpPr>
        <dsp:cNvPr id="0" name=""/>
        <dsp:cNvSpPr/>
      </dsp:nvSpPr>
      <dsp:spPr>
        <a:xfrm rot="10800000">
          <a:off x="0" y="1629"/>
          <a:ext cx="8742218" cy="102629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b="0" kern="1200" dirty="0"/>
            <a:t>O Parlamentar realiza a indicação do Ente Federativo para receber os recursos de emenda destinadas ao </a:t>
          </a:r>
          <a:r>
            <a:rPr lang="pt-BR" sz="1600" kern="1200" dirty="0"/>
            <a:t>Apoio à Manutenção de Unidades de Saúde</a:t>
          </a:r>
          <a:endParaRPr lang="pt-BR" sz="1600" b="0" kern="1200" dirty="0"/>
        </a:p>
      </dsp:txBody>
      <dsp:txXfrm rot="10800000">
        <a:off x="0" y="1629"/>
        <a:ext cx="8742218" cy="6668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0B259F51-EC6A-405C-901B-89A8C32C3BC0}" type="datetimeFigureOut">
              <a:rPr lang="pt-BR" smtClean="0"/>
              <a:t>17/12/2019</a:t>
            </a:fld>
            <a:endParaRPr lang="pt-BR"/>
          </a:p>
        </p:txBody>
      </p:sp>
      <p:sp>
        <p:nvSpPr>
          <p:cNvPr id="4" name="Espaço Reservado para Rodapé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F7911FCA-E5ED-4985-9756-0A335461F24B}" type="slidenum">
              <a:rPr lang="pt-BR" smtClean="0"/>
              <a:t>‹nº›</a:t>
            </a:fld>
            <a:endParaRPr lang="pt-BR"/>
          </a:p>
        </p:txBody>
      </p:sp>
    </p:spTree>
    <p:extLst>
      <p:ext uri="{BB962C8B-B14F-4D97-AF65-F5344CB8AC3E}">
        <p14:creationId xmlns:p14="http://schemas.microsoft.com/office/powerpoint/2010/main" val="252861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30275" y="739775"/>
            <a:ext cx="4938713"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79771" y="4690269"/>
            <a:ext cx="5438139" cy="4443412"/>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093785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79771" y="4690269"/>
            <a:ext cx="5438139" cy="4443412"/>
          </a:xfrm>
          <a:prstGeom prst="rect">
            <a:avLst/>
          </a:prstGeom>
        </p:spPr>
        <p:txBody>
          <a:bodyPr lIns="91425" tIns="91425" rIns="91425" bIns="91425" anchor="ctr" anchorCtr="0">
            <a:noAutofit/>
          </a:bodyPr>
          <a:lstStyle/>
          <a:p>
            <a:pPr>
              <a:spcBef>
                <a:spcPts val="0"/>
              </a:spcBef>
              <a:buNone/>
            </a:pPr>
            <a:endParaRPr dirty="0"/>
          </a:p>
        </p:txBody>
      </p:sp>
      <p:sp>
        <p:nvSpPr>
          <p:cNvPr id="85" name="Shape 8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79771" y="4690269"/>
            <a:ext cx="5438139" cy="4443412"/>
          </a:xfrm>
          <a:prstGeom prst="rect">
            <a:avLst/>
          </a:prstGeom>
        </p:spPr>
        <p:txBody>
          <a:bodyPr lIns="91425" tIns="91425" rIns="91425" bIns="91425" anchor="ctr" anchorCtr="0">
            <a:noAutofit/>
          </a:bodyPr>
          <a:lstStyle/>
          <a:p>
            <a:pPr>
              <a:spcBef>
                <a:spcPts val="0"/>
              </a:spcBef>
              <a:buNone/>
            </a:pPr>
            <a:endParaRPr dirty="0"/>
          </a:p>
        </p:txBody>
      </p:sp>
      <p:sp>
        <p:nvSpPr>
          <p:cNvPr id="98" name="Shape 98"/>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0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e conteú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5690" y="-416843"/>
            <a:ext cx="7886700" cy="1325563"/>
          </a:xfrm>
        </p:spPr>
        <p:txBody>
          <a:bodyPr>
            <a:normAutofit/>
          </a:bodyPr>
          <a:lstStyle>
            <a:lvl1pPr>
              <a:defRPr sz="1500" b="1">
                <a:solidFill>
                  <a:schemeClr val="accent1">
                    <a:lumMod val="75000"/>
                  </a:schemeClr>
                </a:solidFill>
                <a:latin typeface="+mn-lt"/>
              </a:defRPr>
            </a:lvl1pPr>
          </a:lstStyle>
          <a:p>
            <a:r>
              <a:rPr lang="pt-BR" dirty="0"/>
              <a:t>Clique para editar o título mestre</a:t>
            </a:r>
          </a:p>
        </p:txBody>
      </p:sp>
      <p:sp>
        <p:nvSpPr>
          <p:cNvPr id="3" name="Espaço Reservado para Conteúdo 2"/>
          <p:cNvSpPr>
            <a:spLocks noGrp="1"/>
          </p:cNvSpPr>
          <p:nvPr>
            <p:ph idx="1"/>
          </p:nvPr>
        </p:nvSpPr>
        <p:spPr>
          <a:xfrm>
            <a:off x="467545" y="1010990"/>
            <a:ext cx="8208912" cy="4351338"/>
          </a:xfrm>
        </p:spPr>
        <p:txBody>
          <a:bodyPr>
            <a:normAutofit/>
          </a:bodyPr>
          <a:lstStyle>
            <a:lvl1pPr marL="0" indent="0">
              <a:buClr>
                <a:schemeClr val="accent1"/>
              </a:buClr>
              <a:buFont typeface="Wingdings" panose="05000000000000000000" pitchFamily="2" charset="2"/>
              <a:buNone/>
              <a:defRPr sz="1350"/>
            </a:lvl1pPr>
          </a:lstStyle>
          <a:p>
            <a:pPr lvl="0"/>
            <a:r>
              <a:rPr lang="pt-BR" dirty="0"/>
              <a:t>Clique para editar o texto mestre</a:t>
            </a:r>
          </a:p>
        </p:txBody>
      </p:sp>
      <p:sp>
        <p:nvSpPr>
          <p:cNvPr id="5" name="Espaço Reservado para Rodapé 4"/>
          <p:cNvSpPr>
            <a:spLocks noGrp="1"/>
          </p:cNvSpPr>
          <p:nvPr>
            <p:ph type="ftr" sz="quarter" idx="11"/>
          </p:nvPr>
        </p:nvSpPr>
        <p:spPr>
          <a:xfrm>
            <a:off x="3028950" y="5944196"/>
            <a:ext cx="3086100" cy="365125"/>
          </a:xfrm>
        </p:spPr>
        <p:txBody>
          <a:bodyPr/>
          <a:lstStyle/>
          <a:p>
            <a:pPr defTabSz="685800" eaLnBrk="0" fontAlgn="base" hangingPunct="0">
              <a:spcBef>
                <a:spcPct val="0"/>
              </a:spcBef>
              <a:spcAft>
                <a:spcPct val="0"/>
              </a:spcAft>
            </a:pPr>
            <a:endParaRPr lang="pt-BR" kern="1200" dirty="0">
              <a:solidFill>
                <a:prstClr val="black">
                  <a:tint val="75000"/>
                </a:prstClr>
              </a:solidFill>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a:xfrm>
            <a:off x="6997098" y="6448252"/>
            <a:ext cx="2057400" cy="365125"/>
          </a:xfrm>
        </p:spPr>
        <p:txBody>
          <a:bodyPr/>
          <a:lstStyle>
            <a:lvl1pPr>
              <a:defRPr sz="1200" b="1">
                <a:solidFill>
                  <a:schemeClr val="accent1">
                    <a:lumMod val="50000"/>
                  </a:schemeClr>
                </a:solidFill>
                <a:latin typeface="+mn-lt"/>
              </a:defRPr>
            </a:lvl1pPr>
          </a:lstStyle>
          <a:p>
            <a:pPr defTabSz="685800" eaLnBrk="0" fontAlgn="base" hangingPunct="0">
              <a:spcBef>
                <a:spcPct val="0"/>
              </a:spcBef>
              <a:spcAft>
                <a:spcPct val="0"/>
              </a:spcAft>
            </a:pPr>
            <a:fld id="{6C24D49B-0E82-46B4-BC54-FF357924A8BC}" type="slidenum">
              <a:rPr lang="pt-BR" kern="1200" smtClean="0">
                <a:solidFill>
                  <a:srgbClr val="4A66AC">
                    <a:lumMod val="50000"/>
                  </a:srgbClr>
                </a:solidFill>
                <a:ea typeface="+mn-ea"/>
                <a:cs typeface="Arial" panose="020B0604020202020204" pitchFamily="34" charset="0"/>
              </a:rPr>
              <a:pPr defTabSz="685800" eaLnBrk="0" fontAlgn="base" hangingPunct="0">
                <a:spcBef>
                  <a:spcPct val="0"/>
                </a:spcBef>
                <a:spcAft>
                  <a:spcPct val="0"/>
                </a:spcAft>
              </a:pPr>
              <a:t>‹nº›</a:t>
            </a:fld>
            <a:endParaRPr lang="pt-BR" kern="1200">
              <a:solidFill>
                <a:srgbClr val="4A66AC">
                  <a:lumMod val="50000"/>
                </a:srgbClr>
              </a:solidFill>
              <a:ea typeface="+mn-ea"/>
              <a:cs typeface="Arial" panose="020B0604020202020204" pitchFamily="34" charset="0"/>
            </a:endParaRPr>
          </a:p>
        </p:txBody>
      </p:sp>
      <p:cxnSp>
        <p:nvCxnSpPr>
          <p:cNvPr id="8" name="Conector reto 7"/>
          <p:cNvCxnSpPr/>
          <p:nvPr userDrawn="1"/>
        </p:nvCxnSpPr>
        <p:spPr>
          <a:xfrm>
            <a:off x="-18510" y="404664"/>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47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de Tópico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1684" y="-416843"/>
            <a:ext cx="7886700" cy="1325563"/>
          </a:xfrm>
        </p:spPr>
        <p:txBody>
          <a:bodyPr>
            <a:normAutofit/>
          </a:bodyPr>
          <a:lstStyle>
            <a:lvl1pPr>
              <a:defRPr sz="1500" b="1">
                <a:solidFill>
                  <a:schemeClr val="accent1">
                    <a:lumMod val="75000"/>
                  </a:schemeClr>
                </a:solidFill>
                <a:latin typeface="+mn-lt"/>
              </a:defRPr>
            </a:lvl1pPr>
          </a:lstStyle>
          <a:p>
            <a:r>
              <a:rPr lang="pt-BR" dirty="0"/>
              <a:t>Clique para editar o título mestre</a:t>
            </a:r>
          </a:p>
        </p:txBody>
      </p:sp>
      <p:sp>
        <p:nvSpPr>
          <p:cNvPr id="3" name="Espaço Reservado para Conteúdo 2"/>
          <p:cNvSpPr>
            <a:spLocks noGrp="1"/>
          </p:cNvSpPr>
          <p:nvPr>
            <p:ph idx="1"/>
          </p:nvPr>
        </p:nvSpPr>
        <p:spPr>
          <a:xfrm>
            <a:off x="521550" y="965647"/>
            <a:ext cx="7508304" cy="4351338"/>
          </a:xfrm>
        </p:spPr>
        <p:txBody>
          <a:bodyPr>
            <a:normAutofit/>
          </a:bodyPr>
          <a:lstStyle>
            <a:lvl1pPr marL="171450" indent="-171450">
              <a:buClr>
                <a:schemeClr val="accent1"/>
              </a:buClr>
              <a:buFont typeface="Wingdings" panose="05000000000000000000" pitchFamily="2" charset="2"/>
              <a:buChar char="§"/>
              <a:defRPr sz="1350"/>
            </a:lvl1pPr>
          </a:lstStyle>
          <a:p>
            <a:pPr lvl="0"/>
            <a:r>
              <a:rPr lang="pt-BR" dirty="0"/>
              <a:t>Clique para editar o texto mestre</a:t>
            </a:r>
          </a:p>
        </p:txBody>
      </p:sp>
      <p:sp>
        <p:nvSpPr>
          <p:cNvPr id="5" name="Espaço Reservado para Rodapé 4"/>
          <p:cNvSpPr>
            <a:spLocks noGrp="1"/>
          </p:cNvSpPr>
          <p:nvPr>
            <p:ph type="ftr" sz="quarter" idx="11"/>
          </p:nvPr>
        </p:nvSpPr>
        <p:spPr>
          <a:xfrm>
            <a:off x="3028950" y="5944196"/>
            <a:ext cx="3086100" cy="365125"/>
          </a:xfrm>
        </p:spPr>
        <p:txBody>
          <a:bodyPr/>
          <a:lstStyle/>
          <a:p>
            <a:pPr defTabSz="685800" eaLnBrk="0" fontAlgn="base" hangingPunct="0">
              <a:spcBef>
                <a:spcPct val="0"/>
              </a:spcBef>
              <a:spcAft>
                <a:spcPct val="0"/>
              </a:spcAft>
            </a:pPr>
            <a:endParaRPr lang="pt-BR" kern="1200" dirty="0">
              <a:solidFill>
                <a:prstClr val="black">
                  <a:tint val="75000"/>
                </a:prstClr>
              </a:solidFill>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a:xfrm>
            <a:off x="6997098" y="6448252"/>
            <a:ext cx="2057400" cy="365125"/>
          </a:xfrm>
        </p:spPr>
        <p:txBody>
          <a:bodyPr/>
          <a:lstStyle>
            <a:lvl1pPr>
              <a:defRPr sz="1200" b="1">
                <a:solidFill>
                  <a:schemeClr val="accent1">
                    <a:lumMod val="50000"/>
                  </a:schemeClr>
                </a:solidFill>
                <a:latin typeface="+mn-lt"/>
              </a:defRPr>
            </a:lvl1pPr>
          </a:lstStyle>
          <a:p>
            <a:pPr defTabSz="685800" eaLnBrk="0" fontAlgn="base" hangingPunct="0">
              <a:spcBef>
                <a:spcPct val="0"/>
              </a:spcBef>
              <a:spcAft>
                <a:spcPct val="0"/>
              </a:spcAft>
            </a:pPr>
            <a:fld id="{6C24D49B-0E82-46B4-BC54-FF357924A8BC}" type="slidenum">
              <a:rPr lang="pt-BR" kern="1200" smtClean="0">
                <a:solidFill>
                  <a:srgbClr val="4A66AC">
                    <a:lumMod val="50000"/>
                  </a:srgbClr>
                </a:solidFill>
                <a:ea typeface="+mn-ea"/>
                <a:cs typeface="Arial" panose="020B0604020202020204" pitchFamily="34" charset="0"/>
              </a:rPr>
              <a:pPr defTabSz="685800" eaLnBrk="0" fontAlgn="base" hangingPunct="0">
                <a:spcBef>
                  <a:spcPct val="0"/>
                </a:spcBef>
                <a:spcAft>
                  <a:spcPct val="0"/>
                </a:spcAft>
              </a:pPr>
              <a:t>‹nº›</a:t>
            </a:fld>
            <a:endParaRPr lang="pt-BR" kern="1200">
              <a:solidFill>
                <a:srgbClr val="4A66AC">
                  <a:lumMod val="50000"/>
                </a:srgbClr>
              </a:solidFill>
              <a:ea typeface="+mn-ea"/>
              <a:cs typeface="Arial" panose="020B0604020202020204" pitchFamily="34" charset="0"/>
            </a:endParaRPr>
          </a:p>
        </p:txBody>
      </p:sp>
      <p:cxnSp>
        <p:nvCxnSpPr>
          <p:cNvPr id="8" name="Conector reto 7"/>
          <p:cNvCxnSpPr/>
          <p:nvPr userDrawn="1"/>
        </p:nvCxnSpPr>
        <p:spPr>
          <a:xfrm>
            <a:off x="-18510" y="404664"/>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8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o Menor ou Sumári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lgn="l">
              <a:defRPr baseline="0">
                <a:solidFill>
                  <a:schemeClr val="accent5">
                    <a:lumMod val="75000"/>
                  </a:schemeClr>
                </a:solidFill>
                <a:latin typeface="+mn-lt"/>
              </a:defRPr>
            </a:lvl1pPr>
          </a:lstStyle>
          <a:p>
            <a:r>
              <a:rPr lang="pt-BR" dirty="0"/>
              <a:t>Clique Para Adicionar Título</a:t>
            </a:r>
          </a:p>
        </p:txBody>
      </p:sp>
      <p:sp>
        <p:nvSpPr>
          <p:cNvPr id="5" name="Espaço Reservado para Data 4"/>
          <p:cNvSpPr>
            <a:spLocks noGrp="1"/>
          </p:cNvSpPr>
          <p:nvPr>
            <p:ph type="dt" sz="half" idx="10"/>
          </p:nvPr>
        </p:nvSpPr>
        <p:spPr>
          <a:xfrm>
            <a:off x="628650" y="6356351"/>
            <a:ext cx="2057400" cy="365125"/>
          </a:xfrm>
          <a:prstGeom prst="rect">
            <a:avLst/>
          </a:prstGeom>
        </p:spPr>
        <p:txBody>
          <a:bodyPr/>
          <a:lstStyle/>
          <a:p>
            <a:pPr defTabSz="685800" eaLnBrk="0" fontAlgn="base" hangingPunct="0">
              <a:spcBef>
                <a:spcPct val="0"/>
              </a:spcBef>
              <a:spcAft>
                <a:spcPct val="0"/>
              </a:spcAft>
            </a:pPr>
            <a:endParaRPr lang="pt-BR" sz="1350" kern="1200">
              <a:solidFill>
                <a:prstClr val="black"/>
              </a:solidFill>
              <a:latin typeface="Arial" panose="020B0604020202020204" pitchFamily="34" charset="0"/>
              <a:ea typeface="+mn-ea"/>
              <a:cs typeface="Arial" panose="020B0604020202020204" pitchFamily="34" charset="0"/>
            </a:endParaRPr>
          </a:p>
        </p:txBody>
      </p:sp>
      <p:sp>
        <p:nvSpPr>
          <p:cNvPr id="6" name="Espaço Reservado para Rodapé 5"/>
          <p:cNvSpPr>
            <a:spLocks noGrp="1"/>
          </p:cNvSpPr>
          <p:nvPr>
            <p:ph type="ftr" sz="quarter" idx="11"/>
          </p:nvPr>
        </p:nvSpPr>
        <p:spPr/>
        <p:txBody>
          <a:bodyPr/>
          <a:lstStyle/>
          <a:p>
            <a:pPr defTabSz="685800" eaLnBrk="0" fontAlgn="base" hangingPunct="0">
              <a:spcBef>
                <a:spcPct val="0"/>
              </a:spcBef>
              <a:spcAft>
                <a:spcPct val="0"/>
              </a:spcAft>
            </a:pPr>
            <a:endParaRPr lang="pt-BR" kern="1200">
              <a:solidFill>
                <a:prstClr val="black">
                  <a:tint val="75000"/>
                </a:prstClr>
              </a:solidFill>
              <a:latin typeface="Arial" panose="020B0604020202020204" pitchFamily="34" charset="0"/>
              <a:ea typeface="+mn-ea"/>
              <a:cs typeface="Arial" panose="020B0604020202020204" pitchFamily="34" charset="0"/>
            </a:endParaRPr>
          </a:p>
        </p:txBody>
      </p:sp>
      <p:cxnSp>
        <p:nvCxnSpPr>
          <p:cNvPr id="8" name="Conector reto 7"/>
          <p:cNvCxnSpPr/>
          <p:nvPr userDrawn="1"/>
        </p:nvCxnSpPr>
        <p:spPr>
          <a:xfrm>
            <a:off x="0" y="1268760"/>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ço Reservado para Conteúdo 2"/>
          <p:cNvSpPr>
            <a:spLocks noGrp="1"/>
          </p:cNvSpPr>
          <p:nvPr>
            <p:ph idx="1"/>
          </p:nvPr>
        </p:nvSpPr>
        <p:spPr>
          <a:xfrm>
            <a:off x="646398" y="1847850"/>
            <a:ext cx="7886700" cy="4351338"/>
          </a:xfrm>
        </p:spPr>
        <p:txBody>
          <a:bodyPr/>
          <a:lstStyle>
            <a:lvl1pPr marL="171450" indent="-171450">
              <a:lnSpc>
                <a:spcPct val="150000"/>
              </a:lnSpc>
              <a:buClr>
                <a:schemeClr val="accent1"/>
              </a:buClr>
              <a:buFont typeface="Wingdings" panose="05000000000000000000" pitchFamily="2" charset="2"/>
              <a:buChar char="§"/>
              <a:defRPr/>
            </a:lvl1pPr>
          </a:lstStyle>
          <a:p>
            <a:pPr lvl="0"/>
            <a:r>
              <a:rPr lang="pt-BR" dirty="0"/>
              <a:t>Clique para editar o texto mestre</a:t>
            </a:r>
          </a:p>
        </p:txBody>
      </p:sp>
      <p:sp>
        <p:nvSpPr>
          <p:cNvPr id="10" name="Espaço Reservado para Número de Slide 5"/>
          <p:cNvSpPr txBox="1">
            <a:spLocks/>
          </p:cNvSpPr>
          <p:nvPr userDrawn="1"/>
        </p:nvSpPr>
        <p:spPr>
          <a:xfrm>
            <a:off x="6997098" y="6448252"/>
            <a:ext cx="2057400" cy="365125"/>
          </a:xfrm>
          <a:prstGeom prst="rect">
            <a:avLst/>
          </a:prstGeom>
        </p:spPr>
        <p:txBody>
          <a:bodyPr vert="horz" lIns="68580" tIns="34290" rIns="68580" bIns="34290" rtlCol="0" anchor="ctr"/>
          <a:lstStyle>
            <a:defPPr>
              <a:defRPr lang="pt-BR"/>
            </a:defPPr>
            <a:lvl1pPr algn="r" rtl="0" eaLnBrk="0" fontAlgn="base" hangingPunct="0">
              <a:spcBef>
                <a:spcPct val="0"/>
              </a:spcBef>
              <a:spcAft>
                <a:spcPct val="0"/>
              </a:spcAft>
              <a:defRPr sz="1600" b="1" kern="1200">
                <a:solidFill>
                  <a:schemeClr val="accent1">
                    <a:lumMod val="50000"/>
                  </a:schemeClr>
                </a:solidFill>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fld id="{6C24D49B-0E82-46B4-BC54-FF357924A8BC}" type="slidenum">
              <a:rPr kumimoji="0" lang="pt-BR" sz="1200" b="1" i="0" u="none" strike="noStrike" kern="1200" cap="none" spc="0" normalizeH="0" baseline="0" noProof="0" smtClean="0">
                <a:ln>
                  <a:noFill/>
                </a:ln>
                <a:solidFill>
                  <a:srgbClr val="4A66AC">
                    <a:lumMod val="50000"/>
                  </a:srgbClr>
                </a:solidFill>
                <a:effectLst/>
                <a:uLnTx/>
                <a:uFillTx/>
                <a:latin typeface="Calibri" panose="020F0502020204030204"/>
                <a:ea typeface="+mn-ea"/>
                <a:cs typeface="Arial" panose="020B0604020202020204" pitchFamily="34" charset="0"/>
              </a:rPr>
              <a:pPr marL="0" marR="0" lvl="0" indent="0" algn="r" defTabSz="685800" rtl="0" eaLnBrk="0" fontAlgn="base" latinLnBrk="0" hangingPunct="0">
                <a:lnSpc>
                  <a:spcPct val="100000"/>
                </a:lnSpc>
                <a:spcBef>
                  <a:spcPct val="0"/>
                </a:spcBef>
                <a:spcAft>
                  <a:spcPct val="0"/>
                </a:spcAft>
                <a:buClrTx/>
                <a:buSzTx/>
                <a:buFontTx/>
                <a:buNone/>
                <a:tabLst/>
                <a:defRPr/>
              </a:pPr>
              <a:t>‹nº›</a:t>
            </a:fld>
            <a:endParaRPr kumimoji="0" lang="pt-BR" sz="1200" b="1" i="0" u="none" strike="noStrike" kern="1200" cap="none" spc="0" normalizeH="0" baseline="0" noProof="0">
              <a:ln>
                <a:noFill/>
              </a:ln>
              <a:solidFill>
                <a:srgbClr val="4A66AC">
                  <a:lumMod val="5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734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pPr defTabSz="685800" eaLnBrk="0" fontAlgn="base" hangingPunct="0">
              <a:spcBef>
                <a:spcPct val="0"/>
              </a:spcBef>
              <a:spcAft>
                <a:spcPct val="0"/>
              </a:spcAft>
            </a:pPr>
            <a:endParaRPr lang="pt-BR" kern="1200">
              <a:solidFill>
                <a:prstClr val="black">
                  <a:tint val="75000"/>
                </a:prstClr>
              </a:solidFill>
              <a:latin typeface="Arial" panose="020B0604020202020204" pitchFamily="34" charset="0"/>
              <a:ea typeface="+mn-ea"/>
              <a:cs typeface="Arial" panose="020B0604020202020204" pitchFamily="34" charset="0"/>
            </a:endParaRPr>
          </a:p>
        </p:txBody>
      </p:sp>
      <p:sp>
        <p:nvSpPr>
          <p:cNvPr id="5" name="Espaço Reservado para Número de Slide 5"/>
          <p:cNvSpPr txBox="1">
            <a:spLocks/>
          </p:cNvSpPr>
          <p:nvPr userDrawn="1"/>
        </p:nvSpPr>
        <p:spPr>
          <a:xfrm>
            <a:off x="6997098" y="6448252"/>
            <a:ext cx="2057400" cy="365125"/>
          </a:xfrm>
          <a:prstGeom prst="rect">
            <a:avLst/>
          </a:prstGeom>
        </p:spPr>
        <p:txBody>
          <a:bodyPr vert="horz" lIns="68580" tIns="34290" rIns="68580" bIns="34290" rtlCol="0" anchor="ctr"/>
          <a:lstStyle>
            <a:defPPr>
              <a:defRPr lang="pt-BR"/>
            </a:defPPr>
            <a:lvl1pPr algn="r" rtl="0" eaLnBrk="0" fontAlgn="base" hangingPunct="0">
              <a:spcBef>
                <a:spcPct val="0"/>
              </a:spcBef>
              <a:spcAft>
                <a:spcPct val="0"/>
              </a:spcAft>
              <a:defRPr sz="1600" b="1" kern="1200">
                <a:solidFill>
                  <a:schemeClr val="accent1">
                    <a:lumMod val="50000"/>
                  </a:schemeClr>
                </a:solidFill>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fld id="{6C24D49B-0E82-46B4-BC54-FF357924A8BC}" type="slidenum">
              <a:rPr kumimoji="0" lang="pt-BR" sz="1200" b="1" i="0" u="none" strike="noStrike" kern="1200" cap="none" spc="0" normalizeH="0" baseline="0" noProof="0" smtClean="0">
                <a:ln>
                  <a:noFill/>
                </a:ln>
                <a:solidFill>
                  <a:srgbClr val="4A66AC">
                    <a:lumMod val="50000"/>
                  </a:srgbClr>
                </a:solidFill>
                <a:effectLst/>
                <a:uLnTx/>
                <a:uFillTx/>
                <a:latin typeface="Calibri" panose="020F0502020204030204"/>
                <a:ea typeface="+mn-ea"/>
                <a:cs typeface="Arial" panose="020B0604020202020204" pitchFamily="34" charset="0"/>
              </a:rPr>
              <a:pPr marL="0" marR="0" lvl="0" indent="0" algn="r" defTabSz="685800" rtl="0" eaLnBrk="0" fontAlgn="base" latinLnBrk="0" hangingPunct="0">
                <a:lnSpc>
                  <a:spcPct val="100000"/>
                </a:lnSpc>
                <a:spcBef>
                  <a:spcPct val="0"/>
                </a:spcBef>
                <a:spcAft>
                  <a:spcPct val="0"/>
                </a:spcAft>
                <a:buClrTx/>
                <a:buSzTx/>
                <a:buFontTx/>
                <a:buNone/>
                <a:tabLst/>
                <a:defRPr/>
              </a:pPr>
              <a:t>‹nº›</a:t>
            </a:fld>
            <a:endParaRPr kumimoji="0" lang="pt-BR" sz="1200" b="1" i="0" u="none" strike="noStrike" kern="1200" cap="none" spc="0" normalizeH="0" baseline="0" noProof="0">
              <a:ln>
                <a:noFill/>
              </a:ln>
              <a:solidFill>
                <a:srgbClr val="4A66AC">
                  <a:lumMod val="50000"/>
                </a:srgbClr>
              </a:solidFill>
              <a:effectLst/>
              <a:uLnTx/>
              <a:uFillTx/>
              <a:latin typeface="Calibri" panose="020F0502020204030204"/>
              <a:ea typeface="+mn-ea"/>
              <a:cs typeface="Arial" panose="020B0604020202020204" pitchFamily="34" charset="0"/>
            </a:endParaRPr>
          </a:p>
        </p:txBody>
      </p:sp>
      <p:cxnSp>
        <p:nvCxnSpPr>
          <p:cNvPr id="4" name="Conector reto 3"/>
          <p:cNvCxnSpPr/>
          <p:nvPr userDrawn="1"/>
        </p:nvCxnSpPr>
        <p:spPr>
          <a:xfrm>
            <a:off x="-18510" y="404664"/>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47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réditos Finai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0" y="1844824"/>
            <a:ext cx="4104456" cy="562074"/>
          </a:xfrm>
          <a:prstGeom prst="rect">
            <a:avLst/>
          </a:prstGeom>
        </p:spPr>
        <p:txBody>
          <a:bodyPr>
            <a:normAutofit/>
          </a:bodyPr>
          <a:lstStyle>
            <a:lvl1pPr algn="r">
              <a:defRPr sz="1500" b="1" baseline="0">
                <a:solidFill>
                  <a:schemeClr val="tx2">
                    <a:lumMod val="50000"/>
                  </a:schemeClr>
                </a:solidFill>
              </a:defRPr>
            </a:lvl1pPr>
          </a:lstStyle>
          <a:p>
            <a:r>
              <a:rPr lang="pt-BR" dirty="0"/>
              <a:t>Clique para editar o título mestre</a:t>
            </a:r>
          </a:p>
        </p:txBody>
      </p:sp>
      <p:sp>
        <p:nvSpPr>
          <p:cNvPr id="3" name="Espaço Reservado para Conteúdo 2"/>
          <p:cNvSpPr>
            <a:spLocks noGrp="1"/>
          </p:cNvSpPr>
          <p:nvPr>
            <p:ph idx="1"/>
          </p:nvPr>
        </p:nvSpPr>
        <p:spPr>
          <a:xfrm>
            <a:off x="4572000" y="2708921"/>
            <a:ext cx="4114800" cy="1368151"/>
          </a:xfrm>
          <a:prstGeom prst="rect">
            <a:avLst/>
          </a:prstGeom>
        </p:spPr>
        <p:txBody>
          <a:bodyPr/>
          <a:lstStyle>
            <a:lvl1pPr algn="r">
              <a:buFont typeface="Arial" pitchFamily="34" charset="0"/>
              <a:buNone/>
              <a:defRPr sz="1200" b="0" baseline="0">
                <a:solidFill>
                  <a:schemeClr val="tx1">
                    <a:lumMod val="65000"/>
                    <a:lumOff val="35000"/>
                  </a:schemeClr>
                </a:solidFill>
                <a:latin typeface="+mj-lt"/>
              </a:defRPr>
            </a:lvl1pPr>
            <a:lvl2pPr algn="l">
              <a:buFont typeface="Arial" pitchFamily="34" charset="0"/>
              <a:buNone/>
              <a:defRPr sz="1800"/>
            </a:lvl2pPr>
            <a:lvl3pPr algn="l">
              <a:buFont typeface="Arial" pitchFamily="34" charset="0"/>
              <a:buNone/>
              <a:defRPr sz="1500"/>
            </a:lvl3pPr>
            <a:lvl4pPr algn="l">
              <a:buNone/>
              <a:defRPr sz="1350"/>
            </a:lvl4pPr>
            <a:lvl5pPr algn="l">
              <a:buNone/>
              <a:defRPr sz="1200" baseline="0"/>
            </a:lvl5pPr>
          </a:lstStyle>
          <a:p>
            <a:pPr lvl="0"/>
            <a:r>
              <a:rPr lang="pt-BR" dirty="0"/>
              <a:t>Clique para editar o texto mestre</a:t>
            </a:r>
          </a:p>
        </p:txBody>
      </p:sp>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35852" y="4379093"/>
            <a:ext cx="2850948" cy="756220"/>
          </a:xfrm>
          <a:prstGeom prst="rect">
            <a:avLst/>
          </a:prstGeom>
        </p:spPr>
      </p:pic>
    </p:spTree>
    <p:extLst>
      <p:ext uri="{BB962C8B-B14F-4D97-AF65-F5344CB8AC3E}">
        <p14:creationId xmlns:p14="http://schemas.microsoft.com/office/powerpoint/2010/main" val="161188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Slide de títul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5678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userDrawn="1"/>
        </p:nvSpPr>
        <p:spPr bwMode="auto">
          <a:xfrm>
            <a:off x="0" y="133350"/>
            <a:ext cx="9144000" cy="276979"/>
          </a:xfrm>
          <a:prstGeom prst="rect">
            <a:avLst/>
          </a:prstGeom>
          <a:noFill/>
          <a:ln w="9525">
            <a:noFill/>
            <a:miter lim="800000"/>
            <a:headEnd/>
            <a:tailEnd/>
          </a:ln>
          <a:effectLst/>
        </p:spPr>
        <p:txBody>
          <a:bodyPr lIns="68559" tIns="34280" rIns="68559" bIns="34280">
            <a:spAutoFit/>
          </a:bodyPr>
          <a:lstStyle/>
          <a:p>
            <a:pPr marL="0" marR="0" lvl="0" indent="0" algn="l" defTabSz="686243" rtl="0" eaLnBrk="0" fontAlgn="base" latinLnBrk="0" hangingPunct="0">
              <a:lnSpc>
                <a:spcPct val="100000"/>
              </a:lnSpc>
              <a:spcBef>
                <a:spcPct val="0"/>
              </a:spcBef>
              <a:spcAft>
                <a:spcPct val="0"/>
              </a:spcAft>
              <a:buClrTx/>
              <a:buSzTx/>
              <a:buFontTx/>
              <a:buNone/>
              <a:tabLst/>
              <a:defRPr/>
            </a:pPr>
            <a:r>
              <a:rPr kumimoji="0" lang="pt-BR" sz="1350" b="1"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endParaRPr kumimoji="0" lang="pt-BR"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24634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112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5690" y="-416843"/>
            <a:ext cx="7886700" cy="1325563"/>
          </a:xfrm>
        </p:spPr>
        <p:txBody>
          <a:bodyPr>
            <a:normAutofit/>
          </a:bodyPr>
          <a:lstStyle>
            <a:lvl1pPr>
              <a:defRPr sz="1500" b="1">
                <a:solidFill>
                  <a:schemeClr val="accent1">
                    <a:lumMod val="75000"/>
                  </a:schemeClr>
                </a:solidFill>
                <a:latin typeface="+mn-lt"/>
              </a:defRPr>
            </a:lvl1pPr>
          </a:lstStyle>
          <a:p>
            <a:r>
              <a:rPr lang="pt-BR" dirty="0"/>
              <a:t>Clique para editar o título mestre</a:t>
            </a:r>
          </a:p>
        </p:txBody>
      </p:sp>
      <p:sp>
        <p:nvSpPr>
          <p:cNvPr id="3" name="Espaço Reservado para Conteúdo 2"/>
          <p:cNvSpPr>
            <a:spLocks noGrp="1"/>
          </p:cNvSpPr>
          <p:nvPr>
            <p:ph idx="1"/>
          </p:nvPr>
        </p:nvSpPr>
        <p:spPr>
          <a:xfrm>
            <a:off x="467545" y="1010990"/>
            <a:ext cx="8208912" cy="4351338"/>
          </a:xfrm>
        </p:spPr>
        <p:txBody>
          <a:bodyPr>
            <a:normAutofit/>
          </a:bodyPr>
          <a:lstStyle>
            <a:lvl1pPr marL="0" indent="0">
              <a:buClr>
                <a:schemeClr val="accent1"/>
              </a:buClr>
              <a:buFont typeface="Wingdings" panose="05000000000000000000" pitchFamily="2" charset="2"/>
              <a:buNone/>
              <a:defRPr sz="1350"/>
            </a:lvl1pPr>
          </a:lstStyle>
          <a:p>
            <a:pPr lvl="0"/>
            <a:r>
              <a:rPr lang="pt-BR" dirty="0"/>
              <a:t>Clique para editar o texto mestre</a:t>
            </a:r>
          </a:p>
        </p:txBody>
      </p:sp>
      <p:sp>
        <p:nvSpPr>
          <p:cNvPr id="5" name="Espaço Reservado para Rodapé 4"/>
          <p:cNvSpPr>
            <a:spLocks noGrp="1"/>
          </p:cNvSpPr>
          <p:nvPr>
            <p:ph type="ftr" sz="quarter" idx="11"/>
          </p:nvPr>
        </p:nvSpPr>
        <p:spPr>
          <a:xfrm>
            <a:off x="3028950" y="5944196"/>
            <a:ext cx="3086100" cy="365125"/>
          </a:xfrm>
        </p:spPr>
        <p:txBody>
          <a:bodyPr/>
          <a:lstStyle/>
          <a:p>
            <a:pPr defTabSz="685800" eaLnBrk="0" fontAlgn="base" hangingPunct="0">
              <a:spcBef>
                <a:spcPct val="0"/>
              </a:spcBef>
              <a:spcAft>
                <a:spcPct val="0"/>
              </a:spcAft>
            </a:pPr>
            <a:endParaRPr lang="pt-BR" kern="1200" dirty="0">
              <a:solidFill>
                <a:prstClr val="black">
                  <a:tint val="75000"/>
                </a:prstClr>
              </a:solidFill>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a:xfrm>
            <a:off x="6997098" y="6448252"/>
            <a:ext cx="2057400" cy="365125"/>
          </a:xfrm>
        </p:spPr>
        <p:txBody>
          <a:bodyPr/>
          <a:lstStyle>
            <a:lvl1pPr>
              <a:defRPr sz="1200" b="1">
                <a:solidFill>
                  <a:schemeClr val="accent1">
                    <a:lumMod val="50000"/>
                  </a:schemeClr>
                </a:solidFill>
                <a:latin typeface="+mn-lt"/>
              </a:defRPr>
            </a:lvl1pPr>
          </a:lstStyle>
          <a:p>
            <a:pPr defTabSz="685800" eaLnBrk="0" fontAlgn="base" hangingPunct="0">
              <a:spcBef>
                <a:spcPct val="0"/>
              </a:spcBef>
              <a:spcAft>
                <a:spcPct val="0"/>
              </a:spcAft>
            </a:pPr>
            <a:fld id="{6C24D49B-0E82-46B4-BC54-FF357924A8BC}" type="slidenum">
              <a:rPr lang="pt-BR" kern="1200" smtClean="0">
                <a:solidFill>
                  <a:srgbClr val="4A66AC">
                    <a:lumMod val="50000"/>
                  </a:srgbClr>
                </a:solidFill>
                <a:ea typeface="+mn-ea"/>
                <a:cs typeface="Arial" panose="020B0604020202020204" pitchFamily="34" charset="0"/>
              </a:rPr>
              <a:pPr defTabSz="685800" eaLnBrk="0" fontAlgn="base" hangingPunct="0">
                <a:spcBef>
                  <a:spcPct val="0"/>
                </a:spcBef>
                <a:spcAft>
                  <a:spcPct val="0"/>
                </a:spcAft>
              </a:pPr>
              <a:t>‹nº›</a:t>
            </a:fld>
            <a:endParaRPr lang="pt-BR" kern="1200">
              <a:solidFill>
                <a:srgbClr val="4A66AC">
                  <a:lumMod val="50000"/>
                </a:srgbClr>
              </a:solidFill>
              <a:ea typeface="+mn-ea"/>
              <a:cs typeface="Arial" panose="020B0604020202020204" pitchFamily="34" charset="0"/>
            </a:endParaRPr>
          </a:p>
        </p:txBody>
      </p:sp>
      <p:cxnSp>
        <p:nvCxnSpPr>
          <p:cNvPr id="8" name="Conector reto 7"/>
          <p:cNvCxnSpPr/>
          <p:nvPr userDrawn="1"/>
        </p:nvCxnSpPr>
        <p:spPr>
          <a:xfrm>
            <a:off x="-18510" y="404664"/>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2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0" y="0"/>
            <a:ext cx="7712046"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1" name="Shape 21"/>
          <p:cNvSpPr txBox="1">
            <a:spLocks noGrp="1"/>
          </p:cNvSpPr>
          <p:nvPr>
            <p:ph type="ftr" idx="11"/>
          </p:nvPr>
        </p:nvSpPr>
        <p:spPr>
          <a:xfrm>
            <a:off x="2912551"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lide de Tópico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1684" y="-416843"/>
            <a:ext cx="7886700" cy="1325563"/>
          </a:xfrm>
        </p:spPr>
        <p:txBody>
          <a:bodyPr>
            <a:normAutofit/>
          </a:bodyPr>
          <a:lstStyle>
            <a:lvl1pPr>
              <a:defRPr sz="1500" b="1">
                <a:solidFill>
                  <a:schemeClr val="accent1">
                    <a:lumMod val="75000"/>
                  </a:schemeClr>
                </a:solidFill>
                <a:latin typeface="+mn-lt"/>
              </a:defRPr>
            </a:lvl1pPr>
          </a:lstStyle>
          <a:p>
            <a:r>
              <a:rPr lang="pt-BR" dirty="0"/>
              <a:t>Clique para editar o título mestre</a:t>
            </a:r>
          </a:p>
        </p:txBody>
      </p:sp>
      <p:sp>
        <p:nvSpPr>
          <p:cNvPr id="3" name="Espaço Reservado para Conteúdo 2"/>
          <p:cNvSpPr>
            <a:spLocks noGrp="1"/>
          </p:cNvSpPr>
          <p:nvPr>
            <p:ph idx="1"/>
          </p:nvPr>
        </p:nvSpPr>
        <p:spPr>
          <a:xfrm>
            <a:off x="521550" y="965647"/>
            <a:ext cx="7508304" cy="4351338"/>
          </a:xfrm>
        </p:spPr>
        <p:txBody>
          <a:bodyPr>
            <a:normAutofit/>
          </a:bodyPr>
          <a:lstStyle>
            <a:lvl1pPr marL="171450" indent="-171450">
              <a:buClr>
                <a:schemeClr val="accent1"/>
              </a:buClr>
              <a:buFont typeface="Wingdings" panose="05000000000000000000" pitchFamily="2" charset="2"/>
              <a:buChar char="§"/>
              <a:defRPr sz="1350"/>
            </a:lvl1pPr>
          </a:lstStyle>
          <a:p>
            <a:pPr lvl="0"/>
            <a:r>
              <a:rPr lang="pt-BR" dirty="0"/>
              <a:t>Clique para editar o texto mestre</a:t>
            </a:r>
          </a:p>
        </p:txBody>
      </p:sp>
      <p:sp>
        <p:nvSpPr>
          <p:cNvPr id="5" name="Espaço Reservado para Rodapé 4"/>
          <p:cNvSpPr>
            <a:spLocks noGrp="1"/>
          </p:cNvSpPr>
          <p:nvPr>
            <p:ph type="ftr" sz="quarter" idx="11"/>
          </p:nvPr>
        </p:nvSpPr>
        <p:spPr>
          <a:xfrm>
            <a:off x="3028950" y="5944196"/>
            <a:ext cx="3086100" cy="365125"/>
          </a:xfrm>
        </p:spPr>
        <p:txBody>
          <a:bodyPr/>
          <a:lstStyle/>
          <a:p>
            <a:pPr defTabSz="685800" eaLnBrk="0" fontAlgn="base" hangingPunct="0">
              <a:spcBef>
                <a:spcPct val="0"/>
              </a:spcBef>
              <a:spcAft>
                <a:spcPct val="0"/>
              </a:spcAft>
            </a:pPr>
            <a:endParaRPr lang="pt-BR" kern="1200" dirty="0">
              <a:solidFill>
                <a:prstClr val="black">
                  <a:tint val="75000"/>
                </a:prstClr>
              </a:solidFill>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12"/>
          </p:nvPr>
        </p:nvSpPr>
        <p:spPr>
          <a:xfrm>
            <a:off x="6997098" y="6448252"/>
            <a:ext cx="2057400" cy="365125"/>
          </a:xfrm>
        </p:spPr>
        <p:txBody>
          <a:bodyPr/>
          <a:lstStyle>
            <a:lvl1pPr>
              <a:defRPr sz="1200" b="1">
                <a:solidFill>
                  <a:schemeClr val="accent1">
                    <a:lumMod val="50000"/>
                  </a:schemeClr>
                </a:solidFill>
                <a:latin typeface="+mn-lt"/>
              </a:defRPr>
            </a:lvl1pPr>
          </a:lstStyle>
          <a:p>
            <a:pPr defTabSz="685800" eaLnBrk="0" fontAlgn="base" hangingPunct="0">
              <a:spcBef>
                <a:spcPct val="0"/>
              </a:spcBef>
              <a:spcAft>
                <a:spcPct val="0"/>
              </a:spcAft>
            </a:pPr>
            <a:fld id="{6C24D49B-0E82-46B4-BC54-FF357924A8BC}" type="slidenum">
              <a:rPr lang="pt-BR" kern="1200" smtClean="0">
                <a:solidFill>
                  <a:srgbClr val="4A66AC">
                    <a:lumMod val="50000"/>
                  </a:srgbClr>
                </a:solidFill>
                <a:ea typeface="+mn-ea"/>
                <a:cs typeface="Arial" panose="020B0604020202020204" pitchFamily="34" charset="0"/>
              </a:rPr>
              <a:pPr defTabSz="685800" eaLnBrk="0" fontAlgn="base" hangingPunct="0">
                <a:spcBef>
                  <a:spcPct val="0"/>
                </a:spcBef>
                <a:spcAft>
                  <a:spcPct val="0"/>
                </a:spcAft>
              </a:pPr>
              <a:t>‹nº›</a:t>
            </a:fld>
            <a:endParaRPr lang="pt-BR" kern="1200">
              <a:solidFill>
                <a:srgbClr val="4A66AC">
                  <a:lumMod val="50000"/>
                </a:srgbClr>
              </a:solidFill>
              <a:ea typeface="+mn-ea"/>
              <a:cs typeface="Arial" panose="020B0604020202020204" pitchFamily="34" charset="0"/>
            </a:endParaRPr>
          </a:p>
        </p:txBody>
      </p:sp>
      <p:cxnSp>
        <p:nvCxnSpPr>
          <p:cNvPr id="8" name="Conector reto 7"/>
          <p:cNvCxnSpPr/>
          <p:nvPr userDrawn="1"/>
        </p:nvCxnSpPr>
        <p:spPr>
          <a:xfrm>
            <a:off x="-18510" y="404664"/>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916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o Menor ou Sumári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lgn="l">
              <a:defRPr baseline="0">
                <a:solidFill>
                  <a:schemeClr val="accent5">
                    <a:lumMod val="75000"/>
                  </a:schemeClr>
                </a:solidFill>
                <a:latin typeface="+mn-lt"/>
              </a:defRPr>
            </a:lvl1pPr>
          </a:lstStyle>
          <a:p>
            <a:r>
              <a:rPr lang="pt-BR" dirty="0"/>
              <a:t>Clique Para Adicionar Título</a:t>
            </a:r>
          </a:p>
        </p:txBody>
      </p:sp>
      <p:sp>
        <p:nvSpPr>
          <p:cNvPr id="5" name="Espaço Reservado para Data 4"/>
          <p:cNvSpPr>
            <a:spLocks noGrp="1"/>
          </p:cNvSpPr>
          <p:nvPr>
            <p:ph type="dt" sz="half" idx="10"/>
          </p:nvPr>
        </p:nvSpPr>
        <p:spPr>
          <a:xfrm>
            <a:off x="628650" y="6356351"/>
            <a:ext cx="2057400" cy="365125"/>
          </a:xfrm>
          <a:prstGeom prst="rect">
            <a:avLst/>
          </a:prstGeom>
        </p:spPr>
        <p:txBody>
          <a:bodyPr/>
          <a:lstStyle/>
          <a:p>
            <a:pPr defTabSz="685800" eaLnBrk="0" fontAlgn="base" hangingPunct="0">
              <a:spcBef>
                <a:spcPct val="0"/>
              </a:spcBef>
              <a:spcAft>
                <a:spcPct val="0"/>
              </a:spcAft>
            </a:pPr>
            <a:endParaRPr lang="pt-BR" sz="1350" kern="1200">
              <a:solidFill>
                <a:prstClr val="black"/>
              </a:solidFill>
              <a:latin typeface="Arial" panose="020B0604020202020204" pitchFamily="34" charset="0"/>
              <a:ea typeface="+mn-ea"/>
              <a:cs typeface="Arial" panose="020B0604020202020204" pitchFamily="34" charset="0"/>
            </a:endParaRPr>
          </a:p>
        </p:txBody>
      </p:sp>
      <p:sp>
        <p:nvSpPr>
          <p:cNvPr id="6" name="Espaço Reservado para Rodapé 5"/>
          <p:cNvSpPr>
            <a:spLocks noGrp="1"/>
          </p:cNvSpPr>
          <p:nvPr>
            <p:ph type="ftr" sz="quarter" idx="11"/>
          </p:nvPr>
        </p:nvSpPr>
        <p:spPr/>
        <p:txBody>
          <a:bodyPr/>
          <a:lstStyle/>
          <a:p>
            <a:pPr defTabSz="685800" eaLnBrk="0" fontAlgn="base" hangingPunct="0">
              <a:spcBef>
                <a:spcPct val="0"/>
              </a:spcBef>
              <a:spcAft>
                <a:spcPct val="0"/>
              </a:spcAft>
            </a:pPr>
            <a:endParaRPr lang="pt-BR" kern="1200">
              <a:solidFill>
                <a:prstClr val="black">
                  <a:tint val="75000"/>
                </a:prstClr>
              </a:solidFill>
              <a:latin typeface="Arial" panose="020B0604020202020204" pitchFamily="34" charset="0"/>
              <a:ea typeface="+mn-ea"/>
              <a:cs typeface="Arial" panose="020B0604020202020204" pitchFamily="34" charset="0"/>
            </a:endParaRPr>
          </a:p>
        </p:txBody>
      </p:sp>
      <p:cxnSp>
        <p:nvCxnSpPr>
          <p:cNvPr id="8" name="Conector reto 7"/>
          <p:cNvCxnSpPr/>
          <p:nvPr userDrawn="1"/>
        </p:nvCxnSpPr>
        <p:spPr>
          <a:xfrm>
            <a:off x="0" y="1268760"/>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ço Reservado para Conteúdo 2"/>
          <p:cNvSpPr>
            <a:spLocks noGrp="1"/>
          </p:cNvSpPr>
          <p:nvPr>
            <p:ph idx="1"/>
          </p:nvPr>
        </p:nvSpPr>
        <p:spPr>
          <a:xfrm>
            <a:off x="646398" y="1847850"/>
            <a:ext cx="7886700" cy="4351338"/>
          </a:xfrm>
        </p:spPr>
        <p:txBody>
          <a:bodyPr/>
          <a:lstStyle>
            <a:lvl1pPr marL="171450" indent="-171450">
              <a:lnSpc>
                <a:spcPct val="150000"/>
              </a:lnSpc>
              <a:buClr>
                <a:schemeClr val="accent1"/>
              </a:buClr>
              <a:buFont typeface="Wingdings" panose="05000000000000000000" pitchFamily="2" charset="2"/>
              <a:buChar char="§"/>
              <a:defRPr/>
            </a:lvl1pPr>
          </a:lstStyle>
          <a:p>
            <a:pPr lvl="0"/>
            <a:r>
              <a:rPr lang="pt-BR" dirty="0"/>
              <a:t>Clique para editar o texto mestre</a:t>
            </a:r>
          </a:p>
        </p:txBody>
      </p:sp>
      <p:sp>
        <p:nvSpPr>
          <p:cNvPr id="10" name="Espaço Reservado para Número de Slide 5"/>
          <p:cNvSpPr txBox="1">
            <a:spLocks/>
          </p:cNvSpPr>
          <p:nvPr userDrawn="1"/>
        </p:nvSpPr>
        <p:spPr>
          <a:xfrm>
            <a:off x="6997098" y="6448252"/>
            <a:ext cx="2057400" cy="365125"/>
          </a:xfrm>
          <a:prstGeom prst="rect">
            <a:avLst/>
          </a:prstGeom>
        </p:spPr>
        <p:txBody>
          <a:bodyPr vert="horz" lIns="68580" tIns="34290" rIns="68580" bIns="34290" rtlCol="0" anchor="ctr"/>
          <a:lstStyle>
            <a:defPPr>
              <a:defRPr lang="pt-BR"/>
            </a:defPPr>
            <a:lvl1pPr algn="r" rtl="0" eaLnBrk="0" fontAlgn="base" hangingPunct="0">
              <a:spcBef>
                <a:spcPct val="0"/>
              </a:spcBef>
              <a:spcAft>
                <a:spcPct val="0"/>
              </a:spcAft>
              <a:defRPr sz="1600" b="1" kern="1200">
                <a:solidFill>
                  <a:schemeClr val="accent1">
                    <a:lumMod val="50000"/>
                  </a:schemeClr>
                </a:solidFill>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fld id="{6C24D49B-0E82-46B4-BC54-FF357924A8BC}" type="slidenum">
              <a:rPr kumimoji="0" lang="pt-BR" sz="1200" b="1" i="0" u="none" strike="noStrike" kern="1200" cap="none" spc="0" normalizeH="0" baseline="0" noProof="0" smtClean="0">
                <a:ln>
                  <a:noFill/>
                </a:ln>
                <a:solidFill>
                  <a:srgbClr val="4A66AC">
                    <a:lumMod val="50000"/>
                  </a:srgbClr>
                </a:solidFill>
                <a:effectLst/>
                <a:uLnTx/>
                <a:uFillTx/>
                <a:latin typeface="Calibri" panose="020F0502020204030204"/>
                <a:ea typeface="+mn-ea"/>
                <a:cs typeface="Arial" panose="020B0604020202020204" pitchFamily="34" charset="0"/>
              </a:rPr>
              <a:pPr marL="0" marR="0" lvl="0" indent="0" algn="r" defTabSz="685800" rtl="0" eaLnBrk="0" fontAlgn="base" latinLnBrk="0" hangingPunct="0">
                <a:lnSpc>
                  <a:spcPct val="100000"/>
                </a:lnSpc>
                <a:spcBef>
                  <a:spcPct val="0"/>
                </a:spcBef>
                <a:spcAft>
                  <a:spcPct val="0"/>
                </a:spcAft>
                <a:buClrTx/>
                <a:buSzTx/>
                <a:buFontTx/>
                <a:buNone/>
                <a:tabLst/>
                <a:defRPr/>
              </a:pPr>
              <a:t>‹nº›</a:t>
            </a:fld>
            <a:endParaRPr kumimoji="0" lang="pt-BR" sz="1200" b="1" i="0" u="none" strike="noStrike" kern="1200" cap="none" spc="0" normalizeH="0" baseline="0" noProof="0">
              <a:ln>
                <a:noFill/>
              </a:ln>
              <a:solidFill>
                <a:srgbClr val="4A66AC">
                  <a:lumMod val="5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57704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pPr defTabSz="685800" eaLnBrk="0" fontAlgn="base" hangingPunct="0">
              <a:spcBef>
                <a:spcPct val="0"/>
              </a:spcBef>
              <a:spcAft>
                <a:spcPct val="0"/>
              </a:spcAft>
            </a:pPr>
            <a:endParaRPr lang="pt-BR" kern="1200">
              <a:solidFill>
                <a:prstClr val="black">
                  <a:tint val="75000"/>
                </a:prstClr>
              </a:solidFill>
              <a:latin typeface="Arial" panose="020B0604020202020204" pitchFamily="34" charset="0"/>
              <a:ea typeface="+mn-ea"/>
              <a:cs typeface="Arial" panose="020B0604020202020204" pitchFamily="34" charset="0"/>
            </a:endParaRPr>
          </a:p>
        </p:txBody>
      </p:sp>
      <p:sp>
        <p:nvSpPr>
          <p:cNvPr id="5" name="Espaço Reservado para Número de Slide 5"/>
          <p:cNvSpPr txBox="1">
            <a:spLocks/>
          </p:cNvSpPr>
          <p:nvPr userDrawn="1"/>
        </p:nvSpPr>
        <p:spPr>
          <a:xfrm>
            <a:off x="6997098" y="6448252"/>
            <a:ext cx="2057400" cy="365125"/>
          </a:xfrm>
          <a:prstGeom prst="rect">
            <a:avLst/>
          </a:prstGeom>
        </p:spPr>
        <p:txBody>
          <a:bodyPr vert="horz" lIns="68580" tIns="34290" rIns="68580" bIns="34290" rtlCol="0" anchor="ctr"/>
          <a:lstStyle>
            <a:defPPr>
              <a:defRPr lang="pt-BR"/>
            </a:defPPr>
            <a:lvl1pPr algn="r" rtl="0" eaLnBrk="0" fontAlgn="base" hangingPunct="0">
              <a:spcBef>
                <a:spcPct val="0"/>
              </a:spcBef>
              <a:spcAft>
                <a:spcPct val="0"/>
              </a:spcAft>
              <a:defRPr sz="1600" b="1" kern="1200">
                <a:solidFill>
                  <a:schemeClr val="accent1">
                    <a:lumMod val="50000"/>
                  </a:schemeClr>
                </a:solidFill>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fld id="{6C24D49B-0E82-46B4-BC54-FF357924A8BC}" type="slidenum">
              <a:rPr kumimoji="0" lang="pt-BR" sz="1200" b="1" i="0" u="none" strike="noStrike" kern="1200" cap="none" spc="0" normalizeH="0" baseline="0" noProof="0" smtClean="0">
                <a:ln>
                  <a:noFill/>
                </a:ln>
                <a:solidFill>
                  <a:srgbClr val="4A66AC">
                    <a:lumMod val="50000"/>
                  </a:srgbClr>
                </a:solidFill>
                <a:effectLst/>
                <a:uLnTx/>
                <a:uFillTx/>
                <a:latin typeface="Calibri" panose="020F0502020204030204"/>
                <a:ea typeface="+mn-ea"/>
                <a:cs typeface="Arial" panose="020B0604020202020204" pitchFamily="34" charset="0"/>
              </a:rPr>
              <a:pPr marL="0" marR="0" lvl="0" indent="0" algn="r" defTabSz="685800" rtl="0" eaLnBrk="0" fontAlgn="base" latinLnBrk="0" hangingPunct="0">
                <a:lnSpc>
                  <a:spcPct val="100000"/>
                </a:lnSpc>
                <a:spcBef>
                  <a:spcPct val="0"/>
                </a:spcBef>
                <a:spcAft>
                  <a:spcPct val="0"/>
                </a:spcAft>
                <a:buClrTx/>
                <a:buSzTx/>
                <a:buFontTx/>
                <a:buNone/>
                <a:tabLst/>
                <a:defRPr/>
              </a:pPr>
              <a:t>‹nº›</a:t>
            </a:fld>
            <a:endParaRPr kumimoji="0" lang="pt-BR" sz="1200" b="1" i="0" u="none" strike="noStrike" kern="1200" cap="none" spc="0" normalizeH="0" baseline="0" noProof="0">
              <a:ln>
                <a:noFill/>
              </a:ln>
              <a:solidFill>
                <a:srgbClr val="4A66AC">
                  <a:lumMod val="50000"/>
                </a:srgbClr>
              </a:solidFill>
              <a:effectLst/>
              <a:uLnTx/>
              <a:uFillTx/>
              <a:latin typeface="Calibri" panose="020F0502020204030204"/>
              <a:ea typeface="+mn-ea"/>
              <a:cs typeface="Arial" panose="020B0604020202020204" pitchFamily="34" charset="0"/>
            </a:endParaRPr>
          </a:p>
        </p:txBody>
      </p:sp>
      <p:cxnSp>
        <p:nvCxnSpPr>
          <p:cNvPr id="4" name="Conector reto 3"/>
          <p:cNvCxnSpPr/>
          <p:nvPr userDrawn="1"/>
        </p:nvCxnSpPr>
        <p:spPr>
          <a:xfrm>
            <a:off x="-18510" y="404664"/>
            <a:ext cx="56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599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réditos Finai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0" y="1844824"/>
            <a:ext cx="4104456" cy="562074"/>
          </a:xfrm>
          <a:prstGeom prst="rect">
            <a:avLst/>
          </a:prstGeom>
        </p:spPr>
        <p:txBody>
          <a:bodyPr>
            <a:normAutofit/>
          </a:bodyPr>
          <a:lstStyle>
            <a:lvl1pPr algn="r">
              <a:defRPr sz="1500" b="1" baseline="0">
                <a:solidFill>
                  <a:schemeClr val="tx2">
                    <a:lumMod val="50000"/>
                  </a:schemeClr>
                </a:solidFill>
              </a:defRPr>
            </a:lvl1pPr>
          </a:lstStyle>
          <a:p>
            <a:r>
              <a:rPr lang="pt-BR" dirty="0"/>
              <a:t>Clique para editar o título mestre</a:t>
            </a:r>
          </a:p>
        </p:txBody>
      </p:sp>
      <p:sp>
        <p:nvSpPr>
          <p:cNvPr id="3" name="Espaço Reservado para Conteúdo 2"/>
          <p:cNvSpPr>
            <a:spLocks noGrp="1"/>
          </p:cNvSpPr>
          <p:nvPr>
            <p:ph idx="1"/>
          </p:nvPr>
        </p:nvSpPr>
        <p:spPr>
          <a:xfrm>
            <a:off x="4572000" y="2708921"/>
            <a:ext cx="4114800" cy="1368151"/>
          </a:xfrm>
          <a:prstGeom prst="rect">
            <a:avLst/>
          </a:prstGeom>
        </p:spPr>
        <p:txBody>
          <a:bodyPr/>
          <a:lstStyle>
            <a:lvl1pPr algn="r">
              <a:buFont typeface="Arial" pitchFamily="34" charset="0"/>
              <a:buNone/>
              <a:defRPr sz="1200" b="0" baseline="0">
                <a:solidFill>
                  <a:schemeClr val="tx1">
                    <a:lumMod val="65000"/>
                    <a:lumOff val="35000"/>
                  </a:schemeClr>
                </a:solidFill>
                <a:latin typeface="+mj-lt"/>
              </a:defRPr>
            </a:lvl1pPr>
            <a:lvl2pPr algn="l">
              <a:buFont typeface="Arial" pitchFamily="34" charset="0"/>
              <a:buNone/>
              <a:defRPr sz="1800"/>
            </a:lvl2pPr>
            <a:lvl3pPr algn="l">
              <a:buFont typeface="Arial" pitchFamily="34" charset="0"/>
              <a:buNone/>
              <a:defRPr sz="1500"/>
            </a:lvl3pPr>
            <a:lvl4pPr algn="l">
              <a:buNone/>
              <a:defRPr sz="1350"/>
            </a:lvl4pPr>
            <a:lvl5pPr algn="l">
              <a:buNone/>
              <a:defRPr sz="1200" baseline="0"/>
            </a:lvl5pPr>
          </a:lstStyle>
          <a:p>
            <a:pPr lvl="0"/>
            <a:r>
              <a:rPr lang="pt-BR" dirty="0"/>
              <a:t>Clique para editar o texto mestre</a:t>
            </a:r>
          </a:p>
        </p:txBody>
      </p:sp>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35852" y="4379093"/>
            <a:ext cx="2850948" cy="756220"/>
          </a:xfrm>
          <a:prstGeom prst="rect">
            <a:avLst/>
          </a:prstGeom>
        </p:spPr>
      </p:pic>
    </p:spTree>
    <p:extLst>
      <p:ext uri="{BB962C8B-B14F-4D97-AF65-F5344CB8AC3E}">
        <p14:creationId xmlns:p14="http://schemas.microsoft.com/office/powerpoint/2010/main" val="221669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Slide de títul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4928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userDrawn="1"/>
        </p:nvSpPr>
        <p:spPr bwMode="auto">
          <a:xfrm>
            <a:off x="0" y="133350"/>
            <a:ext cx="9144000" cy="276979"/>
          </a:xfrm>
          <a:prstGeom prst="rect">
            <a:avLst/>
          </a:prstGeom>
          <a:noFill/>
          <a:ln w="9525">
            <a:noFill/>
            <a:miter lim="800000"/>
            <a:headEnd/>
            <a:tailEnd/>
          </a:ln>
          <a:effectLst/>
        </p:spPr>
        <p:txBody>
          <a:bodyPr lIns="68559" tIns="34280" rIns="68559" bIns="34280">
            <a:spAutoFit/>
          </a:bodyPr>
          <a:lstStyle/>
          <a:p>
            <a:pPr marL="0" marR="0" lvl="0" indent="0" algn="l" defTabSz="686243" rtl="0" eaLnBrk="0" fontAlgn="base" latinLnBrk="0" hangingPunct="0">
              <a:lnSpc>
                <a:spcPct val="100000"/>
              </a:lnSpc>
              <a:spcBef>
                <a:spcPct val="0"/>
              </a:spcBef>
              <a:spcAft>
                <a:spcPct val="0"/>
              </a:spcAft>
              <a:buClrTx/>
              <a:buSzTx/>
              <a:buFontTx/>
              <a:buNone/>
              <a:tabLst/>
              <a:defRPr/>
            </a:pPr>
            <a:r>
              <a:rPr kumimoji="0" lang="pt-BR" sz="1350" b="1" i="0" u="none" strike="noStrike" kern="1200" cap="none" spc="0" normalizeH="0" baseline="0" noProof="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endParaRPr kumimoji="0" lang="pt-BR"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56271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335949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12046" cy="1143000"/>
          </a:xfrm>
          <a:noFill/>
          <a:ln>
            <a:noFill/>
          </a:ln>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5" name="Footer Placeholder 4"/>
          <p:cNvSpPr>
            <a:spLocks noGrp="1"/>
          </p:cNvSpPr>
          <p:nvPr>
            <p:ph type="ftr" sz="quarter" idx="11"/>
          </p:nvPr>
        </p:nvSpPr>
        <p:spPr>
          <a:xfrm>
            <a:off x="2912552" y="6356350"/>
            <a:ext cx="2895600" cy="365125"/>
          </a:xfrm>
        </p:spPr>
        <p:txBody>
          <a:bodyPr/>
          <a:lstStyle/>
          <a:p>
            <a:endParaRPr lang="en-US">
              <a:solidFill>
                <a:prstClr val="black">
                  <a:tint val="75000"/>
                </a:prstClr>
              </a:solidFill>
            </a:endParaRPr>
          </a:p>
        </p:txBody>
      </p:sp>
    </p:spTree>
    <p:extLst>
      <p:ext uri="{BB962C8B-B14F-4D97-AF65-F5344CB8AC3E}">
        <p14:creationId xmlns:p14="http://schemas.microsoft.com/office/powerpoint/2010/main" val="3043724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9241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7703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54893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92876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7616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78420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28742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86123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38DC86-5292-8E43-A9A3-6905F3B5F16A}" type="datetimeFigureOut">
              <a:rPr lang="en-US" smtClean="0">
                <a:solidFill>
                  <a:prstClr val="black">
                    <a:tint val="75000"/>
                  </a:prstClr>
                </a:solidFill>
              </a:rPr>
              <a:pPr/>
              <a:t>12/17/2019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7C6DEA-DCDF-A349-8982-24324920FEB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9154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Arial"/>
                <a:ea typeface="Arial"/>
                <a:cs typeface="Arial"/>
                <a:sym typeface="Arial"/>
              </a:defRPr>
            </a:lvl1pPr>
          </a:lstStyle>
          <a:p>
            <a:pPr marL="0" lvl="0" indent="0">
              <a:spcBef>
                <a:spcPts val="0"/>
              </a:spcBef>
              <a:buSzPct val="25000"/>
              <a:buNone/>
            </a:pPr>
            <a:fld id="{00000000-1234-1234-1234-123412341234}" type="slidenum">
              <a:rPr lang="en-US"/>
              <a:t>‹nº›</a:t>
            </a:fld>
            <a:endParaRPr lang="en-US" dirty="0"/>
          </a:p>
        </p:txBody>
      </p:sp>
      <p:pic>
        <p:nvPicPr>
          <p:cNvPr id="10" name="Shape 10"/>
          <p:cNvPicPr preferRelativeResize="0"/>
          <p:nvPr/>
        </p:nvPicPr>
        <p:blipFill rotWithShape="1">
          <a:blip r:embed="rId11">
            <a:alphaModFix/>
          </a:blip>
          <a:srcRect/>
          <a:stretch/>
        </p:blipFill>
        <p:spPr>
          <a:xfrm>
            <a:off x="0" y="0"/>
            <a:ext cx="9142571"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0" fontAlgn="base" hangingPunct="0">
              <a:spcBef>
                <a:spcPct val="0"/>
              </a:spcBef>
              <a:spcAft>
                <a:spcPct val="0"/>
              </a:spcAft>
            </a:pPr>
            <a:endParaRPr lang="pt-BR" kern="1200">
              <a:solidFill>
                <a:prstClr val="black">
                  <a:tint val="75000"/>
                </a:prstClr>
              </a:solidFill>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0" fontAlgn="base" hangingPunct="0">
              <a:spcBef>
                <a:spcPct val="0"/>
              </a:spcBef>
              <a:spcAft>
                <a:spcPct val="0"/>
              </a:spcAft>
            </a:pPr>
            <a:fld id="{6C24D49B-0E82-46B4-BC54-FF357924A8BC}" type="slidenum">
              <a:rPr lang="pt-BR" kern="1200" smtClean="0">
                <a:solidFill>
                  <a:prstClr val="black">
                    <a:tint val="75000"/>
                  </a:prstClr>
                </a:solidFill>
                <a:latin typeface="Arial" panose="020B0604020202020204" pitchFamily="34" charset="0"/>
                <a:ea typeface="+mn-ea"/>
                <a:cs typeface="Arial" panose="020B0604020202020204" pitchFamily="34" charset="0"/>
              </a:rPr>
              <a:pPr defTabSz="685800" eaLnBrk="0" fontAlgn="base" hangingPunct="0">
                <a:spcBef>
                  <a:spcPct val="0"/>
                </a:spcBef>
                <a:spcAft>
                  <a:spcPct val="0"/>
                </a:spcAft>
              </a:pPr>
              <a:t>‹nº›</a:t>
            </a:fld>
            <a:endParaRPr lang="pt-BR" kern="1200">
              <a:solidFill>
                <a:prstClr val="black">
                  <a:tint val="75000"/>
                </a:prst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3783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0" fontAlgn="base" hangingPunct="0">
              <a:spcBef>
                <a:spcPct val="0"/>
              </a:spcBef>
              <a:spcAft>
                <a:spcPct val="0"/>
              </a:spcAft>
            </a:pPr>
            <a:endParaRPr lang="pt-BR" kern="1200">
              <a:solidFill>
                <a:prstClr val="black">
                  <a:tint val="75000"/>
                </a:prstClr>
              </a:solidFill>
              <a:latin typeface="Arial" panose="020B0604020202020204" pitchFamily="34" charset="0"/>
              <a:ea typeface="+mn-ea"/>
              <a:cs typeface="Arial" panose="020B0604020202020204" pitchFamily="34" charset="0"/>
            </a:endParaRP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0" fontAlgn="base" hangingPunct="0">
              <a:spcBef>
                <a:spcPct val="0"/>
              </a:spcBef>
              <a:spcAft>
                <a:spcPct val="0"/>
              </a:spcAft>
            </a:pPr>
            <a:fld id="{6C24D49B-0E82-46B4-BC54-FF357924A8BC}" type="slidenum">
              <a:rPr lang="pt-BR" kern="1200" smtClean="0">
                <a:solidFill>
                  <a:prstClr val="black">
                    <a:tint val="75000"/>
                  </a:prstClr>
                </a:solidFill>
                <a:latin typeface="Arial" panose="020B0604020202020204" pitchFamily="34" charset="0"/>
                <a:ea typeface="+mn-ea"/>
                <a:cs typeface="Arial" panose="020B0604020202020204" pitchFamily="34" charset="0"/>
              </a:rPr>
              <a:pPr defTabSz="685800" eaLnBrk="0" fontAlgn="base" hangingPunct="0">
                <a:spcBef>
                  <a:spcPct val="0"/>
                </a:spcBef>
                <a:spcAft>
                  <a:spcPct val="0"/>
                </a:spcAft>
              </a:pPr>
              <a:t>‹nº›</a:t>
            </a:fld>
            <a:endParaRPr lang="pt-BR" kern="1200">
              <a:solidFill>
                <a:prstClr val="black">
                  <a:tint val="75000"/>
                </a:prst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952907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938DC86-5292-8E43-A9A3-6905F3B5F16A}" type="datetimeFigureOut">
              <a:rPr lang="en-US" kern="1200" smtClean="0">
                <a:solidFill>
                  <a:prstClr val="black">
                    <a:tint val="75000"/>
                  </a:prstClr>
                </a:solidFill>
                <a:ea typeface="+mn-ea"/>
                <a:cs typeface="+mn-cs"/>
              </a:rPr>
              <a:pPr defTabSz="457200"/>
              <a:t>12/17/2019</a:t>
            </a:fld>
            <a:endParaRPr lang="en-US" kern="1200">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kern="120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7C6DEA-DCDF-A349-8982-24324920FEB9}" type="slidenum">
              <a:rPr lang="en-US" kern="1200" smtClean="0">
                <a:solidFill>
                  <a:prstClr val="black">
                    <a:tint val="75000"/>
                  </a:prstClr>
                </a:solidFill>
                <a:ea typeface="+mn-ea"/>
                <a:cs typeface="+mn-cs"/>
              </a:rPr>
              <a:pPr defTabSz="457200"/>
              <a:t>‹nº›</a:t>
            </a:fld>
            <a:endParaRPr lang="en-US" kern="1200">
              <a:solidFill>
                <a:prstClr val="black">
                  <a:tint val="75000"/>
                </a:prstClr>
              </a:solidFill>
              <a:ea typeface="+mn-ea"/>
              <a:cs typeface="+mn-cs"/>
            </a:endParaRPr>
          </a:p>
        </p:txBody>
      </p:sp>
      <p:pic>
        <p:nvPicPr>
          <p:cNvPr id="7" name="Picture 6" descr="Untitled-5-0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Tree>
    <p:extLst>
      <p:ext uri="{BB962C8B-B14F-4D97-AF65-F5344CB8AC3E}">
        <p14:creationId xmlns:p14="http://schemas.microsoft.com/office/powerpoint/2010/main" val="991027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ortalfns.saude.gov.br/index.php?option=com_content&amp;view=article&amp;id=2392"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ortalfns.saude.gov.br/images/pdfs/cartilha_2019_final_4.pdf" TargetMode="External"/><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hyperlink" Target="https://www.cnm.org.br/biblioteca/exibe/3540" TargetMode="External"/><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3">
            <a:alphaModFix/>
          </a:blip>
          <a:srcRect/>
          <a:stretch/>
        </p:blipFill>
        <p:spPr>
          <a:xfrm>
            <a:off x="0" y="8037"/>
            <a:ext cx="9142572" cy="6858000"/>
          </a:xfrm>
          <a:prstGeom prst="rect">
            <a:avLst/>
          </a:prstGeom>
          <a:noFill/>
          <a:ln>
            <a:noFill/>
          </a:ln>
        </p:spPr>
      </p:pic>
      <p:sp>
        <p:nvSpPr>
          <p:cNvPr id="2" name="CaixaDeTexto 1"/>
          <p:cNvSpPr txBox="1"/>
          <p:nvPr/>
        </p:nvSpPr>
        <p:spPr>
          <a:xfrm>
            <a:off x="5827" y="1595803"/>
            <a:ext cx="7056784" cy="924420"/>
          </a:xfrm>
          <a:prstGeom prst="rect">
            <a:avLst/>
          </a:prstGeom>
          <a:noFill/>
        </p:spPr>
        <p:txBody>
          <a:bodyPr wrap="square" rtlCol="0">
            <a:spAutoFit/>
          </a:bodyPr>
          <a:lstStyle/>
          <a:p>
            <a:pPr algn="ctr">
              <a:lnSpc>
                <a:spcPct val="200000"/>
              </a:lnSpc>
            </a:pPr>
            <a:r>
              <a:rPr lang="pt-BR" sz="3200" b="1" dirty="0"/>
              <a:t>EMENDAS PARLAMENTARES</a:t>
            </a:r>
          </a:p>
        </p:txBody>
      </p:sp>
      <p:sp>
        <p:nvSpPr>
          <p:cNvPr id="5" name="Retângulo 4"/>
          <p:cNvSpPr/>
          <p:nvPr/>
        </p:nvSpPr>
        <p:spPr>
          <a:xfrm>
            <a:off x="900305" y="6093296"/>
            <a:ext cx="7344816" cy="369332"/>
          </a:xfrm>
          <a:prstGeom prst="rect">
            <a:avLst/>
          </a:prstGeom>
        </p:spPr>
        <p:txBody>
          <a:bodyPr wrap="square">
            <a:spAutoFit/>
          </a:bodyPr>
          <a:lstStyle/>
          <a:p>
            <a:pPr algn="ctr"/>
            <a:endParaRPr lang="pt-BR" sz="1800" b="1" dirty="0"/>
          </a:p>
        </p:txBody>
      </p:sp>
      <p:sp>
        <p:nvSpPr>
          <p:cNvPr id="4" name="Retângulo 3"/>
          <p:cNvSpPr/>
          <p:nvPr/>
        </p:nvSpPr>
        <p:spPr>
          <a:xfrm>
            <a:off x="900305" y="6122335"/>
            <a:ext cx="7272808" cy="400110"/>
          </a:xfrm>
          <a:prstGeom prst="rect">
            <a:avLst/>
          </a:prstGeom>
        </p:spPr>
        <p:txBody>
          <a:bodyPr wrap="square">
            <a:spAutoFit/>
          </a:bodyPr>
          <a:lstStyle/>
          <a:p>
            <a:pPr algn="ctr"/>
            <a:r>
              <a:rPr lang="pt-BR" sz="2000" b="1" dirty="0"/>
              <a:t>XV Congresso de Secretários Municipais de Saúde do RN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027" y="2884284"/>
            <a:ext cx="3456384" cy="244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49752" y="1484784"/>
            <a:ext cx="8229600" cy="452596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3200" b="0" i="0" u="none" strike="noStrike" kern="1200" cap="none" spc="0" normalizeH="0" baseline="0" noProof="0" dirty="0">
                <a:ln>
                  <a:noFill/>
                </a:ln>
                <a:solidFill>
                  <a:sysClr val="windowText" lastClr="000000"/>
                </a:solidFill>
                <a:effectLst/>
                <a:uLnTx/>
                <a:uFillTx/>
                <a:latin typeface="Arial"/>
                <a:ea typeface="+mn-ea"/>
                <a:cs typeface="+mn-cs"/>
              </a:rPr>
              <a:t>São feitas pelo deputado ou senador que, naquele determinado ano, foi escolhido para produzir o parecer final sobre o Orçamento – o chamado relatório geral. </a:t>
            </a:r>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pt-BR" sz="32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pt-BR" sz="3200" b="0" i="0" u="none" strike="noStrike" kern="1200" cap="none" spc="0" normalizeH="0" baseline="0" noProof="0" dirty="0">
                <a:ln>
                  <a:noFill/>
                </a:ln>
                <a:solidFill>
                  <a:sysClr val="windowText" lastClr="000000"/>
                </a:solidFill>
                <a:effectLst/>
                <a:uLnTx/>
                <a:uFillTx/>
                <a:latin typeface="Arial"/>
                <a:ea typeface="+mn-ea"/>
                <a:cs typeface="+mn-cs"/>
              </a:rPr>
              <a:t>Obs1: há, ainda, as emendas dos relatores setoriais, destacados para dar parecer sobre assuntos específicos. </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pt-BR" sz="32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pt-BR" sz="3200" b="0" i="0" u="none" strike="noStrike" kern="1200" cap="none" spc="0" normalizeH="0" baseline="0" noProof="0" dirty="0">
                <a:ln>
                  <a:noFill/>
                </a:ln>
                <a:solidFill>
                  <a:sysClr val="windowText" lastClr="000000"/>
                </a:solidFill>
                <a:effectLst/>
                <a:uLnTx/>
                <a:uFillTx/>
                <a:latin typeface="Arial"/>
                <a:ea typeface="+mn-ea"/>
                <a:cs typeface="+mn-cs"/>
              </a:rPr>
              <a:t>Obs2:Todas as emendas são submetidas à votação da Comissão Mista de Planos, Orçamentos Públicos e Fiscalização (CMO).</a:t>
            </a:r>
          </a:p>
        </p:txBody>
      </p:sp>
      <p:sp>
        <p:nvSpPr>
          <p:cNvPr id="5" name="CaixaDeTexto 4"/>
          <p:cNvSpPr txBox="1"/>
          <p:nvPr/>
        </p:nvSpPr>
        <p:spPr>
          <a:xfrm>
            <a:off x="251520" y="188640"/>
            <a:ext cx="4392488" cy="523220"/>
          </a:xfrm>
          <a:prstGeom prst="rect">
            <a:avLst/>
          </a:prstGeom>
          <a:noFill/>
        </p:spPr>
        <p:txBody>
          <a:bodyPr wrap="square" rtlCol="0">
            <a:spAutoFit/>
          </a:bodyPr>
          <a:lstStyle/>
          <a:p>
            <a:r>
              <a:rPr lang="pt-BR" sz="2800" b="1" dirty="0"/>
              <a:t>EMENDAS DE RELATOR </a:t>
            </a:r>
          </a:p>
        </p:txBody>
      </p:sp>
    </p:spTree>
    <p:extLst>
      <p:ext uri="{BB962C8B-B14F-4D97-AF65-F5344CB8AC3E}">
        <p14:creationId xmlns:p14="http://schemas.microsoft.com/office/powerpoint/2010/main" val="323245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95536" y="116632"/>
            <a:ext cx="4176464" cy="764704"/>
          </a:xfrm>
        </p:spPr>
        <p:txBody>
          <a:bodyPr>
            <a:normAutofit/>
          </a:bodyPr>
          <a:lstStyle/>
          <a:p>
            <a:r>
              <a:rPr lang="pt-BR" sz="2400" b="1" dirty="0"/>
              <a:t>EMENDAS INDIVIDUAIS </a:t>
            </a:r>
          </a:p>
        </p:txBody>
      </p:sp>
      <p:sp>
        <p:nvSpPr>
          <p:cNvPr id="4" name="Espaço Reservado para Conteúdo 2"/>
          <p:cNvSpPr>
            <a:spLocks noGrp="1"/>
          </p:cNvSpPr>
          <p:nvPr>
            <p:ph idx="1"/>
          </p:nvPr>
        </p:nvSpPr>
        <p:spPr>
          <a:xfrm>
            <a:off x="427873" y="1536223"/>
            <a:ext cx="7787208" cy="3548962"/>
          </a:xfrm>
        </p:spPr>
        <p:txBody>
          <a:bodyPr>
            <a:noAutofit/>
          </a:bodyPr>
          <a:lstStyle/>
          <a:p>
            <a:pPr algn="just">
              <a:defRPr/>
            </a:pPr>
            <a:r>
              <a:rPr lang="pt-BR" sz="2800" dirty="0"/>
              <a:t>Investimento;</a:t>
            </a:r>
          </a:p>
          <a:p>
            <a:pPr marL="203200" indent="0" algn="just">
              <a:buNone/>
              <a:defRPr/>
            </a:pPr>
            <a:endParaRPr lang="pt-BR" sz="2800" dirty="0"/>
          </a:p>
          <a:p>
            <a:pPr algn="just">
              <a:defRPr/>
            </a:pPr>
            <a:r>
              <a:rPr lang="pt-BR" sz="2800" dirty="0"/>
              <a:t>Custeio - incrementar, em caráter temporário, o Piso de Atenção Básica (PAB) e os Procedimentos do Teto da Média e Alta Complexidade (MAC). </a:t>
            </a:r>
            <a:endParaRPr lang="pt-BR" sz="2800" b="1" u="sng" dirty="0"/>
          </a:p>
        </p:txBody>
      </p:sp>
      <p:sp>
        <p:nvSpPr>
          <p:cNvPr id="5" name="Espaço Reservado para Conteúdo 3"/>
          <p:cNvSpPr txBox="1">
            <a:spLocks/>
          </p:cNvSpPr>
          <p:nvPr/>
        </p:nvSpPr>
        <p:spPr>
          <a:xfrm>
            <a:off x="457200" y="1995853"/>
            <a:ext cx="8229600" cy="43856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pt-BR" dirty="0"/>
          </a:p>
        </p:txBody>
      </p:sp>
    </p:spTree>
    <p:extLst>
      <p:ext uri="{BB962C8B-B14F-4D97-AF65-F5344CB8AC3E}">
        <p14:creationId xmlns:p14="http://schemas.microsoft.com/office/powerpoint/2010/main" val="341159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57200" y="1143000"/>
            <a:ext cx="8229600" cy="5240215"/>
          </a:xfrm>
          <a:prstGeom prst="rect">
            <a:avLst/>
          </a:prstGeom>
          <a:noFill/>
          <a:ln>
            <a:noFill/>
          </a:ln>
        </p:spPr>
        <p:txBody>
          <a:bodyPr lIns="91425" tIns="91425" rIns="91425" bIns="91425" anchor="t" anchorCtr="0">
            <a:normAutofit fontScale="77500" lnSpcReduction="20000"/>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indent="0">
              <a:buFont typeface="Arial"/>
              <a:buNone/>
            </a:pPr>
            <a:r>
              <a:rPr lang="pt-BR" sz="2300" dirty="0"/>
              <a:t>(artigos 43, 44 da Resolução nº 1/06-CN)</a:t>
            </a:r>
            <a:br>
              <a:rPr lang="pt-BR" sz="2300" b="1" dirty="0"/>
            </a:br>
            <a:endParaRPr lang="pt-BR" sz="2300" b="1" dirty="0"/>
          </a:p>
          <a:p>
            <a:pPr marL="0" indent="0">
              <a:buFont typeface="Arial"/>
              <a:buNone/>
            </a:pPr>
            <a:endParaRPr lang="pt-BR" dirty="0"/>
          </a:p>
          <a:p>
            <a:pPr algn="just"/>
            <a:r>
              <a:rPr lang="pt-BR" sz="3400" dirty="0"/>
              <a:t>Devem ter caráter institucional e representar interesse nacional, identificar o objeto com precisão e não podem destinar recursos para entidades privadas, salvo se a programação estiver contemplada no projeto;</a:t>
            </a:r>
          </a:p>
          <a:p>
            <a:pPr marL="203200" indent="0" algn="just">
              <a:buNone/>
            </a:pPr>
            <a:endParaRPr lang="pt-BR" sz="3400" dirty="0"/>
          </a:p>
          <a:p>
            <a:pPr algn="just"/>
            <a:r>
              <a:rPr lang="pt-BR" sz="3400" dirty="0"/>
              <a:t>Devem conter na sua justificação: elementos, critérios e fórmulas que determinem a aplicação dos recursos, em função da população beneficiada pela respectiva política pública, quando se tratar de transferências voluntárias de interesse nacional. </a:t>
            </a:r>
          </a:p>
        </p:txBody>
      </p:sp>
      <p:sp>
        <p:nvSpPr>
          <p:cNvPr id="5" name="CaixaDeTexto 4"/>
          <p:cNvSpPr txBox="1"/>
          <p:nvPr/>
        </p:nvSpPr>
        <p:spPr>
          <a:xfrm>
            <a:off x="457200" y="213378"/>
            <a:ext cx="6048672" cy="523220"/>
          </a:xfrm>
          <a:prstGeom prst="rect">
            <a:avLst/>
          </a:prstGeom>
          <a:noFill/>
        </p:spPr>
        <p:txBody>
          <a:bodyPr wrap="square" rtlCol="0">
            <a:spAutoFit/>
          </a:bodyPr>
          <a:lstStyle/>
          <a:p>
            <a:r>
              <a:rPr lang="pt-BR" sz="2800" b="1" dirty="0"/>
              <a:t>EMENDAS DE COMISSÕES </a:t>
            </a:r>
          </a:p>
        </p:txBody>
      </p:sp>
    </p:spTree>
    <p:extLst>
      <p:ext uri="{BB962C8B-B14F-4D97-AF65-F5344CB8AC3E}">
        <p14:creationId xmlns:p14="http://schemas.microsoft.com/office/powerpoint/2010/main" val="418379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57200" y="1700808"/>
            <a:ext cx="8229600" cy="464905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Arial"/>
                <a:ea typeface="+mn-ea"/>
                <a:cs typeface="+mn-cs"/>
              </a:rPr>
              <a:t>São voltadas aos Estados ou Distrito Federal;</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Arial"/>
                <a:ea typeface="+mn-ea"/>
                <a:cs typeface="+mn-cs"/>
              </a:rPr>
              <a:t>No caso de projetos, devem contemplar a projeto de grande vulto ou estruturantes e, no caso de atividades ou operações especiais, devem se restringir as modalidade de aplicação 30 (trinta - governo estadual) e 90 (noventa - aplicação direta);</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2800" b="1" i="0" u="none" strike="noStrike" kern="1200" cap="none" spc="0" normalizeH="0" baseline="0" noProof="0" dirty="0">
                <a:ln>
                  <a:noFill/>
                </a:ln>
                <a:solidFill>
                  <a:sysClr val="windowText" lastClr="000000"/>
                </a:solidFill>
                <a:effectLst/>
                <a:uLnTx/>
                <a:uFillTx/>
                <a:latin typeface="Arial"/>
                <a:ea typeface="+mn-ea"/>
                <a:cs typeface="+mn-cs"/>
              </a:rPr>
              <a:t>Vedada</a:t>
            </a:r>
            <a:r>
              <a:rPr kumimoji="0" lang="pt-BR" sz="2800" b="0" i="0" u="none" strike="noStrike" kern="1200" cap="none" spc="0" normalizeH="0" baseline="0" noProof="0" dirty="0">
                <a:ln>
                  <a:noFill/>
                </a:ln>
                <a:solidFill>
                  <a:sysClr val="windowText" lastClr="000000"/>
                </a:solidFill>
                <a:effectLst/>
                <a:uLnTx/>
                <a:uFillTx/>
                <a:latin typeface="Arial"/>
                <a:ea typeface="+mn-ea"/>
                <a:cs typeface="+mn-cs"/>
              </a:rPr>
              <a:t> a designação genérica de programação que possa </a:t>
            </a:r>
            <a:r>
              <a:rPr kumimoji="0" lang="pt-BR" sz="2800" b="1" i="0" u="none" strike="noStrike" kern="1200" cap="none" spc="0" normalizeH="0" baseline="0" noProof="0" dirty="0">
                <a:ln>
                  <a:noFill/>
                </a:ln>
                <a:solidFill>
                  <a:sysClr val="windowText" lastClr="000000"/>
                </a:solidFill>
                <a:effectLst/>
                <a:uLnTx/>
                <a:uFillTx/>
                <a:latin typeface="Arial"/>
                <a:ea typeface="+mn-ea"/>
                <a:cs typeface="+mn-cs"/>
              </a:rPr>
              <a:t>contemplar obras distintas ou possam resultar</a:t>
            </a:r>
            <a:r>
              <a:rPr kumimoji="0" lang="pt-BR" sz="2800" b="0" i="0" u="none" strike="noStrike" kern="1200" cap="none" spc="0" normalizeH="0" baseline="0" noProof="0" dirty="0">
                <a:ln>
                  <a:noFill/>
                </a:ln>
                <a:solidFill>
                  <a:sysClr val="windowText" lastClr="000000"/>
                </a:solidFill>
                <a:effectLst/>
                <a:uLnTx/>
                <a:uFillTx/>
                <a:latin typeface="Arial"/>
                <a:ea typeface="+mn-ea"/>
                <a:cs typeface="+mn-cs"/>
              </a:rPr>
              <a:t>, na execução, </a:t>
            </a:r>
            <a:r>
              <a:rPr kumimoji="0" lang="pt-BR" sz="2800" b="1" i="0" u="none" strike="noStrike" kern="1200" cap="none" spc="0" normalizeH="0" baseline="0" noProof="0" dirty="0">
                <a:ln>
                  <a:noFill/>
                </a:ln>
                <a:solidFill>
                  <a:sysClr val="windowText" lastClr="000000"/>
                </a:solidFill>
                <a:effectLst/>
                <a:uLnTx/>
                <a:uFillTx/>
                <a:latin typeface="Arial"/>
                <a:ea typeface="+mn-ea"/>
                <a:cs typeface="+mn-cs"/>
              </a:rPr>
              <a:t>em transferências voluntárias</a:t>
            </a:r>
            <a:r>
              <a:rPr kumimoji="0" lang="pt-BR" sz="2800" b="0" i="0" u="none" strike="noStrike" kern="1200" cap="none" spc="0" normalizeH="0" baseline="0" noProof="0" dirty="0">
                <a:ln>
                  <a:noFill/>
                </a:ln>
                <a:solidFill>
                  <a:sysClr val="windowText" lastClr="000000"/>
                </a:solidFill>
                <a:effectLst/>
                <a:uLnTx/>
                <a:uFillTx/>
                <a:latin typeface="Arial"/>
                <a:ea typeface="+mn-ea"/>
                <a:cs typeface="+mn-cs"/>
              </a:rPr>
              <a:t>, convênios ou similares </a:t>
            </a:r>
            <a:r>
              <a:rPr kumimoji="0" lang="pt-BR" sz="2800" b="1" i="0" u="none" strike="noStrike" kern="1200" cap="none" spc="0" normalizeH="0" baseline="0" noProof="0" dirty="0">
                <a:ln>
                  <a:noFill/>
                </a:ln>
                <a:solidFill>
                  <a:sysClr val="windowText" lastClr="000000"/>
                </a:solidFill>
                <a:effectLst/>
                <a:uLnTx/>
                <a:uFillTx/>
                <a:latin typeface="Arial"/>
                <a:ea typeface="+mn-ea"/>
                <a:cs typeface="+mn-cs"/>
              </a:rPr>
              <a:t>para mais de um ente federativo ou entidade privada</a:t>
            </a:r>
            <a:r>
              <a:rPr kumimoji="0" lang="pt-BR" sz="2800" b="0" i="0" u="none" strike="noStrike" kern="1200" cap="none" spc="0" normalizeH="0" baseline="0" noProof="0" dirty="0">
                <a:ln>
                  <a:noFill/>
                </a:ln>
                <a:solidFill>
                  <a:sysClr val="windowText" lastClr="000000"/>
                </a:solidFill>
                <a:effectLst/>
                <a:uLnTx/>
                <a:uFillTx/>
                <a:latin typeface="Arial"/>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pt-BR" sz="32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6" name="CaixaDeTexto 5"/>
          <p:cNvSpPr txBox="1"/>
          <p:nvPr/>
        </p:nvSpPr>
        <p:spPr>
          <a:xfrm>
            <a:off x="457200" y="202930"/>
            <a:ext cx="6696744" cy="584775"/>
          </a:xfrm>
          <a:prstGeom prst="rect">
            <a:avLst/>
          </a:prstGeom>
          <a:noFill/>
        </p:spPr>
        <p:txBody>
          <a:bodyPr wrap="square" rtlCol="0">
            <a:spAutoFit/>
          </a:bodyPr>
          <a:lstStyle/>
          <a:p>
            <a:r>
              <a:rPr lang="pt-BR" sz="3200" b="1" dirty="0"/>
              <a:t>EMENDAS DE BANCADA </a:t>
            </a:r>
          </a:p>
        </p:txBody>
      </p:sp>
      <p:sp>
        <p:nvSpPr>
          <p:cNvPr id="7" name="Retângulo 6"/>
          <p:cNvSpPr/>
          <p:nvPr/>
        </p:nvSpPr>
        <p:spPr>
          <a:xfrm>
            <a:off x="539552" y="980727"/>
            <a:ext cx="4400564" cy="338554"/>
          </a:xfrm>
          <a:prstGeom prst="rect">
            <a:avLst/>
          </a:prstGeom>
        </p:spPr>
        <p:txBody>
          <a:bodyPr wrap="none">
            <a:spAutoFit/>
          </a:bodyPr>
          <a:lstStyle/>
          <a:p>
            <a:r>
              <a:rPr lang="pt-BR" sz="1600" dirty="0"/>
              <a:t>(artigos 46, 47 e 48 da Resolução nº 1/06-CN)</a:t>
            </a:r>
          </a:p>
        </p:txBody>
      </p:sp>
    </p:spTree>
    <p:extLst>
      <p:ext uri="{BB962C8B-B14F-4D97-AF65-F5344CB8AC3E}">
        <p14:creationId xmlns:p14="http://schemas.microsoft.com/office/powerpoint/2010/main" val="183357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71053" y="1772816"/>
            <a:ext cx="7994073" cy="3323987"/>
          </a:xfrm>
          <a:prstGeom prst="rect">
            <a:avLst/>
          </a:prstGeom>
        </p:spPr>
        <p:txBody>
          <a:bodyPr wrap="square">
            <a:spAutoFit/>
          </a:bodyPr>
          <a:lstStyle/>
          <a:p>
            <a:pPr algn="just">
              <a:lnSpc>
                <a:spcPct val="150000"/>
              </a:lnSpc>
            </a:pPr>
            <a:r>
              <a:rPr lang="pt-BR" sz="2800" dirty="0"/>
              <a:t>Promulgada no dia 26 de junho/19, pelo Congresso Nacional, a </a:t>
            </a:r>
            <a:r>
              <a:rPr lang="pt-BR" sz="2800" b="1" dirty="0"/>
              <a:t>Emenda Constitucional 100/2019</a:t>
            </a:r>
            <a:r>
              <a:rPr lang="pt-BR" sz="2800" dirty="0"/>
              <a:t> que torna obrigatória a execução das emendas apresentadas pelas bancadas estaduais ao Orçamento federal.</a:t>
            </a:r>
          </a:p>
        </p:txBody>
      </p:sp>
      <p:sp>
        <p:nvSpPr>
          <p:cNvPr id="6" name="CaixaDeTexto 5"/>
          <p:cNvSpPr txBox="1"/>
          <p:nvPr/>
        </p:nvSpPr>
        <p:spPr>
          <a:xfrm>
            <a:off x="251520" y="200590"/>
            <a:ext cx="6624736" cy="461665"/>
          </a:xfrm>
          <a:prstGeom prst="rect">
            <a:avLst/>
          </a:prstGeom>
          <a:noFill/>
        </p:spPr>
        <p:txBody>
          <a:bodyPr wrap="square" rtlCol="0">
            <a:spAutoFit/>
          </a:bodyPr>
          <a:lstStyle/>
          <a:p>
            <a:r>
              <a:rPr lang="pt-BR" sz="2400" b="1" dirty="0"/>
              <a:t>EMENDAS DE BANCADAS IMPOSITIVAS</a:t>
            </a:r>
          </a:p>
        </p:txBody>
      </p:sp>
    </p:spTree>
    <p:extLst>
      <p:ext uri="{BB962C8B-B14F-4D97-AF65-F5344CB8AC3E}">
        <p14:creationId xmlns:p14="http://schemas.microsoft.com/office/powerpoint/2010/main" val="163469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562216" cy="473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67544" y="188640"/>
            <a:ext cx="5040560" cy="523220"/>
          </a:xfrm>
          <a:prstGeom prst="rect">
            <a:avLst/>
          </a:prstGeom>
          <a:noFill/>
        </p:spPr>
        <p:txBody>
          <a:bodyPr wrap="square" rtlCol="0">
            <a:spAutoFit/>
          </a:bodyPr>
          <a:lstStyle/>
          <a:p>
            <a:r>
              <a:rPr lang="pt-BR" sz="2800" b="1" dirty="0"/>
              <a:t>QUAL É O NOSSO FOCO?</a:t>
            </a:r>
          </a:p>
        </p:txBody>
      </p:sp>
    </p:spTree>
    <p:extLst>
      <p:ext uri="{BB962C8B-B14F-4D97-AF65-F5344CB8AC3E}">
        <p14:creationId xmlns:p14="http://schemas.microsoft.com/office/powerpoint/2010/main" val="351343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184357"/>
            <a:ext cx="6912768" cy="461665"/>
          </a:xfrm>
          <a:prstGeom prst="rect">
            <a:avLst/>
          </a:prstGeom>
          <a:noFill/>
        </p:spPr>
        <p:txBody>
          <a:bodyPr wrap="square" rtlCol="0">
            <a:spAutoFit/>
          </a:bodyPr>
          <a:lstStyle/>
          <a:p>
            <a:pPr>
              <a:defRPr/>
            </a:pPr>
            <a:r>
              <a:rPr lang="pt-BR" sz="2400" b="1" dirty="0"/>
              <a:t>RESUMINDO - EMENDAS DE </a:t>
            </a:r>
            <a:r>
              <a:rPr lang="pt-BR" sz="2400" b="1" u="sng" dirty="0"/>
              <a:t>APROPRIAÇÃO </a:t>
            </a:r>
          </a:p>
        </p:txBody>
      </p:sp>
      <p:sp>
        <p:nvSpPr>
          <p:cNvPr id="5" name="Texto explicativo em seta para a direita 4"/>
          <p:cNvSpPr/>
          <p:nvPr/>
        </p:nvSpPr>
        <p:spPr>
          <a:xfrm>
            <a:off x="323528" y="1232756"/>
            <a:ext cx="3168352" cy="1368152"/>
          </a:xfrm>
          <a:prstGeom prst="rightArrowCallo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1600" b="1" dirty="0">
                <a:solidFill>
                  <a:srgbClr val="FFFFFF"/>
                </a:solidFill>
              </a:rPr>
              <a:t>INDIVIDUAL</a:t>
            </a:r>
          </a:p>
          <a:p>
            <a:pPr algn="ctr">
              <a:defRPr/>
            </a:pPr>
            <a:r>
              <a:rPr lang="pt-BR" sz="1600" b="1" dirty="0">
                <a:solidFill>
                  <a:srgbClr val="FFFFFF"/>
                </a:solidFill>
              </a:rPr>
              <a:t>ATÉ 25 EMENDAS</a:t>
            </a:r>
          </a:p>
        </p:txBody>
      </p:sp>
      <p:sp>
        <p:nvSpPr>
          <p:cNvPr id="6" name="Texto explicativo em seta para a direita 5"/>
          <p:cNvSpPr/>
          <p:nvPr/>
        </p:nvSpPr>
        <p:spPr>
          <a:xfrm>
            <a:off x="286818" y="3068960"/>
            <a:ext cx="3168352" cy="1368152"/>
          </a:xfrm>
          <a:prstGeom prst="rightArrowCallo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1600" b="1" dirty="0">
                <a:solidFill>
                  <a:srgbClr val="FFFFFF"/>
                </a:solidFill>
              </a:rPr>
              <a:t>BANCADAS DE 15</a:t>
            </a:r>
          </a:p>
          <a:p>
            <a:pPr algn="ctr">
              <a:defRPr/>
            </a:pPr>
            <a:r>
              <a:rPr lang="pt-BR" sz="1600" b="1" dirty="0">
                <a:solidFill>
                  <a:srgbClr val="FFFFFF"/>
                </a:solidFill>
              </a:rPr>
              <a:t>A 20 EMENDAS</a:t>
            </a:r>
          </a:p>
        </p:txBody>
      </p:sp>
      <p:sp>
        <p:nvSpPr>
          <p:cNvPr id="7" name="Texto explicativo em seta para a direita 6"/>
          <p:cNvSpPr/>
          <p:nvPr/>
        </p:nvSpPr>
        <p:spPr>
          <a:xfrm>
            <a:off x="280515" y="4941168"/>
            <a:ext cx="3168352" cy="1368152"/>
          </a:xfrm>
          <a:prstGeom prst="rightArrowCallo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1600" b="1" dirty="0">
                <a:solidFill>
                  <a:srgbClr val="FFFFFF"/>
                </a:solidFill>
              </a:rPr>
              <a:t>COMISSÃO ATÉ 4 EMENDAS </a:t>
            </a:r>
          </a:p>
        </p:txBody>
      </p:sp>
      <p:sp>
        <p:nvSpPr>
          <p:cNvPr id="8" name="Retângulo 7"/>
          <p:cNvSpPr/>
          <p:nvPr/>
        </p:nvSpPr>
        <p:spPr>
          <a:xfrm>
            <a:off x="3923928" y="1232756"/>
            <a:ext cx="3600400" cy="13681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1800" b="1" dirty="0">
                <a:solidFill>
                  <a:srgbClr val="000000"/>
                </a:solidFill>
              </a:rPr>
              <a:t>AÇÕES COM ABRANGÊNCIA MUNICIPAL, ESTADUAL OU NACIONAL </a:t>
            </a:r>
          </a:p>
        </p:txBody>
      </p:sp>
      <p:sp>
        <p:nvSpPr>
          <p:cNvPr id="9" name="Retângulo 8"/>
          <p:cNvSpPr/>
          <p:nvPr/>
        </p:nvSpPr>
        <p:spPr>
          <a:xfrm>
            <a:off x="3914906" y="3084323"/>
            <a:ext cx="3600400" cy="13681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1800" b="1" dirty="0">
                <a:solidFill>
                  <a:srgbClr val="000000"/>
                </a:solidFill>
              </a:rPr>
              <a:t>AÇÕES COM ABRANGÊNCIA ESTADUAL</a:t>
            </a:r>
          </a:p>
        </p:txBody>
      </p:sp>
      <p:sp>
        <p:nvSpPr>
          <p:cNvPr id="10" name="Retângulo 9"/>
          <p:cNvSpPr/>
          <p:nvPr/>
        </p:nvSpPr>
        <p:spPr>
          <a:xfrm>
            <a:off x="3912339" y="4941168"/>
            <a:ext cx="3600400" cy="13681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1800" b="1" dirty="0">
                <a:solidFill>
                  <a:srgbClr val="000000"/>
                </a:solidFill>
              </a:rPr>
              <a:t>AÇÕES COM ABRANGÊNCIA NACIONAL</a:t>
            </a:r>
          </a:p>
        </p:txBody>
      </p:sp>
    </p:spTree>
    <p:extLst>
      <p:ext uri="{BB962C8B-B14F-4D97-AF65-F5344CB8AC3E}">
        <p14:creationId xmlns:p14="http://schemas.microsoft.com/office/powerpoint/2010/main" val="137341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52536" y="1484784"/>
            <a:ext cx="9573491" cy="4474125"/>
          </a:xfrm>
          <a:prstGeom prst="rect">
            <a:avLst/>
          </a:prstGeom>
        </p:spPr>
      </p:pic>
      <p:sp>
        <p:nvSpPr>
          <p:cNvPr id="5" name="CaixaDeTexto 4"/>
          <p:cNvSpPr txBox="1"/>
          <p:nvPr/>
        </p:nvSpPr>
        <p:spPr>
          <a:xfrm>
            <a:off x="179512" y="260648"/>
            <a:ext cx="6567055" cy="461665"/>
          </a:xfrm>
          <a:prstGeom prst="rect">
            <a:avLst/>
          </a:prstGeom>
          <a:noFill/>
        </p:spPr>
        <p:txBody>
          <a:bodyPr wrap="square" rtlCol="0">
            <a:spAutoFit/>
          </a:bodyPr>
          <a:lstStyle/>
          <a:p>
            <a:r>
              <a:rPr lang="pt-BR" sz="2400" b="1" dirty="0"/>
              <a:t>FLUXO DAS EMENDAS IMPOSITIVAS</a:t>
            </a:r>
          </a:p>
        </p:txBody>
      </p:sp>
    </p:spTree>
    <p:extLst>
      <p:ext uri="{BB962C8B-B14F-4D97-AF65-F5344CB8AC3E}">
        <p14:creationId xmlns:p14="http://schemas.microsoft.com/office/powerpoint/2010/main" val="261137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75656" y="2691893"/>
            <a:ext cx="6840760" cy="707886"/>
          </a:xfrm>
          <a:prstGeom prst="rect">
            <a:avLst/>
          </a:prstGeom>
          <a:noFill/>
        </p:spPr>
        <p:txBody>
          <a:bodyPr wrap="square" rtlCol="0">
            <a:spAutoFit/>
          </a:bodyPr>
          <a:lstStyle/>
          <a:p>
            <a:r>
              <a:rPr lang="pt-BR" sz="4000" b="1" dirty="0"/>
              <a:t>PONTOS IMPORTANTES </a:t>
            </a:r>
          </a:p>
        </p:txBody>
      </p:sp>
    </p:spTree>
    <p:extLst>
      <p:ext uri="{BB962C8B-B14F-4D97-AF65-F5344CB8AC3E}">
        <p14:creationId xmlns:p14="http://schemas.microsoft.com/office/powerpoint/2010/main" val="56044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7A9D1DE-C446-6C40-8EE7-30A49A9E428D}"/>
              </a:ext>
            </a:extLst>
          </p:cNvPr>
          <p:cNvSpPr txBox="1">
            <a:spLocks noChangeArrowheads="1"/>
          </p:cNvSpPr>
          <p:nvPr/>
        </p:nvSpPr>
        <p:spPr>
          <a:xfrm>
            <a:off x="282735" y="188640"/>
            <a:ext cx="6192688" cy="498598"/>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ct val="50000"/>
              </a:spcBef>
            </a:pPr>
            <a:r>
              <a:rPr lang="pt-BR" altLang="pt-BR" sz="2400" b="1" dirty="0"/>
              <a:t>GRUPO DE DESPESA</a:t>
            </a:r>
          </a:p>
        </p:txBody>
      </p:sp>
      <p:sp>
        <p:nvSpPr>
          <p:cNvPr id="7" name="Rectangle 4">
            <a:extLst>
              <a:ext uri="{FF2B5EF4-FFF2-40B4-BE49-F238E27FC236}">
                <a16:creationId xmlns:a16="http://schemas.microsoft.com/office/drawing/2014/main" id="{831E7A76-F9F9-5B4C-AB42-41DCB89B7D13}"/>
              </a:ext>
            </a:extLst>
          </p:cNvPr>
          <p:cNvSpPr>
            <a:spLocks noChangeArrowheads="1"/>
          </p:cNvSpPr>
          <p:nvPr/>
        </p:nvSpPr>
        <p:spPr bwMode="auto">
          <a:xfrm>
            <a:off x="971600" y="1844824"/>
            <a:ext cx="7200800" cy="3528392"/>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t>GND 1 - PESSOAL E ENCARGOS SOCIAIS</a:t>
            </a:r>
            <a:b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br>
            <a: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t>GND 2 - JUROS ENCARGOS DA DÍVIDA</a:t>
            </a:r>
            <a:b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br>
            <a:r>
              <a:rPr kumimoji="0" lang="pt-BR" altLang="pt-BR" sz="2400" b="1" i="0" u="none" strike="noStrike" kern="0" cap="none" spc="0" normalizeH="0" baseline="0" noProof="0" dirty="0">
                <a:ln>
                  <a:noFill/>
                </a:ln>
                <a:solidFill>
                  <a:srgbClr val="FF0000"/>
                </a:solidFill>
                <a:effectLst/>
                <a:uLnTx/>
                <a:uFillTx/>
                <a:latin typeface="+mn-lt"/>
                <a:cs typeface="Arial"/>
                <a:sym typeface="Arial"/>
                <a:rtl val="0"/>
              </a:rPr>
              <a:t>GND 3 - OUTRAS DESPESAS CORRENTES</a:t>
            </a:r>
            <a:b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br>
            <a:r>
              <a:rPr kumimoji="0" lang="pt-BR" altLang="pt-BR" sz="2400" b="1" i="0" u="none" strike="noStrike" kern="0" cap="none" spc="0" normalizeH="0" baseline="0" noProof="0" dirty="0">
                <a:ln>
                  <a:noFill/>
                </a:ln>
                <a:solidFill>
                  <a:srgbClr val="FF0000"/>
                </a:solidFill>
                <a:effectLst/>
                <a:uLnTx/>
                <a:uFillTx/>
                <a:latin typeface="+mn-lt"/>
                <a:cs typeface="Arial"/>
                <a:sym typeface="Arial"/>
                <a:rtl val="0"/>
              </a:rPr>
              <a:t>GND 4 - INVESTIMENTOS</a:t>
            </a:r>
            <a:br>
              <a:rPr kumimoji="0" lang="pt-BR" altLang="pt-BR" sz="2400" b="1" i="0" u="none" strike="noStrike" kern="0" cap="none" spc="0" normalizeH="0" baseline="0" noProof="0" dirty="0">
                <a:ln>
                  <a:noFill/>
                </a:ln>
                <a:solidFill>
                  <a:srgbClr val="FF0000"/>
                </a:solidFill>
                <a:effectLst/>
                <a:uLnTx/>
                <a:uFillTx/>
                <a:latin typeface="+mn-lt"/>
                <a:cs typeface="Arial"/>
                <a:sym typeface="Arial"/>
                <a:rtl val="0"/>
              </a:rPr>
            </a:br>
            <a: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t>GND 5 - INVERSÕES FINANCEIRAS</a:t>
            </a:r>
            <a:b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br>
            <a:r>
              <a:rPr kumimoji="0" lang="pt-BR" altLang="pt-BR" sz="2400" b="1" i="0" u="none" strike="noStrike" kern="0" cap="none" spc="0" normalizeH="0" baseline="0" noProof="0" dirty="0">
                <a:ln>
                  <a:noFill/>
                </a:ln>
                <a:solidFill>
                  <a:srgbClr val="000000"/>
                </a:solidFill>
                <a:effectLst/>
                <a:uLnTx/>
                <a:uFillTx/>
                <a:latin typeface="+mn-lt"/>
                <a:cs typeface="Arial"/>
                <a:sym typeface="Arial"/>
                <a:rtl val="0"/>
              </a:rPr>
              <a:t>GND 6 - AMORTIZAÇÃO DA DÍVIDA</a:t>
            </a:r>
          </a:p>
        </p:txBody>
      </p:sp>
    </p:spTree>
    <p:extLst>
      <p:ext uri="{BB962C8B-B14F-4D97-AF65-F5344CB8AC3E}">
        <p14:creationId xmlns:p14="http://schemas.microsoft.com/office/powerpoint/2010/main" val="273733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77179" y="2276872"/>
            <a:ext cx="6840760" cy="2217082"/>
          </a:xfrm>
          <a:prstGeom prst="rect">
            <a:avLst/>
          </a:prstGeom>
        </p:spPr>
        <p:txBody>
          <a:bodyPr wrap="square">
            <a:spAutoFit/>
          </a:bodyPr>
          <a:lstStyle/>
          <a:p>
            <a:pPr algn="ctr">
              <a:lnSpc>
                <a:spcPct val="150000"/>
              </a:lnSpc>
            </a:pPr>
            <a:r>
              <a:rPr lang="pt-BR" sz="3200" b="1" dirty="0"/>
              <a:t>GOVERNANÇA COMPARTILHADA</a:t>
            </a:r>
          </a:p>
          <a:p>
            <a:pPr algn="ctr">
              <a:lnSpc>
                <a:spcPct val="150000"/>
              </a:lnSpc>
            </a:pPr>
            <a:r>
              <a:rPr lang="pt-BR" sz="3200" b="1" dirty="0"/>
              <a:t> ENTRE OS PODERES EXECUTIVO E LEGISLATIVO</a:t>
            </a:r>
          </a:p>
        </p:txBody>
      </p:sp>
    </p:spTree>
    <p:extLst>
      <p:ext uri="{BB962C8B-B14F-4D97-AF65-F5344CB8AC3E}">
        <p14:creationId xmlns:p14="http://schemas.microsoft.com/office/powerpoint/2010/main" val="136837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31E7A76-F9F9-5B4C-AB42-41DCB89B7D13}"/>
              </a:ext>
            </a:extLst>
          </p:cNvPr>
          <p:cNvSpPr>
            <a:spLocks noChangeArrowheads="1"/>
          </p:cNvSpPr>
          <p:nvPr/>
        </p:nvSpPr>
        <p:spPr bwMode="auto">
          <a:xfrm>
            <a:off x="467544" y="2132856"/>
            <a:ext cx="8138160" cy="3878942"/>
          </a:xfrm>
          <a:prstGeom prst="rect">
            <a:avLst/>
          </a:prstGeom>
          <a:solidFill>
            <a:srgbClr val="70AD47">
              <a:lumMod val="20000"/>
              <a:lumOff val="80000"/>
            </a:srgbClr>
          </a:solidFill>
          <a:ln>
            <a:noFill/>
          </a:ln>
        </p:spPr>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eaLnBrk="1" fontAlgn="auto" latinLnBrk="0" hangingPunct="1">
              <a:lnSpc>
                <a:spcPct val="140000"/>
              </a:lnSpc>
              <a:spcBef>
                <a:spcPct val="0"/>
              </a:spcBef>
              <a:spcAft>
                <a:spcPts val="0"/>
              </a:spcAft>
              <a:buClrTx/>
              <a:buSzTx/>
              <a:buFontTx/>
              <a:buNone/>
              <a:tabLst/>
              <a:defRPr/>
            </a:pPr>
            <a:r>
              <a:rPr kumimoji="0" lang="pt-BR" altLang="pt-BR" sz="2000" b="0" i="0" u="none" strike="noStrike" kern="0" cap="none" spc="0" normalizeH="0" baseline="0" noProof="0" dirty="0">
                <a:ln>
                  <a:noFill/>
                </a:ln>
                <a:solidFill>
                  <a:srgbClr val="000000"/>
                </a:solidFill>
                <a:effectLst/>
                <a:uLnTx/>
                <a:uFillTx/>
                <a:ea typeface="+mn-ea"/>
                <a:cs typeface="Arial" panose="020B0604020202020204" pitchFamily="34" charset="0"/>
              </a:rPr>
              <a:t>30 – </a:t>
            </a:r>
            <a:r>
              <a:rPr kumimoji="0" lang="pt-BR" altLang="pt-BR" sz="2000" b="0" i="0" u="none" strike="noStrike" kern="1200" cap="none" spc="0" normalizeH="0" baseline="0" noProof="0" dirty="0">
                <a:ln>
                  <a:noFill/>
                </a:ln>
                <a:solidFill>
                  <a:srgbClr val="000000"/>
                </a:solidFill>
                <a:effectLst/>
                <a:uLnTx/>
                <a:uFillTx/>
                <a:ea typeface="+mn-ea"/>
                <a:cs typeface="Arial" panose="020B0604020202020204" pitchFamily="34" charset="0"/>
              </a:rPr>
              <a:t>Transferências a Estado e ao DF</a:t>
            </a:r>
          </a:p>
          <a:p>
            <a:pPr marL="0" marR="0" lvl="0" indent="0" algn="l" defTabSz="914400" eaLnBrk="1" fontAlgn="auto" latinLnBrk="0" hangingPunct="1">
              <a:lnSpc>
                <a:spcPct val="140000"/>
              </a:lnSpc>
              <a:spcBef>
                <a:spcPct val="0"/>
              </a:spcBef>
              <a:spcAft>
                <a:spcPts val="0"/>
              </a:spcAft>
              <a:buClrTx/>
              <a:buSzTx/>
              <a:buFontTx/>
              <a:buNone/>
              <a:tabLst/>
              <a:defRPr/>
            </a:pPr>
            <a:r>
              <a:rPr kumimoji="0" lang="pt-BR" altLang="pt-BR" sz="2000" b="0" i="0" u="none" strike="noStrike" kern="0" cap="none" spc="0" normalizeH="0" baseline="0" noProof="0" dirty="0">
                <a:ln>
                  <a:noFill/>
                </a:ln>
                <a:solidFill>
                  <a:srgbClr val="000000"/>
                </a:solidFill>
                <a:effectLst/>
                <a:uLnTx/>
                <a:uFillTx/>
                <a:ea typeface="+mn-ea"/>
                <a:cs typeface="Arial" panose="020B0604020202020204" pitchFamily="34" charset="0"/>
              </a:rPr>
              <a:t>31 – Transferências a Estado e ao DF (Fundo a Fundo)</a:t>
            </a:r>
          </a:p>
          <a:p>
            <a:pPr marL="0" marR="0" lvl="0" indent="0" algn="l" defTabSz="914400" eaLnBrk="1" fontAlgn="auto" latinLnBrk="0" hangingPunct="1">
              <a:lnSpc>
                <a:spcPct val="140000"/>
              </a:lnSpc>
              <a:spcBef>
                <a:spcPct val="0"/>
              </a:spcBef>
              <a:spcAft>
                <a:spcPts val="0"/>
              </a:spcAft>
              <a:buClrTx/>
              <a:buSzTx/>
              <a:buFontTx/>
              <a:buNone/>
              <a:tabLst/>
              <a:defRPr/>
            </a:pPr>
            <a:r>
              <a:rPr kumimoji="0" lang="pt-BR" altLang="pt-BR" sz="2000" b="1" i="0" u="none" strike="noStrike" kern="1200" cap="none" spc="0" normalizeH="0" baseline="0" noProof="0" dirty="0">
                <a:ln>
                  <a:noFill/>
                </a:ln>
                <a:solidFill>
                  <a:srgbClr val="000000"/>
                </a:solidFill>
                <a:effectLst/>
                <a:uLnTx/>
                <a:uFillTx/>
                <a:ea typeface="+mn-ea"/>
                <a:cs typeface="Arial" panose="020B0604020202020204" pitchFamily="34" charset="0"/>
              </a:rPr>
              <a:t>40 – Transferências a Municípios</a:t>
            </a:r>
          </a:p>
          <a:p>
            <a:pPr marL="0" marR="0" lvl="0" indent="0" algn="l" defTabSz="914400" eaLnBrk="1" fontAlgn="auto" latinLnBrk="0" hangingPunct="1">
              <a:lnSpc>
                <a:spcPct val="140000"/>
              </a:lnSpc>
              <a:spcBef>
                <a:spcPct val="0"/>
              </a:spcBef>
              <a:spcAft>
                <a:spcPts val="0"/>
              </a:spcAft>
              <a:buClrTx/>
              <a:buSzTx/>
              <a:buFontTx/>
              <a:buNone/>
              <a:tabLst/>
              <a:defRPr/>
            </a:pPr>
            <a:r>
              <a:rPr kumimoji="0" lang="pt-BR" altLang="pt-BR" sz="2000" b="1" i="0" u="none" strike="noStrike" kern="0" cap="none" spc="0" normalizeH="0" baseline="0" noProof="0" dirty="0">
                <a:ln>
                  <a:noFill/>
                </a:ln>
                <a:solidFill>
                  <a:srgbClr val="000000"/>
                </a:solidFill>
                <a:effectLst/>
                <a:uLnTx/>
                <a:uFillTx/>
                <a:ea typeface="+mn-ea"/>
                <a:cs typeface="Arial" panose="020B0604020202020204" pitchFamily="34" charset="0"/>
              </a:rPr>
              <a:t>41 – Transferências a Municípios (Fundo a Fundo)</a:t>
            </a:r>
            <a:br>
              <a:rPr kumimoji="0" lang="pt-BR" altLang="pt-BR" sz="2000" b="1" i="0" u="none" strike="noStrike" kern="0" cap="none" spc="0" normalizeH="0" baseline="0" noProof="0" dirty="0">
                <a:ln>
                  <a:noFill/>
                </a:ln>
                <a:solidFill>
                  <a:srgbClr val="000000"/>
                </a:solidFill>
                <a:effectLst/>
                <a:uLnTx/>
                <a:uFillTx/>
                <a:ea typeface="+mn-ea"/>
                <a:cs typeface="Arial" panose="020B0604020202020204" pitchFamily="34" charset="0"/>
              </a:rPr>
            </a:br>
            <a:r>
              <a:rPr kumimoji="0" lang="pt-BR" altLang="pt-BR" sz="2000" b="0" i="0" u="none" strike="noStrike" kern="0" cap="none" spc="0" normalizeH="0" baseline="0" noProof="0" dirty="0">
                <a:ln>
                  <a:noFill/>
                </a:ln>
                <a:solidFill>
                  <a:srgbClr val="000000"/>
                </a:solidFill>
                <a:effectLst/>
                <a:uLnTx/>
                <a:uFillTx/>
                <a:ea typeface="+mn-ea"/>
                <a:cs typeface="Arial" panose="020B0604020202020204" pitchFamily="34" charset="0"/>
              </a:rPr>
              <a:t>50 – Transferências a Instituições Privadas sem Fins Lucrativos</a:t>
            </a:r>
            <a:br>
              <a:rPr kumimoji="0" lang="pt-BR" altLang="pt-BR" sz="2000" b="0" i="0" u="none" strike="noStrike" kern="0" cap="none" spc="0" normalizeH="0" baseline="0" noProof="0" dirty="0">
                <a:ln>
                  <a:noFill/>
                </a:ln>
                <a:solidFill>
                  <a:srgbClr val="000000"/>
                </a:solidFill>
                <a:effectLst/>
                <a:uLnTx/>
                <a:uFillTx/>
                <a:ea typeface="+mn-ea"/>
                <a:cs typeface="Arial" panose="020B0604020202020204" pitchFamily="34" charset="0"/>
              </a:rPr>
            </a:br>
            <a:r>
              <a:rPr kumimoji="0" lang="pt-BR" altLang="pt-BR" sz="2000" b="0" i="0" u="none" strike="noStrike" kern="0" cap="none" spc="0" normalizeH="0" baseline="0" noProof="0" dirty="0">
                <a:ln>
                  <a:noFill/>
                </a:ln>
                <a:solidFill>
                  <a:srgbClr val="000000"/>
                </a:solidFill>
                <a:effectLst/>
                <a:uLnTx/>
                <a:uFillTx/>
                <a:ea typeface="+mn-ea"/>
                <a:cs typeface="Arial" panose="020B0604020202020204" pitchFamily="34" charset="0"/>
              </a:rPr>
              <a:t>90 – Aplicação Direta</a:t>
            </a:r>
            <a:br>
              <a:rPr kumimoji="0" lang="pt-BR" altLang="pt-BR" sz="2000" b="0" i="0" u="none" strike="noStrike" kern="0" cap="none" spc="0" normalizeH="0" baseline="0" noProof="0" dirty="0">
                <a:ln>
                  <a:noFill/>
                </a:ln>
                <a:solidFill>
                  <a:srgbClr val="000000"/>
                </a:solidFill>
                <a:effectLst/>
                <a:uLnTx/>
                <a:uFillTx/>
                <a:ea typeface="+mn-ea"/>
                <a:cs typeface="Arial" panose="020B0604020202020204" pitchFamily="34" charset="0"/>
              </a:rPr>
            </a:br>
            <a:r>
              <a:rPr kumimoji="0" lang="pt-BR" altLang="pt-BR" sz="2000" b="1" i="0" u="none" strike="noStrike" kern="0" cap="none" spc="0" normalizeH="0" baseline="0" noProof="0" dirty="0">
                <a:ln>
                  <a:noFill/>
                </a:ln>
                <a:solidFill>
                  <a:srgbClr val="000000"/>
                </a:solidFill>
                <a:effectLst/>
                <a:uLnTx/>
                <a:uFillTx/>
                <a:ea typeface="+mn-ea"/>
                <a:cs typeface="Arial" panose="020B0604020202020204" pitchFamily="34" charset="0"/>
              </a:rPr>
              <a:t>99 - A DEFINIR</a:t>
            </a:r>
          </a:p>
        </p:txBody>
      </p:sp>
      <p:sp>
        <p:nvSpPr>
          <p:cNvPr id="5" name="Rectangle 2">
            <a:extLst>
              <a:ext uri="{FF2B5EF4-FFF2-40B4-BE49-F238E27FC236}">
                <a16:creationId xmlns:a16="http://schemas.microsoft.com/office/drawing/2014/main" id="{57A9D1DE-C446-6C40-8EE7-30A49A9E428D}"/>
              </a:ext>
            </a:extLst>
          </p:cNvPr>
          <p:cNvSpPr txBox="1">
            <a:spLocks noChangeArrowheads="1"/>
          </p:cNvSpPr>
          <p:nvPr/>
        </p:nvSpPr>
        <p:spPr>
          <a:xfrm>
            <a:off x="251520" y="188640"/>
            <a:ext cx="6192688" cy="467051"/>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ct val="50000"/>
              </a:spcBef>
            </a:pPr>
            <a:r>
              <a:rPr lang="pt-BR" sz="2400" b="1" dirty="0"/>
              <a:t>MODALIDADE DE APLICAÇÃO</a:t>
            </a:r>
            <a:endParaRPr lang="pt-BR" altLang="pt-BR" sz="2400" b="1" dirty="0"/>
          </a:p>
        </p:txBody>
      </p:sp>
      <p:sp>
        <p:nvSpPr>
          <p:cNvPr id="6" name="Retângulo 5"/>
          <p:cNvSpPr/>
          <p:nvPr/>
        </p:nvSpPr>
        <p:spPr>
          <a:xfrm>
            <a:off x="439119" y="1340768"/>
            <a:ext cx="8064896" cy="338554"/>
          </a:xfrm>
          <a:prstGeom prst="rect">
            <a:avLst/>
          </a:prstGeom>
        </p:spPr>
        <p:txBody>
          <a:bodyPr wrap="square">
            <a:spAutoFit/>
          </a:bodyPr>
          <a:lstStyle/>
          <a:p>
            <a:pPr algn="ctr"/>
            <a:r>
              <a:rPr lang="pt-BR" sz="1600" b="1" dirty="0"/>
              <a:t>INDICA O RESPONSÁVEL PELA EXECUÇÃO DA PROGRAMAÇÃO</a:t>
            </a:r>
          </a:p>
        </p:txBody>
      </p:sp>
    </p:spTree>
    <p:extLst>
      <p:ext uri="{BB962C8B-B14F-4D97-AF65-F5344CB8AC3E}">
        <p14:creationId xmlns:p14="http://schemas.microsoft.com/office/powerpoint/2010/main" val="152420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249716"/>
            <a:ext cx="6912768" cy="461665"/>
          </a:xfrm>
          <a:prstGeom prst="rect">
            <a:avLst/>
          </a:prstGeom>
          <a:noFill/>
        </p:spPr>
        <p:txBody>
          <a:bodyPr wrap="square" rtlCol="0">
            <a:spAutoFit/>
          </a:bodyPr>
          <a:lstStyle/>
          <a:p>
            <a:r>
              <a:rPr lang="pt-BR" sz="2400" b="1" dirty="0"/>
              <a:t>DESTAQUE – EMENDAS DE BANCADA </a:t>
            </a:r>
          </a:p>
        </p:txBody>
      </p:sp>
      <p:sp>
        <p:nvSpPr>
          <p:cNvPr id="5" name="Retângulo 4"/>
          <p:cNvSpPr/>
          <p:nvPr/>
        </p:nvSpPr>
        <p:spPr>
          <a:xfrm>
            <a:off x="1763688" y="1268760"/>
            <a:ext cx="5513048" cy="523220"/>
          </a:xfrm>
          <a:prstGeom prst="rect">
            <a:avLst/>
          </a:prstGeom>
          <a:solidFill>
            <a:schemeClr val="accent2">
              <a:lumMod val="40000"/>
              <a:lumOff val="60000"/>
            </a:schemeClr>
          </a:solidFill>
          <a:ln>
            <a:solidFill>
              <a:schemeClr val="accent2">
                <a:lumMod val="40000"/>
                <a:lumOff val="60000"/>
              </a:schemeClr>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mn-lt"/>
                <a:ea typeface="+mn-ea"/>
                <a:cs typeface="+mn-cs"/>
              </a:rPr>
              <a:t>Portaria nº 2.257, de 06.09.2017</a:t>
            </a:r>
          </a:p>
        </p:txBody>
      </p:sp>
      <p:sp>
        <p:nvSpPr>
          <p:cNvPr id="6" name="Retângulo 5"/>
          <p:cNvSpPr/>
          <p:nvPr/>
        </p:nvSpPr>
        <p:spPr>
          <a:xfrm>
            <a:off x="487764" y="2420888"/>
            <a:ext cx="8064896" cy="3539430"/>
          </a:xfrm>
          <a:prstGeom prst="rect">
            <a:avLst/>
          </a:prstGeom>
        </p:spPr>
        <p:txBody>
          <a:bodyPr wrap="square">
            <a:spAutoFit/>
          </a:bodyPr>
          <a:lstStyle/>
          <a:p>
            <a:pPr lvl="0" algn="ctr" defTabSz="457200">
              <a:defRPr/>
            </a:pPr>
            <a:r>
              <a:rPr lang="pt-BR" sz="2800" b="1" kern="1200" dirty="0">
                <a:solidFill>
                  <a:prstClr val="black"/>
                </a:solidFill>
                <a:latin typeface="Arial" panose="020B0604020202020204" pitchFamily="34" charset="0"/>
                <a:ea typeface="+mn-ea"/>
                <a:cs typeface="Arial" panose="020B0604020202020204" pitchFamily="34" charset="0"/>
              </a:rPr>
              <a:t>Qual a mudança?</a:t>
            </a:r>
          </a:p>
          <a:p>
            <a:pPr lvl="0" algn="ctr" defTabSz="457200">
              <a:defRPr/>
            </a:pPr>
            <a:endParaRPr lang="pt-BR" sz="2800" b="1" kern="1200" dirty="0">
              <a:solidFill>
                <a:prstClr val="black"/>
              </a:solidFill>
              <a:latin typeface="Arial" panose="020B0604020202020204" pitchFamily="34" charset="0"/>
              <a:ea typeface="+mn-ea"/>
              <a:cs typeface="Arial" panose="020B0604020202020204" pitchFamily="34" charset="0"/>
            </a:endParaRPr>
          </a:p>
          <a:p>
            <a:pPr lvl="0" algn="just" defTabSz="457200">
              <a:defRPr/>
            </a:pPr>
            <a:r>
              <a:rPr lang="pt-BR" sz="2800" kern="1200" dirty="0">
                <a:solidFill>
                  <a:prstClr val="black"/>
                </a:solidFill>
                <a:latin typeface="Arial" panose="020B0604020202020204" pitchFamily="34" charset="0"/>
                <a:ea typeface="+mn-ea"/>
                <a:cs typeface="Arial" panose="020B0604020202020204" pitchFamily="34" charset="0"/>
              </a:rPr>
              <a:t>Alterou o texto do § 4º dos artigos 3º e 4º da Portaria nº 788/GM/MS, especificamente para fazer constar que a vedação para pagamento de pessoal e encargos diz respeito APENAS ao caso de recursos oriundos de emendas parlamentares individuais.</a:t>
            </a:r>
          </a:p>
        </p:txBody>
      </p:sp>
    </p:spTree>
    <p:extLst>
      <p:ext uri="{BB962C8B-B14F-4D97-AF65-F5344CB8AC3E}">
        <p14:creationId xmlns:p14="http://schemas.microsoft.com/office/powerpoint/2010/main" val="78356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552" y="1853490"/>
            <a:ext cx="8064896" cy="440120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Portaria 2.257 autoriza a aplicação dos recursos provenientes dos demais tipo de emendas para pagamento de pessoal e encargos?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NÃO. Até o momento inexiste norma explícita sobre a permissão ou vedação de aplicação de recursos provenientes dos outros tipos de emendas parlamentares para pagamento de pessoal e encargos.</a:t>
            </a:r>
          </a:p>
        </p:txBody>
      </p:sp>
      <p:sp>
        <p:nvSpPr>
          <p:cNvPr id="5" name="Retângulo 4"/>
          <p:cNvSpPr/>
          <p:nvPr/>
        </p:nvSpPr>
        <p:spPr>
          <a:xfrm>
            <a:off x="395536" y="188640"/>
            <a:ext cx="5513048" cy="523220"/>
          </a:xfrm>
          <a:prstGeom prst="rect">
            <a:avLst/>
          </a:prstGeom>
        </p:spPr>
        <p:txBody>
          <a:bodyPr wrap="none">
            <a:spAutoFit/>
          </a:bodyPr>
          <a:lstStyle/>
          <a:p>
            <a:r>
              <a:rPr lang="pt-BR" sz="2800" b="1" dirty="0"/>
              <a:t>Portaria nº 2.257, de 06.09.2017</a:t>
            </a:r>
          </a:p>
        </p:txBody>
      </p:sp>
    </p:spTree>
    <p:extLst>
      <p:ext uri="{BB962C8B-B14F-4D97-AF65-F5344CB8AC3E}">
        <p14:creationId xmlns:p14="http://schemas.microsoft.com/office/powerpoint/2010/main" val="281488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64096" y="1587260"/>
            <a:ext cx="8229600" cy="452596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50000"/>
              </a:lnSpc>
              <a:spcBef>
                <a:spcPct val="20000"/>
              </a:spcBef>
              <a:spcAft>
                <a:spcPts val="0"/>
              </a:spcAft>
              <a:buClrTx/>
              <a:buSzTx/>
              <a:buFont typeface="Arial"/>
              <a:buNone/>
              <a:tabLst/>
              <a:defRPr/>
            </a:pPr>
            <a:r>
              <a:rPr kumimoji="0" lang="pt-BR" sz="2400" b="0" i="0" u="none" strike="noStrike" kern="1200" cap="none" spc="0" normalizeH="0" baseline="0" noProof="0" dirty="0">
                <a:ln>
                  <a:noFill/>
                </a:ln>
                <a:solidFill>
                  <a:sysClr val="windowText" lastClr="000000"/>
                </a:solidFill>
                <a:effectLst/>
                <a:uLnTx/>
                <a:uFillTx/>
                <a:latin typeface="Arial"/>
                <a:ea typeface="+mn-ea"/>
                <a:cs typeface="+mn-cs"/>
              </a:rPr>
              <a:t>Documento de caráter </a:t>
            </a:r>
            <a:r>
              <a:rPr kumimoji="0" lang="pt-BR" sz="2400" b="1" i="0" u="none" strike="noStrike" kern="1200" cap="none" spc="0" normalizeH="0" baseline="0" noProof="0" dirty="0">
                <a:ln>
                  <a:noFill/>
                </a:ln>
                <a:solidFill>
                  <a:sysClr val="windowText" lastClr="000000"/>
                </a:solidFill>
                <a:effectLst/>
                <a:uLnTx/>
                <a:uFillTx/>
                <a:latin typeface="Arial"/>
                <a:ea typeface="+mn-ea"/>
                <a:cs typeface="+mn-cs"/>
              </a:rPr>
              <a:t>OPINATIVO</a:t>
            </a:r>
            <a:r>
              <a:rPr kumimoji="0" lang="pt-BR" sz="2400" b="0" i="0" u="none" strike="noStrike" kern="1200" cap="none" spc="0" normalizeH="0" baseline="0" noProof="0" dirty="0">
                <a:ln>
                  <a:noFill/>
                </a:ln>
                <a:solidFill>
                  <a:sysClr val="windowText" lastClr="000000"/>
                </a:solidFill>
                <a:effectLst/>
                <a:uLnTx/>
                <a:uFillTx/>
                <a:latin typeface="Arial"/>
                <a:ea typeface="+mn-ea"/>
                <a:cs typeface="+mn-cs"/>
              </a:rPr>
              <a:t> que defende que as transferências de recurso a outros entes federativos derivadas de emendas parlamentares devem, em regra, ser classificadas como </a:t>
            </a:r>
            <a:r>
              <a:rPr kumimoji="0" lang="pt-BR" sz="2400" b="1" i="0" u="none" strike="noStrike" kern="1200" cap="none" spc="0" normalizeH="0" baseline="0" noProof="0" dirty="0">
                <a:ln>
                  <a:noFill/>
                </a:ln>
                <a:solidFill>
                  <a:sysClr val="windowText" lastClr="000000"/>
                </a:solidFill>
                <a:effectLst/>
                <a:uLnTx/>
                <a:uFillTx/>
                <a:latin typeface="Arial"/>
                <a:ea typeface="+mn-ea"/>
                <a:cs typeface="+mn-cs"/>
              </a:rPr>
              <a:t>obrigatórias</a:t>
            </a:r>
            <a:r>
              <a:rPr kumimoji="0" lang="pt-BR" sz="2400" b="0" i="0" u="none" strike="noStrike" kern="1200" cap="none" spc="0" normalizeH="0" baseline="0" noProof="0" dirty="0">
                <a:ln>
                  <a:noFill/>
                </a:ln>
                <a:solidFill>
                  <a:sysClr val="windowText" lastClr="000000"/>
                </a:solidFill>
                <a:effectLst/>
                <a:uLnTx/>
                <a:uFillTx/>
                <a:latin typeface="Arial"/>
                <a:ea typeface="+mn-ea"/>
                <a:cs typeface="+mn-cs"/>
              </a:rPr>
              <a:t>, e não como </a:t>
            </a:r>
            <a:r>
              <a:rPr kumimoji="0" lang="pt-BR" sz="2400" b="1" i="0" u="none" strike="noStrike" kern="1200" cap="none" spc="0" normalizeH="0" baseline="0" noProof="0" dirty="0">
                <a:ln>
                  <a:noFill/>
                </a:ln>
                <a:solidFill>
                  <a:sysClr val="windowText" lastClr="000000"/>
                </a:solidFill>
                <a:effectLst/>
                <a:uLnTx/>
                <a:uFillTx/>
                <a:latin typeface="Arial"/>
                <a:ea typeface="+mn-ea"/>
                <a:cs typeface="+mn-cs"/>
              </a:rPr>
              <a:t>voluntárias</a:t>
            </a:r>
            <a:r>
              <a:rPr kumimoji="0" lang="pt-BR" sz="2400" b="0" i="0" u="none" strike="noStrike" kern="1200" cap="none" spc="0" normalizeH="0" baseline="0" noProof="0" dirty="0">
                <a:ln>
                  <a:noFill/>
                </a:ln>
                <a:solidFill>
                  <a:sysClr val="windowText" lastClr="000000"/>
                </a:solidFill>
                <a:effectLst/>
                <a:uLnTx/>
                <a:uFillTx/>
                <a:latin typeface="Arial"/>
                <a:ea typeface="+mn-ea"/>
                <a:cs typeface="+mn-cs"/>
              </a:rPr>
              <a:t> e que, desta forma, não se aplica a vedação constitucional prevista no artigo 167, inciso X, da CF, ressalvado o caso específico das emendas individuais, devido a expressa vedação constitucional prevista no art. 166, § 10, da CF. </a:t>
            </a:r>
          </a:p>
        </p:txBody>
      </p:sp>
      <p:sp>
        <p:nvSpPr>
          <p:cNvPr id="5" name="Retângulo 4"/>
          <p:cNvSpPr/>
          <p:nvPr/>
        </p:nvSpPr>
        <p:spPr>
          <a:xfrm>
            <a:off x="435759" y="188640"/>
            <a:ext cx="5373587" cy="523220"/>
          </a:xfrm>
          <a:prstGeom prst="rect">
            <a:avLst/>
          </a:prstGeom>
        </p:spPr>
        <p:txBody>
          <a:bodyPr wrap="none">
            <a:spAutoFit/>
          </a:bodyPr>
          <a:lstStyle/>
          <a:p>
            <a:r>
              <a:rPr lang="pt-BR" sz="2800" b="1" dirty="0"/>
              <a:t>Parecer nº 01142/2017 da AGU</a:t>
            </a:r>
          </a:p>
        </p:txBody>
      </p:sp>
    </p:spTree>
    <p:extLst>
      <p:ext uri="{BB962C8B-B14F-4D97-AF65-F5344CB8AC3E}">
        <p14:creationId xmlns:p14="http://schemas.microsoft.com/office/powerpoint/2010/main" val="4049191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63369" y="1268760"/>
            <a:ext cx="8229600" cy="477214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pt-BR" sz="3200" b="1" i="0" u="none" strike="noStrike" kern="1200" cap="none" spc="0" normalizeH="0" baseline="0" noProof="0">
                <a:ln>
                  <a:noFill/>
                </a:ln>
                <a:solidFill>
                  <a:sysClr val="windowText" lastClr="000000"/>
                </a:solidFill>
                <a:effectLst/>
                <a:uLnTx/>
                <a:uFillTx/>
                <a:latin typeface="Arial"/>
                <a:ea typeface="+mn-ea"/>
                <a:cs typeface="+mn-cs"/>
              </a:rPr>
              <a:t>Qual a conclusão do Parecer nº 01142/2017?</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pt-BR" sz="3200" b="0" i="0" u="none" strike="noStrike" kern="1200" cap="none" spc="0" normalizeH="0" baseline="0" noProof="0">
                <a:ln>
                  <a:noFill/>
                </a:ln>
                <a:solidFill>
                  <a:sysClr val="windowText" lastClr="000000"/>
                </a:solidFill>
                <a:effectLst/>
                <a:uLnTx/>
                <a:uFillTx/>
                <a:latin typeface="Arial"/>
                <a:ea typeface="+mn-ea"/>
                <a:cs typeface="+mn-cs"/>
              </a:rPr>
              <a:t>OPINOU “</a:t>
            </a:r>
            <a:r>
              <a:rPr kumimoji="0" lang="pt-BR" sz="3200" b="0" i="1" u="none" strike="noStrike" kern="1200" cap="none" spc="0" normalizeH="0" baseline="0" noProof="0">
                <a:ln>
                  <a:noFill/>
                </a:ln>
                <a:solidFill>
                  <a:sysClr val="windowText" lastClr="000000"/>
                </a:solidFill>
                <a:effectLst/>
                <a:uLnTx/>
                <a:uFillTx/>
                <a:latin typeface="Arial"/>
                <a:ea typeface="+mn-ea"/>
                <a:cs typeface="+mn-cs"/>
              </a:rPr>
              <a:t>pela existência de fundamentos jurídicos sólidos para </a:t>
            </a:r>
            <a:r>
              <a:rPr kumimoji="0" lang="pt-BR" sz="3200" b="1" i="1" u="sng" strike="noStrike" kern="1200" cap="none" spc="0" normalizeH="0" baseline="0" noProof="0">
                <a:ln>
                  <a:noFill/>
                </a:ln>
                <a:solidFill>
                  <a:sysClr val="windowText" lastClr="000000"/>
                </a:solidFill>
                <a:effectLst/>
                <a:uLnTx/>
                <a:uFillTx/>
                <a:latin typeface="Arial"/>
                <a:ea typeface="+mn-ea"/>
                <a:cs typeface="+mn-cs"/>
              </a:rPr>
              <a:t>defender</a:t>
            </a:r>
            <a:r>
              <a:rPr kumimoji="0" lang="pt-BR" sz="3200" b="0" i="1" u="none" strike="noStrike" kern="1200" cap="none" spc="0" normalizeH="0" baseline="0" noProof="0">
                <a:ln>
                  <a:noFill/>
                </a:ln>
                <a:solidFill>
                  <a:sysClr val="windowText" lastClr="000000"/>
                </a:solidFill>
                <a:effectLst/>
                <a:uLnTx/>
                <a:uFillTx/>
                <a:latin typeface="Arial"/>
                <a:ea typeface="+mn-ea"/>
                <a:cs typeface="+mn-cs"/>
              </a:rPr>
              <a:t> a possibilidade de utilização de recursos oriundos de emendas parlamentares, exceto as emendas individuais de execução obrigatória, para o pagamento de despesas com pessoal na área da saúde, desde que os recursos sejam executados por meio de transferência obrigatória a estados e municípios</a:t>
            </a:r>
            <a:r>
              <a:rPr kumimoji="0" lang="pt-BR" sz="3200" b="0" i="0" u="none" strike="noStrike" kern="1200" cap="none" spc="0" normalizeH="0" baseline="0" noProof="0">
                <a:ln>
                  <a:noFill/>
                </a:ln>
                <a:solidFill>
                  <a:sysClr val="windowText" lastClr="000000"/>
                </a:solidFill>
                <a:effectLst/>
                <a:uLnTx/>
                <a:uFillTx/>
                <a:latin typeface="Arial"/>
                <a:ea typeface="+mn-ea"/>
                <a:cs typeface="+mn-cs"/>
              </a:rPr>
              <a:t>”. </a:t>
            </a:r>
            <a:endParaRPr kumimoji="0" lang="pt-BR" sz="32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821729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457200" y="1248508"/>
            <a:ext cx="8229600" cy="487765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pt-BR" sz="3200" b="1" i="0" u="none" strike="noStrike" kern="1200" cap="none" spc="0" normalizeH="0" baseline="0" noProof="0">
                <a:ln>
                  <a:noFill/>
                </a:ln>
                <a:solidFill>
                  <a:sysClr val="windowText" lastClr="000000"/>
                </a:solidFill>
                <a:effectLst/>
                <a:uLnTx/>
                <a:uFillTx/>
                <a:latin typeface="Arial"/>
                <a:ea typeface="+mn-ea"/>
                <a:cs typeface="+mn-cs"/>
              </a:rPr>
              <a:t>O entendimento adotado no Parecer nº 01142/2017 está pacificado?</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pt-BR" sz="3200" b="0" i="0" u="none" strike="noStrike" kern="1200" cap="none" spc="0" normalizeH="0" baseline="0" noProof="0">
                <a:ln>
                  <a:noFill/>
                </a:ln>
                <a:solidFill>
                  <a:sysClr val="windowText" lastClr="000000"/>
                </a:solidFill>
                <a:effectLst/>
                <a:uLnTx/>
                <a:uFillTx/>
                <a:latin typeface="Arial"/>
                <a:ea typeface="+mn-ea"/>
                <a:cs typeface="+mn-cs"/>
              </a:rPr>
              <a:t>NÃO. O Acórdão TCU nº 287/2016-Plenário o Tribunal de Contas da União, apesar de tratar especificamente da execução obrigatória de emendas parlamentares individuais, se norteia no entendimento de que as emendas parlamentares em geral possuem como objeto despesas discricionárias e que as transferências de recursos dela derivadas são classificadas como voluntárias. Assim, restaria vedada a possiblidade de utilização dos recursos oriundos de emendas parlamentares para o pagamento de despesas com pessoal independentemente do tipo de emenda</a:t>
            </a:r>
            <a:endParaRPr kumimoji="0" lang="pt-BR" sz="32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130306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260648"/>
            <a:ext cx="7200800" cy="400110"/>
          </a:xfrm>
          <a:prstGeom prst="rect">
            <a:avLst/>
          </a:prstGeom>
          <a:noFill/>
        </p:spPr>
        <p:txBody>
          <a:bodyPr wrap="square" rtlCol="0">
            <a:spAutoFit/>
          </a:bodyPr>
          <a:lstStyle/>
          <a:p>
            <a:r>
              <a:rPr lang="pt-BR" sz="2000" b="1" dirty="0"/>
              <a:t>NOTA DA CÂMARA DOS DEPUTADOS SOBRE EMENDAS</a:t>
            </a:r>
          </a:p>
        </p:txBody>
      </p:sp>
      <p:sp>
        <p:nvSpPr>
          <p:cNvPr id="2" name="Retângulo 1"/>
          <p:cNvSpPr/>
          <p:nvPr/>
        </p:nvSpPr>
        <p:spPr>
          <a:xfrm>
            <a:off x="179512" y="1268759"/>
            <a:ext cx="8712968" cy="4524315"/>
          </a:xfrm>
          <a:prstGeom prst="rect">
            <a:avLst/>
          </a:prstGeom>
        </p:spPr>
        <p:txBody>
          <a:bodyPr wrap="square">
            <a:spAutoFit/>
          </a:bodyPr>
          <a:lstStyle/>
          <a:p>
            <a:pPr algn="just"/>
            <a:endParaRPr lang="pt-BR" sz="1600" dirty="0"/>
          </a:p>
          <a:p>
            <a:pPr algn="just"/>
            <a:r>
              <a:rPr lang="pt-BR" sz="1600" i="1" dirty="0"/>
              <a:t>Art. 167. São vedados:</a:t>
            </a:r>
          </a:p>
          <a:p>
            <a:pPr algn="just"/>
            <a:r>
              <a:rPr lang="pt-BR" sz="1600" i="1" dirty="0"/>
              <a:t>..............................................................................................................</a:t>
            </a:r>
          </a:p>
          <a:p>
            <a:pPr algn="just"/>
            <a:r>
              <a:rPr lang="pt-BR" sz="1600" i="1" dirty="0"/>
              <a:t>X – a transferência voluntária de recursos e a concessão de empréstimos, inclusive por antecipação de receita, pelos Governos Federal e Estaduais e suas instituições financeiras, para pagamento de despesas com pessoal ativo, inativo e pensionista, dos Estados, do Distrito Federal e dos Municípios;</a:t>
            </a:r>
          </a:p>
          <a:p>
            <a:pPr algn="just"/>
            <a:endParaRPr lang="pt-BR" sz="1600" i="1" dirty="0"/>
          </a:p>
          <a:p>
            <a:pPr algn="just"/>
            <a:r>
              <a:rPr lang="pt-BR" sz="1600" dirty="0"/>
              <a:t>Nesse sentido, deve-se destacar o entendimento do Tribunal de Contas da União – TCU que, já sob a égide do Orçamento Impositivo, entendeu que as transferências decorrentes de programações incluídas na lei orçamentária anual por meio de emendas parlamentares individuais se caracterizam essencialmente como </a:t>
            </a:r>
            <a:r>
              <a:rPr lang="pt-BR" sz="1600" b="1" dirty="0"/>
              <a:t>transferências voluntárias </a:t>
            </a:r>
            <a:r>
              <a:rPr lang="pt-BR" sz="1600" dirty="0"/>
              <a:t>(cf. Acórdão nº 287/2016-Plenário-TCU).</a:t>
            </a:r>
          </a:p>
          <a:p>
            <a:pPr algn="just"/>
            <a:endParaRPr lang="pt-BR" sz="1600" dirty="0"/>
          </a:p>
          <a:p>
            <a:pPr algn="just"/>
            <a:r>
              <a:rPr lang="pt-BR" sz="1600" dirty="0"/>
              <a:t>Portanto, o dispositivo previsto no §10 do art. 166 da CF simplesmente reforça a vedação de utilização de transferências voluntárias – nesse caso expressamente temporárias – para custeio de despesas permanentes com pessoal. Aspecto que se aplica a qualquer espécie de emenda ou programação que não se configure como despesa obrigatória.</a:t>
            </a:r>
          </a:p>
        </p:txBody>
      </p:sp>
      <p:sp>
        <p:nvSpPr>
          <p:cNvPr id="3" name="CaixaDeTexto 2"/>
          <p:cNvSpPr txBox="1"/>
          <p:nvPr/>
        </p:nvSpPr>
        <p:spPr>
          <a:xfrm>
            <a:off x="214381" y="6165304"/>
            <a:ext cx="4248472" cy="307777"/>
          </a:xfrm>
          <a:prstGeom prst="rect">
            <a:avLst/>
          </a:prstGeom>
          <a:noFill/>
        </p:spPr>
        <p:txBody>
          <a:bodyPr wrap="square" rtlCol="0">
            <a:spAutoFit/>
          </a:bodyPr>
          <a:lstStyle/>
          <a:p>
            <a:r>
              <a:rPr lang="pt-BR" dirty="0"/>
              <a:t>Nota Técnica nº 06/2019 – Câmara dos Deputados </a:t>
            </a:r>
          </a:p>
        </p:txBody>
      </p:sp>
    </p:spTree>
    <p:extLst>
      <p:ext uri="{BB962C8B-B14F-4D97-AF65-F5344CB8AC3E}">
        <p14:creationId xmlns:p14="http://schemas.microsoft.com/office/powerpoint/2010/main" val="177473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328644577"/>
              </p:ext>
            </p:extLst>
          </p:nvPr>
        </p:nvGraphicFramePr>
        <p:xfrm>
          <a:off x="179512" y="1916832"/>
          <a:ext cx="8603673" cy="3817687"/>
        </p:xfrm>
        <a:graphic>
          <a:graphicData uri="http://schemas.openxmlformats.org/drawingml/2006/table">
            <a:tbl>
              <a:tblPr firstRow="1" firstCol="1" bandRow="1"/>
              <a:tblGrid>
                <a:gridCol w="713659">
                  <a:extLst>
                    <a:ext uri="{9D8B030D-6E8A-4147-A177-3AD203B41FA5}">
                      <a16:colId xmlns:a16="http://schemas.microsoft.com/office/drawing/2014/main" val="2461231731"/>
                    </a:ext>
                  </a:extLst>
                </a:gridCol>
                <a:gridCol w="4181498">
                  <a:extLst>
                    <a:ext uri="{9D8B030D-6E8A-4147-A177-3AD203B41FA5}">
                      <a16:colId xmlns:a16="http://schemas.microsoft.com/office/drawing/2014/main" val="715948766"/>
                    </a:ext>
                  </a:extLst>
                </a:gridCol>
                <a:gridCol w="3708516">
                  <a:extLst>
                    <a:ext uri="{9D8B030D-6E8A-4147-A177-3AD203B41FA5}">
                      <a16:colId xmlns:a16="http://schemas.microsoft.com/office/drawing/2014/main" val="1412052652"/>
                    </a:ext>
                  </a:extLst>
                </a:gridCol>
              </a:tblGrid>
              <a:tr h="601375">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50000"/>
                        </a:lnSpc>
                        <a:spcAft>
                          <a:spcPts val="0"/>
                        </a:spcAft>
                      </a:pPr>
                      <a:r>
                        <a:rPr lang="pt-BR" sz="1400" dirty="0">
                          <a:effectLst/>
                        </a:rPr>
                        <a:t>ANO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50000"/>
                        </a:lnSpc>
                        <a:spcAft>
                          <a:spcPts val="0"/>
                        </a:spcAft>
                      </a:pPr>
                      <a:r>
                        <a:rPr lang="pt-BR" sz="1400" dirty="0">
                          <a:effectLst/>
                        </a:rPr>
                        <a:t>PORTARIA INTERMINISTERIAL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50000"/>
                        </a:lnSpc>
                        <a:spcAft>
                          <a:spcPts val="0"/>
                        </a:spcAft>
                      </a:pPr>
                      <a:r>
                        <a:rPr lang="pt-BR" sz="1600" dirty="0">
                          <a:effectLst/>
                        </a:rPr>
                        <a:t>PORTARIA GM/MS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522817776"/>
                  </a:ext>
                </a:extLst>
              </a:tr>
              <a:tr h="622761">
                <a:tc>
                  <a:txBody>
                    <a:bodyPr/>
                    <a:lstStyle>
                      <a:lvl1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1pPr>
                      <a:lvl2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2pPr>
                      <a:lvl3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3pPr>
                      <a:lvl4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4pPr>
                      <a:lvl5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5pPr>
                      <a:lvl6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6pPr>
                      <a:lvl7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7pPr>
                      <a:lvl8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8pPr>
                      <a:lvl9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9pPr>
                    </a:lstStyle>
                    <a:p>
                      <a:pPr algn="ctr">
                        <a:lnSpc>
                          <a:spcPct val="150000"/>
                        </a:lnSpc>
                        <a:spcAft>
                          <a:spcPts val="0"/>
                        </a:spcAft>
                      </a:pPr>
                      <a:r>
                        <a:rPr lang="pt-B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1pPr>
                      <a:lvl2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2pPr>
                      <a:lvl3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3pPr>
                      <a:lvl4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4pPr>
                      <a:lvl5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5pPr>
                      <a:lvl6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6pPr>
                      <a:lvl7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7pPr>
                      <a:lvl8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8pPr>
                      <a:lvl9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9pPr>
                    </a:lstStyle>
                    <a:p>
                      <a:pPr algn="ctr">
                        <a:lnSpc>
                          <a:spcPct val="100000"/>
                        </a:lnSpc>
                        <a:spcAft>
                          <a:spcPts val="0"/>
                        </a:spcAft>
                      </a:pPr>
                      <a:r>
                        <a:rPr lang="pt-BR" sz="1400" b="1" dirty="0">
                          <a:effectLst/>
                          <a:latin typeface="Calibri" panose="020F0502020204030204" pitchFamily="34" charset="0"/>
                          <a:ea typeface="Calibri" panose="020F0502020204030204" pitchFamily="34" charset="0"/>
                          <a:cs typeface="Times New Roman" panose="02020603050405020304" pitchFamily="18" charset="0"/>
                        </a:rPr>
                        <a:t>PORTARIA</a:t>
                      </a:r>
                      <a:r>
                        <a:rPr lang="pt-BR" sz="1400" b="1" baseline="0" dirty="0">
                          <a:effectLst/>
                          <a:latin typeface="Calibri" panose="020F0502020204030204" pitchFamily="34" charset="0"/>
                          <a:ea typeface="Calibri" panose="020F0502020204030204" pitchFamily="34" charset="0"/>
                          <a:cs typeface="Times New Roman" panose="02020603050405020304" pitchFamily="18" charset="0"/>
                        </a:rPr>
                        <a:t> INTERMINISTERIAL Nº 78, DE 26 DE FEVEREIRO DE 2019</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1pPr>
                      <a:lvl2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2pPr>
                      <a:lvl3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3pPr>
                      <a:lvl4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4pPr>
                      <a:lvl5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5pPr>
                      <a:lvl6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6pPr>
                      <a:lvl7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7pPr>
                      <a:lvl8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8pPr>
                      <a:lvl9pPr marR="0" algn="l" rtl="0">
                        <a:lnSpc>
                          <a:spcPct val="100000"/>
                        </a:lnSpc>
                        <a:spcBef>
                          <a:spcPts val="0"/>
                        </a:spcBef>
                        <a:spcAft>
                          <a:spcPts val="0"/>
                        </a:spcAft>
                        <a:buNone/>
                        <a:defRPr sz="1400" b="0" i="0" u="none" strike="noStrike" cap="none" baseline="0">
                          <a:solidFill>
                            <a:schemeClr val="tx1"/>
                          </a:solidFill>
                          <a:latin typeface="Arial"/>
                          <a:sym typeface="Arial"/>
                          <a:rtl val="0"/>
                        </a:defRPr>
                      </a:lvl9pPr>
                    </a:lstStyle>
                    <a:p>
                      <a:pPr algn="ctr">
                        <a:lnSpc>
                          <a:spcPct val="100000"/>
                        </a:lnSpc>
                        <a:spcAft>
                          <a:spcPts val="0"/>
                        </a:spcAft>
                      </a:pPr>
                      <a:r>
                        <a:rPr lang="pt-BR" sz="1400" b="1" dirty="0">
                          <a:effectLst/>
                          <a:latin typeface="Calibri" panose="020F0502020204030204" pitchFamily="34" charset="0"/>
                          <a:ea typeface="Calibri" panose="020F0502020204030204" pitchFamily="34" charset="0"/>
                          <a:cs typeface="Times New Roman" panose="02020603050405020304" pitchFamily="18" charset="0"/>
                        </a:rPr>
                        <a:t>PORTARIA GM/MS Nº 395 DE 14 DE MARÇO DE 2019</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638614840"/>
                  </a:ext>
                </a:extLst>
              </a:tr>
              <a:tr h="486874">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00000"/>
                        </a:lnSpc>
                        <a:spcAft>
                          <a:spcPts val="0"/>
                        </a:spcAft>
                      </a:pPr>
                      <a:r>
                        <a:rPr lang="pt-BR" sz="1400" dirty="0">
                          <a:effectLst/>
                        </a:rPr>
                        <a:t>2018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INTERMINISTERIAL Nº 10, DE 23 DE JANEIRO DE 2018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GM/MS Nº 565 DE 9 DE MARÇO DE 2018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783957598"/>
                  </a:ext>
                </a:extLst>
              </a:tr>
              <a:tr h="493929">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00000"/>
                        </a:lnSpc>
                        <a:spcAft>
                          <a:spcPts val="0"/>
                        </a:spcAft>
                      </a:pPr>
                      <a:r>
                        <a:rPr lang="pt-BR" sz="1400">
                          <a:effectLst/>
                        </a:rPr>
                        <a:t>2017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INTERMINISTERIAL Nº 152, DE 25 DE MAIO DE 2017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GM/MS Nº 788, DE 15 DE MARÇO DE 2017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13607266"/>
                  </a:ext>
                </a:extLst>
              </a:tr>
              <a:tr h="486874">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00000"/>
                        </a:lnSpc>
                        <a:spcAft>
                          <a:spcPts val="0"/>
                        </a:spcAft>
                      </a:pPr>
                      <a:r>
                        <a:rPr lang="pt-BR" sz="1400">
                          <a:effectLst/>
                        </a:rPr>
                        <a:t>2016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INTERMINISTERIAL Nº 193, DE 30 DE JUNHO DE 2016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GM/MS Nº 268, DE 25 DE FEVEREIRO DE 2016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173914781"/>
                  </a:ext>
                </a:extLst>
              </a:tr>
              <a:tr h="476902">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00000"/>
                        </a:lnSpc>
                        <a:spcAft>
                          <a:spcPts val="0"/>
                        </a:spcAft>
                      </a:pPr>
                      <a:r>
                        <a:rPr lang="pt-BR" sz="1400">
                          <a:effectLst/>
                        </a:rPr>
                        <a:t>2015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a:effectLst/>
                        </a:rPr>
                        <a:t>PORTARIA INTERMINISTERIAL Nº 311, DE 30 DE JULHO DE 2015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GM/MS N° 600, DE 10 DE JUNHO DE 2015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06264255"/>
                  </a:ext>
                </a:extLst>
              </a:tr>
              <a:tr h="648972">
                <a:tc>
                  <a:txBody>
                    <a:bodyPr/>
                    <a:lstStyle>
                      <a:lvl1pPr marL="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1" i="0" u="none" strike="noStrike" kern="1200" cap="none" baseline="0">
                          <a:solidFill>
                            <a:schemeClr val="lt1"/>
                          </a:solidFill>
                          <a:latin typeface="Calibri" panose="020F0502020204030204"/>
                          <a:sym typeface="Arial"/>
                          <a:rtl val="0"/>
                        </a:defRPr>
                      </a:lvl9pPr>
                    </a:lstStyle>
                    <a:p>
                      <a:pPr algn="ctr">
                        <a:lnSpc>
                          <a:spcPct val="100000"/>
                        </a:lnSpc>
                        <a:spcAft>
                          <a:spcPts val="0"/>
                        </a:spcAft>
                      </a:pPr>
                      <a:r>
                        <a:rPr lang="pt-BR" sz="1400">
                          <a:effectLst/>
                        </a:rPr>
                        <a:t>2014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INTERMINISTERIAL Nº 39, DE 6 DE FEVEREIRO DE 2014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1pPr>
                      <a:lvl2pPr marL="457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2pPr>
                      <a:lvl3pPr marL="914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3pPr>
                      <a:lvl4pPr marL="1371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4pPr>
                      <a:lvl5pPr marL="18288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5pPr>
                      <a:lvl6pPr marL="22860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6pPr>
                      <a:lvl7pPr marL="27432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7pPr>
                      <a:lvl8pPr marL="32004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8pPr>
                      <a:lvl9pPr marL="3657600" marR="0" algn="l" defTabSz="457200" rtl="0" eaLnBrk="1" latinLnBrk="0" hangingPunct="1">
                        <a:lnSpc>
                          <a:spcPct val="100000"/>
                        </a:lnSpc>
                        <a:spcBef>
                          <a:spcPts val="0"/>
                        </a:spcBef>
                        <a:spcAft>
                          <a:spcPts val="0"/>
                        </a:spcAft>
                        <a:buNone/>
                        <a:defRPr sz="1800" b="0" i="0" u="none" strike="noStrike" kern="1200" cap="none" baseline="0">
                          <a:solidFill>
                            <a:schemeClr val="dk1"/>
                          </a:solidFill>
                          <a:latin typeface="Calibri" panose="020F0502020204030204"/>
                          <a:sym typeface="Arial"/>
                          <a:rtl val="0"/>
                        </a:defRPr>
                      </a:lvl9pPr>
                    </a:lstStyle>
                    <a:p>
                      <a:pPr algn="l">
                        <a:lnSpc>
                          <a:spcPct val="100000"/>
                        </a:lnSpc>
                        <a:spcAft>
                          <a:spcPts val="0"/>
                        </a:spcAft>
                      </a:pPr>
                      <a:r>
                        <a:rPr lang="pt-BR" sz="1400" dirty="0">
                          <a:effectLst/>
                        </a:rPr>
                        <a:t>PORTARIA GM/MS Nº 375, DE 10 DE MARÇO DE 2014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833301863"/>
                  </a:ext>
                </a:extLst>
              </a:tr>
            </a:tbl>
          </a:graphicData>
        </a:graphic>
      </p:graphicFrame>
      <p:sp>
        <p:nvSpPr>
          <p:cNvPr id="6" name="Retângulo 5"/>
          <p:cNvSpPr/>
          <p:nvPr/>
        </p:nvSpPr>
        <p:spPr>
          <a:xfrm>
            <a:off x="107504" y="269526"/>
            <a:ext cx="6624736" cy="369332"/>
          </a:xfrm>
          <a:prstGeom prst="rect">
            <a:avLst/>
          </a:prstGeom>
        </p:spPr>
        <p:txBody>
          <a:bodyPr wrap="square">
            <a:spAutoFit/>
          </a:bodyPr>
          <a:lstStyle/>
          <a:p>
            <a:r>
              <a:rPr lang="pt-BR" sz="1800" b="1" dirty="0"/>
              <a:t>Portarias de Regulação das Emendas Impositivas por ano</a:t>
            </a:r>
          </a:p>
        </p:txBody>
      </p:sp>
    </p:spTree>
    <p:extLst>
      <p:ext uri="{BB962C8B-B14F-4D97-AF65-F5344CB8AC3E}">
        <p14:creationId xmlns:p14="http://schemas.microsoft.com/office/powerpoint/2010/main" val="129872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62002" y="1628800"/>
            <a:ext cx="8008703" cy="428133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pt-BR" sz="2900" b="0" i="0" u="none" strike="noStrike" kern="1200" cap="none" spc="0" normalizeH="0" baseline="0" noProof="0" dirty="0">
                <a:ln>
                  <a:noFill/>
                </a:ln>
                <a:solidFill>
                  <a:sysClr val="windowText" lastClr="000000"/>
                </a:solidFill>
                <a:effectLst/>
                <a:uLnTx/>
                <a:uFillTx/>
                <a:latin typeface="Arial"/>
                <a:ea typeface="+mn-ea"/>
                <a:cs typeface="+mn-cs"/>
              </a:rPr>
              <a:t>Aplicação das Emendas Parlamentares para incremento do </a:t>
            </a:r>
            <a:r>
              <a:rPr kumimoji="0" lang="pt-BR" sz="2900" b="1" i="0" u="sng" strike="noStrike" kern="1200" cap="none" spc="0" normalizeH="0" baseline="0" noProof="0" dirty="0">
                <a:ln>
                  <a:noFill/>
                </a:ln>
                <a:solidFill>
                  <a:sysClr val="windowText" lastClr="000000"/>
                </a:solidFill>
                <a:effectLst/>
                <a:uLnTx/>
                <a:uFillTx/>
                <a:latin typeface="Arial"/>
                <a:ea typeface="+mn-ea"/>
                <a:cs typeface="+mn-cs"/>
              </a:rPr>
              <a:t>PAB:</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pt-BR" sz="2900" b="1" i="0" u="sng"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2900" b="0" i="0" u="none" strike="noStrike" kern="1200" cap="none" spc="0" normalizeH="0" baseline="0" noProof="0" dirty="0">
                <a:ln>
                  <a:noFill/>
                </a:ln>
                <a:solidFill>
                  <a:sysClr val="windowText" lastClr="000000"/>
                </a:solidFill>
                <a:effectLst/>
                <a:uLnTx/>
                <a:uFillTx/>
                <a:latin typeface="Arial"/>
                <a:ea typeface="+mn-ea"/>
                <a:cs typeface="+mn-cs"/>
              </a:rPr>
              <a:t>Caráter temporário, em até 100% do somatório dos Pisos de Atenção Básica (PAB), Fixo e Variável, aferidos em 2018 para o município;</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2900" b="0" i="0" u="none" strike="noStrike" kern="1200" cap="none" spc="0" normalizeH="0" baseline="0" noProof="0" dirty="0">
                <a:ln>
                  <a:noFill/>
                </a:ln>
                <a:solidFill>
                  <a:sysClr val="windowText" lastClr="000000"/>
                </a:solidFill>
                <a:effectLst/>
                <a:uLnTx/>
                <a:uFillTx/>
                <a:latin typeface="Arial"/>
                <a:ea typeface="+mn-ea"/>
                <a:cs typeface="+mn-cs"/>
              </a:rPr>
              <a:t>Vedação de pagamento de despesas de pessoal e encargos sociais no caso de emendas individuais (art. 166, § 10, CF);</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2900" b="0" i="0" u="none" strike="noStrike" kern="1200" cap="none" spc="0" normalizeH="0" baseline="0" noProof="0" dirty="0">
                <a:ln>
                  <a:noFill/>
                </a:ln>
                <a:solidFill>
                  <a:sysClr val="windowText" lastClr="000000"/>
                </a:solidFill>
                <a:effectLst/>
                <a:uLnTx/>
                <a:uFillTx/>
                <a:latin typeface="Arial"/>
                <a:ea typeface="+mn-ea"/>
                <a:cs typeface="+mn-cs"/>
              </a:rPr>
              <a:t>A execução dos recursos de emenda parlamentar de custeio deve obedecer à legislação vigente (LC nº 141/2012 - que define o que são ações e serviços públicos de saúde, bem como o Título II da </a:t>
            </a:r>
            <a:r>
              <a:rPr kumimoji="0" lang="pt-BR" sz="2900" b="1" i="0" u="none" strike="noStrike" kern="1200" cap="none" spc="0" normalizeH="0" baseline="0" noProof="0" dirty="0">
                <a:ln>
                  <a:noFill/>
                </a:ln>
                <a:solidFill>
                  <a:sysClr val="windowText" lastClr="000000"/>
                </a:solidFill>
                <a:effectLst/>
                <a:uLnTx/>
                <a:uFillTx/>
                <a:latin typeface="Arial"/>
                <a:ea typeface="+mn-ea"/>
                <a:cs typeface="+mn-cs"/>
              </a:rPr>
              <a:t>Portaria de Consolidação nº 6</a:t>
            </a:r>
            <a:r>
              <a:rPr kumimoji="0" lang="pt-BR" sz="2900" b="0" i="0" u="none" strike="noStrike" kern="1200" cap="none" spc="0" normalizeH="0" baseline="0" noProof="0" dirty="0">
                <a:ln>
                  <a:noFill/>
                </a:ln>
                <a:solidFill>
                  <a:sysClr val="windowText" lastClr="000000"/>
                </a:solidFill>
                <a:effectLst/>
                <a:uLnTx/>
                <a:uFillTx/>
                <a:latin typeface="Arial"/>
                <a:ea typeface="+mn-ea"/>
                <a:cs typeface="+mn-cs"/>
              </a:rPr>
              <a:t>, de 28.09.2017, - que trata do custeio da Atenção Básica); </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pt-BR" sz="29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pt-BR" sz="28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charset="0"/>
              <a:buNone/>
              <a:tabLst/>
              <a:defRPr/>
            </a:pPr>
            <a:endParaRPr kumimoji="0" lang="pt-BR" sz="2800" b="1" i="0" u="sng"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5" name="Retângulo 4"/>
          <p:cNvSpPr/>
          <p:nvPr/>
        </p:nvSpPr>
        <p:spPr>
          <a:xfrm>
            <a:off x="251520" y="188640"/>
            <a:ext cx="5615640" cy="461665"/>
          </a:xfrm>
          <a:prstGeom prst="rect">
            <a:avLst/>
          </a:prstGeom>
        </p:spPr>
        <p:txBody>
          <a:bodyPr wrap="none">
            <a:spAutoFit/>
          </a:bodyPr>
          <a:lstStyle/>
          <a:p>
            <a:r>
              <a:rPr lang="pt-BR" sz="2400" b="1" dirty="0"/>
              <a:t>Portaria GM/MS nº 395, de 14.03.2019</a:t>
            </a:r>
          </a:p>
        </p:txBody>
      </p:sp>
    </p:spTree>
    <p:extLst>
      <p:ext uri="{BB962C8B-B14F-4D97-AF65-F5344CB8AC3E}">
        <p14:creationId xmlns:p14="http://schemas.microsoft.com/office/powerpoint/2010/main" val="2523139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3"/>
          <p:cNvSpPr txBox="1">
            <a:spLocks/>
          </p:cNvSpPr>
          <p:nvPr/>
        </p:nvSpPr>
        <p:spPr>
          <a:xfrm>
            <a:off x="457200" y="1424354"/>
            <a:ext cx="8229600" cy="4985237"/>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4600" b="0" i="0" u="none" strike="noStrike" kern="1200" cap="none" spc="0" normalizeH="0" baseline="0" noProof="0" dirty="0">
                <a:ln>
                  <a:noFill/>
                </a:ln>
                <a:solidFill>
                  <a:sysClr val="windowText" lastClr="000000"/>
                </a:solidFill>
                <a:effectLst/>
                <a:uLnTx/>
                <a:uFillTx/>
                <a:latin typeface="Arial"/>
                <a:ea typeface="+mn-ea"/>
                <a:cs typeface="+mn-cs"/>
              </a:rPr>
              <a:t>Caráter temporário, limitada em até 100% da</a:t>
            </a:r>
            <a:r>
              <a:rPr kumimoji="0" lang="pt-BR" sz="4800" b="0" i="0" u="none" strike="noStrike" kern="1200" cap="none" spc="0" normalizeH="0" baseline="0" noProof="0" dirty="0">
                <a:ln>
                  <a:noFill/>
                </a:ln>
                <a:solidFill>
                  <a:srgbClr val="000000"/>
                </a:solidFill>
                <a:effectLst/>
                <a:uLnTx/>
                <a:uFillTx/>
                <a:latin typeface="open_sansregular"/>
                <a:ea typeface="+mn-ea"/>
                <a:cs typeface="+mn-cs"/>
              </a:rPr>
              <a:t> produção aprovada no Sistema de Informações Ambulatoriais de Saúde (SIA) e no Sistema de Informações Hospitalares (SIH) de 2018;</a:t>
            </a:r>
            <a:endParaRPr kumimoji="0" lang="pt-BR" sz="46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4600" b="0" i="0" u="none" strike="noStrike" kern="1200" cap="none" spc="0" normalizeH="0" baseline="0" noProof="0" dirty="0">
                <a:ln>
                  <a:noFill/>
                </a:ln>
                <a:solidFill>
                  <a:sysClr val="windowText" lastClr="000000"/>
                </a:solidFill>
                <a:effectLst/>
                <a:uLnTx/>
                <a:uFillTx/>
                <a:latin typeface="Arial"/>
                <a:ea typeface="+mn-ea"/>
                <a:cs typeface="+mn-cs"/>
              </a:rPr>
              <a:t>Envolve as ações de atenção médico hospitalar, bem como aquelas destinadas às despesas dos seguintes programas: CEO, SAMU, Centro de Referência em Saúde do Trabalhador; Adesão à </a:t>
            </a:r>
            <a:r>
              <a:rPr kumimoji="0" lang="pt-BR" sz="4600" b="0" i="0" u="none" strike="noStrike" kern="1200" cap="none" spc="0" normalizeH="0" baseline="0" noProof="0" dirty="0" err="1">
                <a:ln>
                  <a:noFill/>
                </a:ln>
                <a:solidFill>
                  <a:sysClr val="windowText" lastClr="000000"/>
                </a:solidFill>
                <a:effectLst/>
                <a:uLnTx/>
                <a:uFillTx/>
                <a:latin typeface="Arial"/>
                <a:ea typeface="+mn-ea"/>
                <a:cs typeface="+mn-cs"/>
              </a:rPr>
              <a:t>Contratualização</a:t>
            </a:r>
            <a:r>
              <a:rPr kumimoji="0" lang="pt-BR" sz="4600" b="0" i="0" u="none" strike="noStrike" kern="1200" cap="none" spc="0" normalizeH="0" baseline="0" noProof="0" dirty="0">
                <a:ln>
                  <a:noFill/>
                </a:ln>
                <a:solidFill>
                  <a:sysClr val="windowText" lastClr="000000"/>
                </a:solidFill>
                <a:effectLst/>
                <a:uLnTx/>
                <a:uFillTx/>
                <a:latin typeface="Arial"/>
                <a:ea typeface="+mn-ea"/>
                <a:cs typeface="+mn-cs"/>
              </a:rPr>
              <a:t> dos Hospitais de Pequeno Porte e dos Filantrópicos, dentre outros;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4600" b="0" i="0" u="none" strike="noStrike" kern="1200" cap="none" spc="0" normalizeH="0" baseline="0" noProof="0" dirty="0">
                <a:ln>
                  <a:noFill/>
                </a:ln>
                <a:solidFill>
                  <a:sysClr val="windowText" lastClr="000000"/>
                </a:solidFill>
                <a:effectLst/>
                <a:uLnTx/>
                <a:uFillTx/>
                <a:latin typeface="Arial"/>
                <a:ea typeface="+mn-ea"/>
                <a:cs typeface="+mn-cs"/>
              </a:rPr>
              <a:t>Vedação de pagamento de despesas de pessoal e encargos sociais no caso de emendas individuais (art. 166, § 10, CF);</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pt-BR" sz="4600" b="0" i="0" u="none" strike="noStrike" kern="1200" cap="none" spc="0" normalizeH="0" baseline="0" noProof="0" dirty="0">
                <a:ln>
                  <a:noFill/>
                </a:ln>
                <a:solidFill>
                  <a:sysClr val="windowText" lastClr="000000"/>
                </a:solidFill>
                <a:effectLst/>
                <a:uLnTx/>
                <a:uFillTx/>
                <a:latin typeface="Arial"/>
                <a:ea typeface="+mn-ea"/>
                <a:cs typeface="+mn-cs"/>
              </a:rPr>
              <a:t>A execução dos recursos de emenda parlamentar de custeio deve obedecer à legislação vigente (LC nº 141/2012 - que define o que são ações e serviços públicos de saúde, bem como o Título III da </a:t>
            </a:r>
            <a:r>
              <a:rPr kumimoji="0" lang="pt-BR" sz="4600" b="1" i="0" u="none" strike="noStrike" kern="1200" cap="none" spc="0" normalizeH="0" baseline="0" noProof="0" dirty="0">
                <a:ln>
                  <a:noFill/>
                </a:ln>
                <a:solidFill>
                  <a:sysClr val="windowText" lastClr="000000"/>
                </a:solidFill>
                <a:effectLst/>
                <a:uLnTx/>
                <a:uFillTx/>
                <a:latin typeface="Arial"/>
                <a:ea typeface="+mn-ea"/>
                <a:cs typeface="+mn-cs"/>
              </a:rPr>
              <a:t>Portaria de Consolidação nº 6</a:t>
            </a:r>
            <a:r>
              <a:rPr kumimoji="0" lang="pt-BR" sz="4600" b="0" i="0" u="none" strike="noStrike" kern="1200" cap="none" spc="0" normalizeH="0" baseline="0" noProof="0" dirty="0">
                <a:ln>
                  <a:noFill/>
                </a:ln>
                <a:solidFill>
                  <a:sysClr val="windowText" lastClr="000000"/>
                </a:solidFill>
                <a:effectLst/>
                <a:uLnTx/>
                <a:uFillTx/>
                <a:latin typeface="Arial"/>
                <a:ea typeface="+mn-ea"/>
                <a:cs typeface="+mn-cs"/>
              </a:rPr>
              <a:t>, de 28.09.2017, - que trata do custeio da Atenção de Média e Alta Complexidade Ambulatorial e Hospitalar) ;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pt-BR" sz="32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 name="Retângulo 2"/>
          <p:cNvSpPr/>
          <p:nvPr/>
        </p:nvSpPr>
        <p:spPr>
          <a:xfrm>
            <a:off x="107504" y="44624"/>
            <a:ext cx="6912768" cy="830997"/>
          </a:xfrm>
          <a:prstGeom prst="rect">
            <a:avLst/>
          </a:prstGeom>
        </p:spPr>
        <p:txBody>
          <a:bodyPr wrap="square">
            <a:spAutoFit/>
          </a:bodyPr>
          <a:lstStyle/>
          <a:p>
            <a:r>
              <a:rPr lang="pt-BR" sz="2400" b="1" dirty="0"/>
              <a:t>Aplicação das Emendas Parlamentares para incremento do MAC:</a:t>
            </a:r>
          </a:p>
        </p:txBody>
      </p:sp>
    </p:spTree>
    <p:extLst>
      <p:ext uri="{BB962C8B-B14F-4D97-AF65-F5344CB8AC3E}">
        <p14:creationId xmlns:p14="http://schemas.microsoft.com/office/powerpoint/2010/main" val="51166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700808"/>
            <a:ext cx="8045792" cy="707886"/>
          </a:xfrm>
          <a:prstGeom prst="rect">
            <a:avLst/>
          </a:prstGeom>
        </p:spPr>
        <p:txBody>
          <a:bodyPr wrap="none">
            <a:spAutoFit/>
          </a:bodyPr>
          <a:lstStyle/>
          <a:p>
            <a:r>
              <a:rPr lang="pt-BR" sz="4000" b="1" dirty="0"/>
              <a:t>QUALIFICAÇÃO DAS EMENDAS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028" y="2924944"/>
            <a:ext cx="32956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44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34273"/>
            <a:ext cx="750111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251519" y="6093296"/>
            <a:ext cx="868679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mn-ea"/>
                <a:cs typeface="+mn-cs"/>
                <a:hlinkClick r:id="rId3"/>
              </a:rPr>
              <a:t>http://portalfns.saude.gov.br/index.php?option=com_content&amp;view=article&amp;id=2392</a:t>
            </a:r>
            <a:endParaRPr kumimoji="0" lang="pt-BR"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CaixaDeTexto 5"/>
          <p:cNvSpPr txBox="1"/>
          <p:nvPr/>
        </p:nvSpPr>
        <p:spPr>
          <a:xfrm>
            <a:off x="332508" y="235527"/>
            <a:ext cx="5708073"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ea typeface="+mn-ea"/>
                <a:cs typeface="+mn-cs"/>
              </a:rPr>
              <a:t>INCREMENTO PAB E MAC </a:t>
            </a:r>
          </a:p>
        </p:txBody>
      </p:sp>
    </p:spTree>
    <p:extLst>
      <p:ext uri="{BB962C8B-B14F-4D97-AF65-F5344CB8AC3E}">
        <p14:creationId xmlns:p14="http://schemas.microsoft.com/office/powerpoint/2010/main" val="237419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275878628"/>
              </p:ext>
            </p:extLst>
          </p:nvPr>
        </p:nvGraphicFramePr>
        <p:xfrm>
          <a:off x="193965" y="1772816"/>
          <a:ext cx="8742218" cy="3990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193965" y="277090"/>
            <a:ext cx="6844146" cy="461665"/>
          </a:xfrm>
          <a:prstGeom prst="rect">
            <a:avLst/>
          </a:prstGeom>
          <a:noFill/>
        </p:spPr>
        <p:txBody>
          <a:bodyPr wrap="square" rtlCol="0">
            <a:spAutoFit/>
          </a:bodyPr>
          <a:lstStyle/>
          <a:p>
            <a:r>
              <a:rPr lang="pt-BR" sz="2400" b="1" dirty="0"/>
              <a:t>INCREMENTO PAB/MAC – COMO FUNCIONA</a:t>
            </a:r>
          </a:p>
        </p:txBody>
      </p:sp>
    </p:spTree>
    <p:extLst>
      <p:ext uri="{BB962C8B-B14F-4D97-AF65-F5344CB8AC3E}">
        <p14:creationId xmlns:p14="http://schemas.microsoft.com/office/powerpoint/2010/main" val="3816127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1"/>
          <p:cNvSpPr txBox="1">
            <a:spLocks/>
          </p:cNvSpPr>
          <p:nvPr/>
        </p:nvSpPr>
        <p:spPr>
          <a:xfrm>
            <a:off x="207818" y="1704108"/>
            <a:ext cx="8368145" cy="2826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aplicação do incremento temporário MAC/PAB é própria de Estados, Distrito Federal e Municípios ou de propriedade ou gerenciada por entidade sem fins lucrativos (apenas MAC), devendo estar em </a:t>
            </a:r>
            <a:r>
              <a:rPr kumimoji="0" lang="pt-BR" sz="28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consonância com o Plano de Saúde </a:t>
            </a:r>
            <a:r>
              <a:rPr kumimoji="0" lang="pt-B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 devidamente, prevista na </a:t>
            </a:r>
            <a:r>
              <a:rPr kumimoji="0" lang="pt-BR" sz="28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Programação Anual de Saúde</a:t>
            </a:r>
            <a:r>
              <a:rPr kumimoji="0" lang="pt-B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guardando coerência entre os </a:t>
            </a:r>
            <a:r>
              <a:rPr kumimoji="0" lang="pt-BR" sz="28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instrumentos de planejamento</a:t>
            </a:r>
            <a:r>
              <a:rPr kumimoji="0" lang="pt-B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prestação de contas através do Relatório Anual de Gestão a ser apreciado e aprovado pelo Conselho de Saúde correspondente.</a:t>
            </a:r>
          </a:p>
        </p:txBody>
      </p:sp>
      <p:sp>
        <p:nvSpPr>
          <p:cNvPr id="8" name="CaixaDeTexto 7"/>
          <p:cNvSpPr txBox="1"/>
          <p:nvPr/>
        </p:nvSpPr>
        <p:spPr>
          <a:xfrm>
            <a:off x="332509" y="291009"/>
            <a:ext cx="6982691" cy="461665"/>
          </a:xfrm>
          <a:prstGeom prst="rect">
            <a:avLst/>
          </a:prstGeom>
          <a:noFill/>
        </p:spPr>
        <p:txBody>
          <a:bodyPr wrap="square" rtlCol="0">
            <a:spAutoFit/>
          </a:bodyPr>
          <a:lstStyle/>
          <a:p>
            <a:r>
              <a:rPr lang="pt-BR" sz="2400" b="1" dirty="0"/>
              <a:t>INCREMENTO MAC/PAB – USO DO RECURSO</a:t>
            </a:r>
          </a:p>
        </p:txBody>
      </p:sp>
    </p:spTree>
    <p:extLst>
      <p:ext uri="{BB962C8B-B14F-4D97-AF65-F5344CB8AC3E}">
        <p14:creationId xmlns:p14="http://schemas.microsoft.com/office/powerpoint/2010/main" val="2497297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552" y="5949280"/>
            <a:ext cx="8208912" cy="307777"/>
          </a:xfrm>
          <a:prstGeom prst="rect">
            <a:avLst/>
          </a:prstGeom>
        </p:spPr>
        <p:txBody>
          <a:bodyPr wrap="square">
            <a:spAutoFit/>
          </a:bodyPr>
          <a:lstStyle/>
          <a:p>
            <a:r>
              <a:rPr lang="pt-BR" dirty="0"/>
              <a:t>http://portalfns.saude.gov.br/images/banners/Sigem/Portaria_448_de_13_de_Setembro_de_2002.pdf</a:t>
            </a:r>
          </a:p>
        </p:txBody>
      </p:sp>
      <p:sp>
        <p:nvSpPr>
          <p:cNvPr id="6" name="Retângulo 5"/>
          <p:cNvSpPr/>
          <p:nvPr/>
        </p:nvSpPr>
        <p:spPr>
          <a:xfrm>
            <a:off x="899592" y="2368625"/>
            <a:ext cx="7200800" cy="1951496"/>
          </a:xfrm>
          <a:prstGeom prst="rect">
            <a:avLst/>
          </a:prstGeom>
        </p:spPr>
        <p:txBody>
          <a:bodyPr wrap="square">
            <a:spAutoFit/>
          </a:bodyPr>
          <a:lstStyle/>
          <a:p>
            <a:pPr algn="ctr">
              <a:lnSpc>
                <a:spcPct val="150000"/>
              </a:lnSpc>
            </a:pPr>
            <a:r>
              <a:rPr lang="pt-BR" sz="2800" dirty="0"/>
              <a:t>Portaria do STN 448/2002 – Divulga o detalhamento da natureza das despesas (Corrente e de Capital).</a:t>
            </a:r>
          </a:p>
        </p:txBody>
      </p:sp>
      <p:sp>
        <p:nvSpPr>
          <p:cNvPr id="7" name="CaixaDeTexto 6"/>
          <p:cNvSpPr txBox="1"/>
          <p:nvPr/>
        </p:nvSpPr>
        <p:spPr>
          <a:xfrm>
            <a:off x="539552" y="92926"/>
            <a:ext cx="3456384" cy="646331"/>
          </a:xfrm>
          <a:prstGeom prst="rect">
            <a:avLst/>
          </a:prstGeom>
          <a:noFill/>
        </p:spPr>
        <p:txBody>
          <a:bodyPr wrap="square" rtlCol="0">
            <a:spAutoFit/>
          </a:bodyPr>
          <a:lstStyle/>
          <a:p>
            <a:r>
              <a:rPr lang="pt-BR" sz="3600" b="1" dirty="0"/>
              <a:t>LEMBRETE </a:t>
            </a:r>
          </a:p>
        </p:txBody>
      </p:sp>
    </p:spTree>
    <p:extLst>
      <p:ext uri="{BB962C8B-B14F-4D97-AF65-F5344CB8AC3E}">
        <p14:creationId xmlns:p14="http://schemas.microsoft.com/office/powerpoint/2010/main" val="3239208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4860032" cy="836712"/>
          </a:xfrm>
        </p:spPr>
        <p:txBody>
          <a:bodyPr>
            <a:normAutofit/>
          </a:bodyPr>
          <a:lstStyle/>
          <a:p>
            <a:r>
              <a:rPr lang="pt-BR" sz="2800" b="1" dirty="0"/>
              <a:t>PRESTAÇÃO DE CONTAS</a:t>
            </a:r>
          </a:p>
        </p:txBody>
      </p:sp>
      <p:sp>
        <p:nvSpPr>
          <p:cNvPr id="3" name="Espaço Reservado para Conteúdo 2"/>
          <p:cNvSpPr>
            <a:spLocks noGrp="1"/>
          </p:cNvSpPr>
          <p:nvPr>
            <p:ph idx="1"/>
          </p:nvPr>
        </p:nvSpPr>
        <p:spPr>
          <a:xfrm>
            <a:off x="395536" y="2204865"/>
            <a:ext cx="8229600" cy="3024336"/>
          </a:xfrm>
        </p:spPr>
        <p:txBody>
          <a:bodyPr/>
          <a:lstStyle/>
          <a:p>
            <a:pPr marL="0" indent="0" algn="just">
              <a:buNone/>
            </a:pPr>
            <a:r>
              <a:rPr lang="pt-BR" b="1" dirty="0"/>
              <a:t>Será realizada no Relatório Anual de Gestão (RAG)</a:t>
            </a:r>
            <a:r>
              <a:rPr lang="pt-BR" dirty="0"/>
              <a:t> do respectivo ente beneficiado, no qual deverá estar demonstrado que os recursos foram utilizados segundo as normativas vigentes. </a:t>
            </a:r>
          </a:p>
        </p:txBody>
      </p:sp>
    </p:spTree>
    <p:extLst>
      <p:ext uri="{BB962C8B-B14F-4D97-AF65-F5344CB8AC3E}">
        <p14:creationId xmlns:p14="http://schemas.microsoft.com/office/powerpoint/2010/main" val="2768185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116632"/>
            <a:ext cx="7272808" cy="707886"/>
          </a:xfrm>
          <a:prstGeom prst="rect">
            <a:avLst/>
          </a:prstGeom>
          <a:noFill/>
        </p:spPr>
        <p:txBody>
          <a:bodyPr wrap="square" rtlCol="0">
            <a:spAutoFit/>
          </a:bodyPr>
          <a:lstStyle/>
          <a:p>
            <a:r>
              <a:rPr lang="pt-BR" sz="2000" b="1" dirty="0"/>
              <a:t>PEC 48/2019 – ALTERA RITO DAS EMENDAS PARLAMENTARES AO ORÇAMENTO</a:t>
            </a:r>
          </a:p>
        </p:txBody>
      </p:sp>
      <p:sp>
        <p:nvSpPr>
          <p:cNvPr id="3" name="CaixaDeTexto 2"/>
          <p:cNvSpPr txBox="1"/>
          <p:nvPr/>
        </p:nvSpPr>
        <p:spPr>
          <a:xfrm>
            <a:off x="221788" y="2245514"/>
            <a:ext cx="8424936" cy="369332"/>
          </a:xfrm>
          <a:prstGeom prst="rect">
            <a:avLst/>
          </a:prstGeom>
          <a:noFill/>
        </p:spPr>
        <p:txBody>
          <a:bodyPr wrap="square" rtlCol="0">
            <a:spAutoFit/>
          </a:bodyPr>
          <a:lstStyle/>
          <a:p>
            <a:r>
              <a:rPr lang="pt-BR" sz="1800" b="1" dirty="0"/>
              <a:t>RESUMO DA DESTINAÇÃO DOS RECURSOS DE EMENDAS INDIVIDUAIS</a:t>
            </a:r>
          </a:p>
        </p:txBody>
      </p:sp>
      <p:sp>
        <p:nvSpPr>
          <p:cNvPr id="5" name="CaixaDeTexto 4"/>
          <p:cNvSpPr txBox="1"/>
          <p:nvPr/>
        </p:nvSpPr>
        <p:spPr>
          <a:xfrm>
            <a:off x="446374" y="2987660"/>
            <a:ext cx="8136904" cy="3046988"/>
          </a:xfrm>
          <a:prstGeom prst="rect">
            <a:avLst/>
          </a:prstGeom>
          <a:noFill/>
        </p:spPr>
        <p:txBody>
          <a:bodyPr wrap="square" rtlCol="0">
            <a:spAutoFit/>
          </a:bodyPr>
          <a:lstStyle/>
          <a:p>
            <a:pPr algn="just"/>
            <a:r>
              <a:rPr lang="pt-BR" sz="2400" dirty="0"/>
              <a:t>Dos R$ 15,9 milhões de cada parlamentar:</a:t>
            </a:r>
          </a:p>
          <a:p>
            <a:pPr algn="just"/>
            <a:endParaRPr lang="pt-BR" sz="2400" dirty="0"/>
          </a:p>
          <a:p>
            <a:pPr marL="342900" indent="-342900" algn="just">
              <a:lnSpc>
                <a:spcPct val="150000"/>
              </a:lnSpc>
              <a:buAutoNum type="arabicParenR"/>
            </a:pPr>
            <a:r>
              <a:rPr lang="pt-BR" sz="2400" dirty="0"/>
              <a:t>Min 50% na saúde (apenas por finalidade específica);</a:t>
            </a:r>
          </a:p>
          <a:p>
            <a:pPr marL="342900" indent="-342900" algn="just">
              <a:lnSpc>
                <a:spcPct val="150000"/>
              </a:lnSpc>
              <a:buAutoNum type="arabicParenR"/>
            </a:pPr>
            <a:r>
              <a:rPr lang="pt-BR" sz="2400" dirty="0"/>
              <a:t>50% livre destinação, sendo que: a) por transferência com finalidade definida e b) por transferência especial, sendo que: min 70% em GND 4 e até 30% em GND 3.</a:t>
            </a:r>
          </a:p>
        </p:txBody>
      </p:sp>
      <p:sp>
        <p:nvSpPr>
          <p:cNvPr id="4" name="CaixaDeTexto 3"/>
          <p:cNvSpPr txBox="1"/>
          <p:nvPr/>
        </p:nvSpPr>
        <p:spPr>
          <a:xfrm>
            <a:off x="1403648" y="1166554"/>
            <a:ext cx="5184576" cy="400110"/>
          </a:xfrm>
          <a:prstGeom prst="rect">
            <a:avLst/>
          </a:prstGeom>
          <a:solidFill>
            <a:schemeClr val="accent2">
              <a:lumMod val="20000"/>
              <a:lumOff val="80000"/>
            </a:schemeClr>
          </a:solidFill>
          <a:ln>
            <a:solidFill>
              <a:schemeClr val="accent2">
                <a:lumMod val="20000"/>
                <a:lumOff val="80000"/>
              </a:schemeClr>
            </a:solidFill>
          </a:ln>
        </p:spPr>
        <p:txBody>
          <a:bodyPr wrap="square" rtlCol="0">
            <a:spAutoFit/>
          </a:bodyPr>
          <a:lstStyle/>
          <a:p>
            <a:pPr algn="ctr"/>
            <a:r>
              <a:rPr lang="pt-BR" sz="2000" b="1" dirty="0"/>
              <a:t>EMENDA CONSTITUCIONAL Nº 105/2019</a:t>
            </a:r>
          </a:p>
        </p:txBody>
      </p:sp>
    </p:spTree>
    <p:extLst>
      <p:ext uri="{BB962C8B-B14F-4D97-AF65-F5344CB8AC3E}">
        <p14:creationId xmlns:p14="http://schemas.microsoft.com/office/powerpoint/2010/main" val="1435006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776864" cy="503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395536" y="260648"/>
            <a:ext cx="5616624" cy="461665"/>
          </a:xfrm>
          <a:prstGeom prst="rect">
            <a:avLst/>
          </a:prstGeom>
          <a:noFill/>
        </p:spPr>
        <p:txBody>
          <a:bodyPr wrap="square" rtlCol="0">
            <a:spAutoFit/>
          </a:bodyPr>
          <a:lstStyle/>
          <a:p>
            <a:r>
              <a:rPr lang="pt-BR" sz="2400" b="1" dirty="0"/>
              <a:t>PAINEL DE APOIO À GESTÃO </a:t>
            </a:r>
          </a:p>
        </p:txBody>
      </p:sp>
    </p:spTree>
    <p:extLst>
      <p:ext uri="{BB962C8B-B14F-4D97-AF65-F5344CB8AC3E}">
        <p14:creationId xmlns:p14="http://schemas.microsoft.com/office/powerpoint/2010/main" val="1159351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71600" y="1556792"/>
            <a:ext cx="4615256" cy="3447045"/>
          </a:xfrm>
          <a:prstGeom prst="rect">
            <a:avLst/>
          </a:prstGeom>
        </p:spPr>
      </p:pic>
      <p:sp>
        <p:nvSpPr>
          <p:cNvPr id="5" name="CaixaDeTexto 4"/>
          <p:cNvSpPr txBox="1"/>
          <p:nvPr/>
        </p:nvSpPr>
        <p:spPr>
          <a:xfrm>
            <a:off x="249383" y="221673"/>
            <a:ext cx="62761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Arial"/>
                <a:ea typeface="+mn-ea"/>
                <a:cs typeface="+mn-cs"/>
              </a:rPr>
              <a:t>CARTILHA DO MINISTÉRIO DA SAÚDE</a:t>
            </a:r>
          </a:p>
        </p:txBody>
      </p:sp>
      <p:sp>
        <p:nvSpPr>
          <p:cNvPr id="6" name="Retângulo 5"/>
          <p:cNvSpPr/>
          <p:nvPr/>
        </p:nvSpPr>
        <p:spPr>
          <a:xfrm>
            <a:off x="683568" y="5514249"/>
            <a:ext cx="810490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a:ea typeface="+mn-ea"/>
                <a:cs typeface="+mn-cs"/>
                <a:hlinkClick r:id="rId3"/>
              </a:rPr>
              <a:t>http://www.portalfns.saude.gov.br/images/pdfs/cartilha_2019_final_4.pdf</a:t>
            </a:r>
            <a:endParaRPr kumimoji="0" lang="pt-BR"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8149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11560" y="1340768"/>
            <a:ext cx="4961287" cy="4151281"/>
          </a:xfrm>
          <a:prstGeom prst="rect">
            <a:avLst/>
          </a:prstGeom>
        </p:spPr>
      </p:pic>
      <p:sp>
        <p:nvSpPr>
          <p:cNvPr id="6" name="Retângulo 5"/>
          <p:cNvSpPr/>
          <p:nvPr/>
        </p:nvSpPr>
        <p:spPr>
          <a:xfrm>
            <a:off x="1025236" y="5883754"/>
            <a:ext cx="5361709" cy="369332"/>
          </a:xfrm>
          <a:prstGeom prst="rect">
            <a:avLst/>
          </a:prstGeom>
        </p:spPr>
        <p:txBody>
          <a:bodyPr wrap="square">
            <a:spAutoFit/>
          </a:bodyPr>
          <a:lstStyle/>
          <a:p>
            <a:r>
              <a:rPr lang="pt-BR" dirty="0">
                <a:hlinkClick r:id="rId3"/>
              </a:rPr>
              <a:t>https://www.cnm.org.br/biblioteca/exibe/3540</a:t>
            </a:r>
            <a:endParaRPr lang="pt-BR" dirty="0"/>
          </a:p>
        </p:txBody>
      </p:sp>
      <p:sp>
        <p:nvSpPr>
          <p:cNvPr id="7" name="CaixaDeTexto 6"/>
          <p:cNvSpPr txBox="1"/>
          <p:nvPr/>
        </p:nvSpPr>
        <p:spPr>
          <a:xfrm>
            <a:off x="207819" y="184575"/>
            <a:ext cx="5458691" cy="461665"/>
          </a:xfrm>
          <a:prstGeom prst="rect">
            <a:avLst/>
          </a:prstGeom>
          <a:noFill/>
        </p:spPr>
        <p:txBody>
          <a:bodyPr wrap="square" rtlCol="0">
            <a:spAutoFit/>
          </a:bodyPr>
          <a:lstStyle/>
          <a:p>
            <a:r>
              <a:rPr lang="pt-BR" sz="2400" b="1" dirty="0"/>
              <a:t>CARTILHA CONASEMS E CNM</a:t>
            </a:r>
          </a:p>
        </p:txBody>
      </p:sp>
    </p:spTree>
    <p:extLst>
      <p:ext uri="{BB962C8B-B14F-4D97-AF65-F5344CB8AC3E}">
        <p14:creationId xmlns:p14="http://schemas.microsoft.com/office/powerpoint/2010/main" val="405771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a:stretch/>
        </p:blipFill>
        <p:spPr>
          <a:xfrm>
            <a:off x="1429" y="-14599"/>
            <a:ext cx="9142571" cy="6858000"/>
          </a:xfrm>
          <a:prstGeom prst="rect">
            <a:avLst/>
          </a:prstGeom>
          <a:noFill/>
          <a:ln>
            <a:noFill/>
          </a:ln>
        </p:spPr>
      </p:pic>
      <p:sp>
        <p:nvSpPr>
          <p:cNvPr id="3" name="CaixaDeTexto 2"/>
          <p:cNvSpPr txBox="1"/>
          <p:nvPr/>
        </p:nvSpPr>
        <p:spPr>
          <a:xfrm>
            <a:off x="324241" y="3140967"/>
            <a:ext cx="4248472" cy="2554545"/>
          </a:xfrm>
          <a:prstGeom prst="rect">
            <a:avLst/>
          </a:prstGeom>
          <a:noFill/>
        </p:spPr>
        <p:txBody>
          <a:bodyPr wrap="square" rtlCol="0">
            <a:spAutoFit/>
          </a:bodyPr>
          <a:lstStyle/>
          <a:p>
            <a:pPr>
              <a:lnSpc>
                <a:spcPct val="200000"/>
              </a:lnSpc>
            </a:pPr>
            <a:r>
              <a:rPr lang="pt-BR" sz="2000" b="1" dirty="0"/>
              <a:t>Alessandra Giseli Matias</a:t>
            </a:r>
          </a:p>
          <a:p>
            <a:pPr>
              <a:lnSpc>
                <a:spcPct val="200000"/>
              </a:lnSpc>
            </a:pPr>
            <a:r>
              <a:rPr lang="pt-BR" sz="2000" dirty="0"/>
              <a:t>Assessora Técnica</a:t>
            </a:r>
          </a:p>
          <a:p>
            <a:pPr>
              <a:lnSpc>
                <a:spcPct val="200000"/>
              </a:lnSpc>
            </a:pPr>
            <a:r>
              <a:rPr lang="pt-BR" sz="2000" dirty="0"/>
              <a:t>(61) 993 092 535 </a:t>
            </a:r>
          </a:p>
          <a:p>
            <a:pPr>
              <a:lnSpc>
                <a:spcPct val="200000"/>
              </a:lnSpc>
            </a:pPr>
            <a:r>
              <a:rPr lang="pt-BR" sz="2000" dirty="0"/>
              <a:t>alessandra@conasems.org.br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9008" y="320255"/>
            <a:ext cx="7109639" cy="338554"/>
          </a:xfrm>
          <a:prstGeom prst="rect">
            <a:avLst/>
          </a:prstGeom>
          <a:solidFill>
            <a:schemeClr val="accent3">
              <a:lumMod val="60000"/>
              <a:lumOff val="40000"/>
            </a:schemeClr>
          </a:solidFill>
          <a:ln>
            <a:solidFill>
              <a:schemeClr val="accent3">
                <a:lumMod val="60000"/>
                <a:lumOff val="40000"/>
              </a:schemeClr>
            </a:solidFill>
          </a:ln>
        </p:spPr>
        <p:txBody>
          <a:bodyPr wrap="none">
            <a:spAutoFit/>
          </a:bodyPr>
          <a:lstStyle/>
          <a:p>
            <a:r>
              <a:rPr lang="pt-BR" sz="1600" b="1" dirty="0"/>
              <a:t>Qual é o contexto em que as emendas parlamentares estão inseridas? </a:t>
            </a:r>
          </a:p>
        </p:txBody>
      </p:sp>
      <p:sp>
        <p:nvSpPr>
          <p:cNvPr id="2" name="Elipse 1"/>
          <p:cNvSpPr/>
          <p:nvPr/>
        </p:nvSpPr>
        <p:spPr>
          <a:xfrm>
            <a:off x="310687" y="1533272"/>
            <a:ext cx="2304256" cy="2185256"/>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ORGANIZAÇÃO DO SISTEMA DA SAÚDE </a:t>
            </a:r>
          </a:p>
        </p:txBody>
      </p:sp>
      <p:sp>
        <p:nvSpPr>
          <p:cNvPr id="7" name="Elipse 6"/>
          <p:cNvSpPr/>
          <p:nvPr/>
        </p:nvSpPr>
        <p:spPr>
          <a:xfrm>
            <a:off x="2888014" y="980728"/>
            <a:ext cx="2727920" cy="259228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CARACTERÍSTICAS TRIPARTITE – (PARLAMENTAR)</a:t>
            </a:r>
          </a:p>
        </p:txBody>
      </p:sp>
      <p:sp>
        <p:nvSpPr>
          <p:cNvPr id="9" name="Elipse 8"/>
          <p:cNvSpPr/>
          <p:nvPr/>
        </p:nvSpPr>
        <p:spPr>
          <a:xfrm>
            <a:off x="251520" y="4198552"/>
            <a:ext cx="2520280" cy="2304256"/>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DIFERENÇAS REGIONAIS </a:t>
            </a:r>
          </a:p>
        </p:txBody>
      </p:sp>
      <p:sp>
        <p:nvSpPr>
          <p:cNvPr id="11" name="Elipse 10"/>
          <p:cNvSpPr/>
          <p:nvPr/>
        </p:nvSpPr>
        <p:spPr>
          <a:xfrm>
            <a:off x="5783711" y="1533271"/>
            <a:ext cx="2906000" cy="271389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SUBFINANCIAMENTO CRÔNICO DA SAÚDE </a:t>
            </a:r>
          </a:p>
        </p:txBody>
      </p:sp>
      <p:sp>
        <p:nvSpPr>
          <p:cNvPr id="13" name="Elipse 12"/>
          <p:cNvSpPr/>
          <p:nvPr/>
        </p:nvSpPr>
        <p:spPr>
          <a:xfrm>
            <a:off x="3095655" y="4077072"/>
            <a:ext cx="2520279" cy="224462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JUDICIALIZAÇÃO</a:t>
            </a:r>
          </a:p>
        </p:txBody>
      </p:sp>
      <p:sp>
        <p:nvSpPr>
          <p:cNvPr id="15" name="Elipse 14"/>
          <p:cNvSpPr/>
          <p:nvPr/>
        </p:nvSpPr>
        <p:spPr>
          <a:xfrm>
            <a:off x="5944059" y="4437112"/>
            <a:ext cx="2520279" cy="224462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INICIATIVA PRIVADA (CARÁTER COMPLEMENTAR)</a:t>
            </a:r>
          </a:p>
        </p:txBody>
      </p:sp>
    </p:spTree>
    <p:extLst>
      <p:ext uri="{BB962C8B-B14F-4D97-AF65-F5344CB8AC3E}">
        <p14:creationId xmlns:p14="http://schemas.microsoft.com/office/powerpoint/2010/main" val="127875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39552" y="1196752"/>
            <a:ext cx="8064896" cy="2862322"/>
          </a:xfrm>
          <a:prstGeom prst="rect">
            <a:avLst/>
          </a:prstGeom>
        </p:spPr>
        <p:txBody>
          <a:bodyPr wrap="square">
            <a:spAutoFit/>
          </a:bodyPr>
          <a:lstStyle/>
          <a:p>
            <a:pPr algn="just">
              <a:lnSpc>
                <a:spcPct val="150000"/>
              </a:lnSpc>
            </a:pPr>
            <a:r>
              <a:rPr lang="pt-BR" sz="2000" dirty="0"/>
              <a:t>O art. 17 da Lei Complementar 141/2012 dispõe que o rateio dos recursos vinculados a ações e serviços públicos de saúde repassados pela União aos Estados, Distrito Federal e Municípios </a:t>
            </a:r>
            <a:r>
              <a:rPr lang="pt-BR" sz="2000" b="1" dirty="0"/>
              <a:t>deverá observar as necessidades de saúde da população</a:t>
            </a:r>
            <a:r>
              <a:rPr lang="pt-BR" sz="2000" dirty="0"/>
              <a:t>; as dimensões epidemiológica, demográfica, socioeconômica, espacial e de capacidade de oferta de ações e serviços de saúde...</a:t>
            </a:r>
          </a:p>
        </p:txBody>
      </p:sp>
      <p:sp>
        <p:nvSpPr>
          <p:cNvPr id="6" name="Retângulo 5"/>
          <p:cNvSpPr/>
          <p:nvPr/>
        </p:nvSpPr>
        <p:spPr>
          <a:xfrm>
            <a:off x="523674" y="4365104"/>
            <a:ext cx="8080773" cy="1938992"/>
          </a:xfrm>
          <a:prstGeom prst="rect">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pt-BR" sz="2000" dirty="0"/>
              <a:t>Em tese, a destinação de emendas parlamentares à saúde </a:t>
            </a:r>
            <a:r>
              <a:rPr lang="pt-BR" sz="2000" b="1" dirty="0"/>
              <a:t>também deveria observar as diretrizes do art. 17 da LC 141/2012, visando a realização de gastos com questões prioritárias que atendam às principais necessidades da população.</a:t>
            </a:r>
          </a:p>
        </p:txBody>
      </p:sp>
      <p:sp>
        <p:nvSpPr>
          <p:cNvPr id="7" name="CaixaDeTexto 6"/>
          <p:cNvSpPr txBox="1"/>
          <p:nvPr/>
        </p:nvSpPr>
        <p:spPr>
          <a:xfrm>
            <a:off x="251520" y="260648"/>
            <a:ext cx="6480720" cy="461665"/>
          </a:xfrm>
          <a:prstGeom prst="rect">
            <a:avLst/>
          </a:prstGeom>
          <a:noFill/>
        </p:spPr>
        <p:txBody>
          <a:bodyPr wrap="square" rtlCol="0">
            <a:spAutoFit/>
          </a:bodyPr>
          <a:lstStyle/>
          <a:p>
            <a:r>
              <a:rPr lang="pt-BR" sz="2400" b="1" dirty="0"/>
              <a:t>DIRETRIZES DO ART. 17 DA LC 141/2012</a:t>
            </a:r>
          </a:p>
        </p:txBody>
      </p:sp>
    </p:spTree>
    <p:extLst>
      <p:ext uri="{BB962C8B-B14F-4D97-AF65-F5344CB8AC3E}">
        <p14:creationId xmlns:p14="http://schemas.microsoft.com/office/powerpoint/2010/main" val="90094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2484" y="1124744"/>
            <a:ext cx="7920880" cy="3416320"/>
          </a:xfrm>
          <a:prstGeom prst="rect">
            <a:avLst/>
          </a:prstGeom>
        </p:spPr>
        <p:txBody>
          <a:bodyPr wrap="square">
            <a:spAutoFit/>
          </a:bodyPr>
          <a:lstStyle/>
          <a:p>
            <a:pPr algn="just">
              <a:lnSpc>
                <a:spcPct val="150000"/>
              </a:lnSpc>
            </a:pPr>
            <a:r>
              <a:rPr lang="pt-BR" sz="2400" dirty="0"/>
              <a:t>A Secretaria de Orçamento Federal (SOF) utiliza o </a:t>
            </a:r>
            <a:r>
              <a:rPr lang="pt-BR" sz="2400" dirty="0" err="1"/>
              <a:t>Siop</a:t>
            </a:r>
            <a:r>
              <a:rPr lang="pt-BR" sz="2400" dirty="0"/>
              <a:t> para gerenciar as emendas. Esse sistema, porém, </a:t>
            </a:r>
            <a:r>
              <a:rPr lang="pt-BR" sz="2400" b="1" dirty="0"/>
              <a:t>não é utilizado pelo Legislativo</a:t>
            </a:r>
            <a:r>
              <a:rPr lang="pt-BR" sz="2400" dirty="0"/>
              <a:t>. O Congresso Nacional utiliza o sistema </a:t>
            </a:r>
            <a:r>
              <a:rPr lang="pt-BR" sz="2400" dirty="0" err="1"/>
              <a:t>Silor</a:t>
            </a:r>
            <a:r>
              <a:rPr lang="pt-BR" sz="2400" dirty="0"/>
              <a:t>, que realiza as alterações dos beneficiários e das medidas saneadoras das propostas que incorrem em impedimento técnico.</a:t>
            </a:r>
          </a:p>
        </p:txBody>
      </p:sp>
      <p:sp>
        <p:nvSpPr>
          <p:cNvPr id="5" name="Retângulo 4"/>
          <p:cNvSpPr/>
          <p:nvPr/>
        </p:nvSpPr>
        <p:spPr>
          <a:xfrm>
            <a:off x="352484" y="4797152"/>
            <a:ext cx="8035940" cy="1685846"/>
          </a:xfrm>
          <a:prstGeom prst="rect">
            <a:avLst/>
          </a:prstGeom>
          <a:solidFill>
            <a:schemeClr val="bg1">
              <a:lumMod val="85000"/>
            </a:schemeClr>
          </a:solidFill>
          <a:ln>
            <a:solidFill>
              <a:schemeClr val="bg1">
                <a:lumMod val="85000"/>
              </a:schemeClr>
            </a:solidFill>
          </a:ln>
        </p:spPr>
        <p:txBody>
          <a:bodyPr wrap="square">
            <a:spAutoFit/>
          </a:bodyPr>
          <a:lstStyle/>
          <a:p>
            <a:pPr algn="just">
              <a:lnSpc>
                <a:spcPct val="150000"/>
              </a:lnSpc>
            </a:pPr>
            <a:r>
              <a:rPr lang="pt-BR" sz="2400" dirty="0"/>
              <a:t>Não há comunicação entre </a:t>
            </a:r>
            <a:r>
              <a:rPr lang="pt-BR" sz="2400" dirty="0" err="1"/>
              <a:t>Siop</a:t>
            </a:r>
            <a:r>
              <a:rPr lang="pt-BR" sz="2400" dirty="0"/>
              <a:t> e </a:t>
            </a:r>
            <a:r>
              <a:rPr lang="pt-BR" sz="2400" dirty="0" err="1"/>
              <a:t>Silor</a:t>
            </a:r>
            <a:r>
              <a:rPr lang="pt-BR" sz="2400" dirty="0"/>
              <a:t>. A troca de informações entre os órgãos se dá, então, por meio de arquivo do Microsoft Excel.</a:t>
            </a:r>
          </a:p>
        </p:txBody>
      </p:sp>
      <p:sp>
        <p:nvSpPr>
          <p:cNvPr id="6" name="Retângulo 5"/>
          <p:cNvSpPr/>
          <p:nvPr/>
        </p:nvSpPr>
        <p:spPr>
          <a:xfrm>
            <a:off x="107504" y="271170"/>
            <a:ext cx="7160012" cy="461665"/>
          </a:xfrm>
          <a:prstGeom prst="rect">
            <a:avLst/>
          </a:prstGeom>
        </p:spPr>
        <p:txBody>
          <a:bodyPr wrap="square">
            <a:spAutoFit/>
          </a:bodyPr>
          <a:lstStyle/>
          <a:p>
            <a:r>
              <a:rPr lang="pt-BR" sz="2400" b="1" dirty="0"/>
              <a:t>INCOMPATIBILIDADE DE SISTEMAS </a:t>
            </a:r>
          </a:p>
        </p:txBody>
      </p:sp>
    </p:spTree>
    <p:extLst>
      <p:ext uri="{BB962C8B-B14F-4D97-AF65-F5344CB8AC3E}">
        <p14:creationId xmlns:p14="http://schemas.microsoft.com/office/powerpoint/2010/main" val="273754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716016" y="6309320"/>
            <a:ext cx="3960440" cy="307777"/>
          </a:xfrm>
          <a:prstGeom prst="rect">
            <a:avLst/>
          </a:prstGeom>
        </p:spPr>
        <p:txBody>
          <a:bodyPr wrap="square">
            <a:spAutoFit/>
          </a:bodyPr>
          <a:lstStyle/>
          <a:p>
            <a:r>
              <a:rPr lang="pt-BR" dirty="0"/>
              <a:t>Fonte: consultoria da Câmara dos Deputados</a:t>
            </a:r>
          </a:p>
        </p:txBody>
      </p:sp>
      <p:sp>
        <p:nvSpPr>
          <p:cNvPr id="5" name="CaixaDeTexto 4"/>
          <p:cNvSpPr txBox="1"/>
          <p:nvPr/>
        </p:nvSpPr>
        <p:spPr>
          <a:xfrm>
            <a:off x="179512" y="260648"/>
            <a:ext cx="6840760" cy="461665"/>
          </a:xfrm>
          <a:prstGeom prst="rect">
            <a:avLst/>
          </a:prstGeom>
          <a:noFill/>
        </p:spPr>
        <p:txBody>
          <a:bodyPr wrap="square" rtlCol="0">
            <a:spAutoFit/>
          </a:bodyPr>
          <a:lstStyle/>
          <a:p>
            <a:r>
              <a:rPr lang="pt-BR" sz="2400" b="1" dirty="0"/>
              <a:t>POR QUE AGIR ESTRATEGICAMENTE? </a:t>
            </a:r>
          </a:p>
        </p:txBody>
      </p:sp>
      <p:graphicFrame>
        <p:nvGraphicFramePr>
          <p:cNvPr id="7" name="Tabela 6"/>
          <p:cNvGraphicFramePr>
            <a:graphicFrameLocks noGrp="1"/>
          </p:cNvGraphicFramePr>
          <p:nvPr>
            <p:extLst>
              <p:ext uri="{D42A27DB-BD31-4B8C-83A1-F6EECF244321}">
                <p14:modId xmlns:p14="http://schemas.microsoft.com/office/powerpoint/2010/main" val="901031998"/>
              </p:ext>
            </p:extLst>
          </p:nvPr>
        </p:nvGraphicFramePr>
        <p:xfrm>
          <a:off x="683568" y="1934345"/>
          <a:ext cx="7704856" cy="2773680"/>
        </p:xfrm>
        <a:graphic>
          <a:graphicData uri="http://schemas.openxmlformats.org/drawingml/2006/table">
            <a:tbl>
              <a:tblPr firstRow="1" bandRow="1"/>
              <a:tblGrid>
                <a:gridCol w="3312368">
                  <a:extLst>
                    <a:ext uri="{9D8B030D-6E8A-4147-A177-3AD203B41FA5}">
                      <a16:colId xmlns:a16="http://schemas.microsoft.com/office/drawing/2014/main" val="4235840267"/>
                    </a:ext>
                  </a:extLst>
                </a:gridCol>
                <a:gridCol w="2400640">
                  <a:extLst>
                    <a:ext uri="{9D8B030D-6E8A-4147-A177-3AD203B41FA5}">
                      <a16:colId xmlns:a16="http://schemas.microsoft.com/office/drawing/2014/main" val="185671641"/>
                    </a:ext>
                  </a:extLst>
                </a:gridCol>
                <a:gridCol w="1991848">
                  <a:extLst>
                    <a:ext uri="{9D8B030D-6E8A-4147-A177-3AD203B41FA5}">
                      <a16:colId xmlns:a16="http://schemas.microsoft.com/office/drawing/2014/main" val="697540843"/>
                    </a:ext>
                  </a:extLst>
                </a:gridCol>
              </a:tblGrid>
              <a:tr h="0">
                <a:tc>
                  <a:txBody>
                    <a:bodyPr/>
                    <a:lstStyle/>
                    <a:p>
                      <a:pPr algn="ctr"/>
                      <a:r>
                        <a:rPr lang="pt-BR" sz="2000" b="1" dirty="0"/>
                        <a:t>AUTOR</a:t>
                      </a:r>
                    </a:p>
                  </a:txBody>
                  <a:tcPr/>
                </a:tc>
                <a:tc>
                  <a:txBody>
                    <a:bodyPr/>
                    <a:lstStyle/>
                    <a:p>
                      <a:pPr algn="ctr"/>
                      <a:r>
                        <a:rPr lang="pt-BR" sz="2000" b="1" dirty="0"/>
                        <a:t>QUANTIDADE</a:t>
                      </a:r>
                    </a:p>
                  </a:txBody>
                  <a:tcPr/>
                </a:tc>
                <a:tc>
                  <a:txBody>
                    <a:bodyPr/>
                    <a:lstStyle/>
                    <a:p>
                      <a:pPr algn="ctr"/>
                      <a:r>
                        <a:rPr lang="pt-BR" sz="2000" b="1" dirty="0"/>
                        <a:t>VALOR</a:t>
                      </a:r>
                      <a:r>
                        <a:rPr lang="pt-BR" sz="2000" b="1" baseline="0" dirty="0"/>
                        <a:t> (R$ BI)</a:t>
                      </a:r>
                      <a:endParaRPr lang="pt-BR" sz="2000" b="1" dirty="0"/>
                    </a:p>
                  </a:txBody>
                  <a:tcPr/>
                </a:tc>
                <a:extLst>
                  <a:ext uri="{0D108BD9-81ED-4DB2-BD59-A6C34878D82A}">
                    <a16:rowId xmlns:a16="http://schemas.microsoft.com/office/drawing/2014/main" val="953758567"/>
                  </a:ext>
                </a:extLst>
              </a:tr>
              <a:tr h="370840">
                <a:tc>
                  <a:txBody>
                    <a:bodyPr/>
                    <a:lstStyle/>
                    <a:p>
                      <a:r>
                        <a:rPr lang="pt-BR" sz="2000" dirty="0"/>
                        <a:t>DEPUTADOS</a:t>
                      </a:r>
                    </a:p>
                  </a:txBody>
                  <a:tcPr/>
                </a:tc>
                <a:tc>
                  <a:txBody>
                    <a:bodyPr/>
                    <a:lstStyle/>
                    <a:p>
                      <a:pPr algn="ctr"/>
                      <a:r>
                        <a:rPr lang="pt-BR" sz="2000" dirty="0"/>
                        <a:t>6.310</a:t>
                      </a:r>
                    </a:p>
                  </a:txBody>
                  <a:tcPr/>
                </a:tc>
                <a:tc>
                  <a:txBody>
                    <a:bodyPr/>
                    <a:lstStyle/>
                    <a:p>
                      <a:pPr algn="ctr"/>
                      <a:r>
                        <a:rPr lang="pt-BR" sz="2000" dirty="0"/>
                        <a:t>7,9</a:t>
                      </a:r>
                    </a:p>
                  </a:txBody>
                  <a:tcPr/>
                </a:tc>
                <a:extLst>
                  <a:ext uri="{0D108BD9-81ED-4DB2-BD59-A6C34878D82A}">
                    <a16:rowId xmlns:a16="http://schemas.microsoft.com/office/drawing/2014/main" val="3299448490"/>
                  </a:ext>
                </a:extLst>
              </a:tr>
              <a:tr h="370840">
                <a:tc>
                  <a:txBody>
                    <a:bodyPr/>
                    <a:lstStyle/>
                    <a:p>
                      <a:r>
                        <a:rPr lang="pt-BR" sz="2000" dirty="0"/>
                        <a:t>SENADORES</a:t>
                      </a:r>
                    </a:p>
                  </a:txBody>
                  <a:tcPr/>
                </a:tc>
                <a:tc>
                  <a:txBody>
                    <a:bodyPr/>
                    <a:lstStyle/>
                    <a:p>
                      <a:pPr algn="ctr"/>
                      <a:r>
                        <a:rPr lang="pt-BR" sz="2000" dirty="0"/>
                        <a:t>891</a:t>
                      </a:r>
                    </a:p>
                  </a:txBody>
                  <a:tcPr/>
                </a:tc>
                <a:tc>
                  <a:txBody>
                    <a:bodyPr/>
                    <a:lstStyle/>
                    <a:p>
                      <a:pPr algn="ctr"/>
                      <a:r>
                        <a:rPr lang="pt-BR" sz="2000" dirty="0"/>
                        <a:t>1,2</a:t>
                      </a:r>
                    </a:p>
                  </a:txBody>
                  <a:tcPr/>
                </a:tc>
                <a:extLst>
                  <a:ext uri="{0D108BD9-81ED-4DB2-BD59-A6C34878D82A}">
                    <a16:rowId xmlns:a16="http://schemas.microsoft.com/office/drawing/2014/main" val="4079730462"/>
                  </a:ext>
                </a:extLst>
              </a:tr>
              <a:tr h="370840">
                <a:tc>
                  <a:txBody>
                    <a:bodyPr/>
                    <a:lstStyle/>
                    <a:p>
                      <a:r>
                        <a:rPr lang="pt-BR" sz="2000" dirty="0"/>
                        <a:t>BANCADAS</a:t>
                      </a:r>
                    </a:p>
                  </a:txBody>
                  <a:tcPr/>
                </a:tc>
                <a:tc>
                  <a:txBody>
                    <a:bodyPr/>
                    <a:lstStyle/>
                    <a:p>
                      <a:pPr algn="ctr"/>
                      <a:r>
                        <a:rPr lang="pt-BR" sz="2000" dirty="0"/>
                        <a:t>448</a:t>
                      </a:r>
                    </a:p>
                  </a:txBody>
                  <a:tcPr/>
                </a:tc>
                <a:tc>
                  <a:txBody>
                    <a:bodyPr/>
                    <a:lstStyle/>
                    <a:p>
                      <a:pPr algn="ctr"/>
                      <a:r>
                        <a:rPr lang="pt-BR" sz="2000" dirty="0"/>
                        <a:t>44,7</a:t>
                      </a:r>
                    </a:p>
                  </a:txBody>
                  <a:tcPr/>
                </a:tc>
                <a:extLst>
                  <a:ext uri="{0D108BD9-81ED-4DB2-BD59-A6C34878D82A}">
                    <a16:rowId xmlns:a16="http://schemas.microsoft.com/office/drawing/2014/main" val="1493344711"/>
                  </a:ext>
                </a:extLst>
              </a:tr>
              <a:tr h="370840">
                <a:tc>
                  <a:txBody>
                    <a:bodyPr/>
                    <a:lstStyle/>
                    <a:p>
                      <a:r>
                        <a:rPr lang="pt-BR" sz="2000" dirty="0"/>
                        <a:t>COMISSÕES DA CD</a:t>
                      </a:r>
                    </a:p>
                  </a:txBody>
                  <a:tcPr/>
                </a:tc>
                <a:tc>
                  <a:txBody>
                    <a:bodyPr/>
                    <a:lstStyle/>
                    <a:p>
                      <a:pPr algn="ctr"/>
                      <a:r>
                        <a:rPr lang="pt-BR" sz="2000" dirty="0"/>
                        <a:t>108</a:t>
                      </a:r>
                    </a:p>
                  </a:txBody>
                  <a:tcPr/>
                </a:tc>
                <a:tc>
                  <a:txBody>
                    <a:bodyPr/>
                    <a:lstStyle/>
                    <a:p>
                      <a:pPr algn="ctr"/>
                      <a:r>
                        <a:rPr lang="pt-BR" sz="2000" dirty="0"/>
                        <a:t>23,1</a:t>
                      </a:r>
                    </a:p>
                  </a:txBody>
                  <a:tcPr/>
                </a:tc>
                <a:extLst>
                  <a:ext uri="{0D108BD9-81ED-4DB2-BD59-A6C34878D82A}">
                    <a16:rowId xmlns:a16="http://schemas.microsoft.com/office/drawing/2014/main" val="987246660"/>
                  </a:ext>
                </a:extLst>
              </a:tr>
              <a:tr h="370840">
                <a:tc>
                  <a:txBody>
                    <a:bodyPr/>
                    <a:lstStyle/>
                    <a:p>
                      <a:r>
                        <a:rPr lang="pt-BR" sz="2000" dirty="0"/>
                        <a:t>COMISSÕES DO SF</a:t>
                      </a:r>
                    </a:p>
                  </a:txBody>
                  <a:tcPr/>
                </a:tc>
                <a:tc>
                  <a:txBody>
                    <a:bodyPr/>
                    <a:lstStyle/>
                    <a:p>
                      <a:pPr algn="ctr"/>
                      <a:r>
                        <a:rPr lang="pt-BR" sz="2000" dirty="0"/>
                        <a:t>60</a:t>
                      </a:r>
                    </a:p>
                  </a:txBody>
                  <a:tcPr/>
                </a:tc>
                <a:tc>
                  <a:txBody>
                    <a:bodyPr/>
                    <a:lstStyle/>
                    <a:p>
                      <a:pPr algn="ctr"/>
                      <a:r>
                        <a:rPr lang="pt-BR" sz="2000" dirty="0"/>
                        <a:t>17,3</a:t>
                      </a:r>
                    </a:p>
                  </a:txBody>
                  <a:tcPr/>
                </a:tc>
                <a:extLst>
                  <a:ext uri="{0D108BD9-81ED-4DB2-BD59-A6C34878D82A}">
                    <a16:rowId xmlns:a16="http://schemas.microsoft.com/office/drawing/2014/main" val="3470009677"/>
                  </a:ext>
                </a:extLst>
              </a:tr>
              <a:tr h="370840">
                <a:tc>
                  <a:txBody>
                    <a:bodyPr/>
                    <a:lstStyle/>
                    <a:p>
                      <a:r>
                        <a:rPr lang="pt-BR" sz="2000" dirty="0"/>
                        <a:t>COMISSÕES MISTAS</a:t>
                      </a:r>
                    </a:p>
                  </a:txBody>
                  <a:tcPr/>
                </a:tc>
                <a:tc>
                  <a:txBody>
                    <a:bodyPr/>
                    <a:lstStyle/>
                    <a:p>
                      <a:pPr algn="ctr"/>
                      <a:r>
                        <a:rPr lang="pt-BR" sz="2000" dirty="0"/>
                        <a:t>17</a:t>
                      </a:r>
                    </a:p>
                  </a:txBody>
                  <a:tcPr/>
                </a:tc>
                <a:tc>
                  <a:txBody>
                    <a:bodyPr/>
                    <a:lstStyle/>
                    <a:p>
                      <a:pPr algn="ctr"/>
                      <a:r>
                        <a:rPr lang="pt-BR" sz="2000" dirty="0"/>
                        <a:t>2,3</a:t>
                      </a:r>
                    </a:p>
                  </a:txBody>
                  <a:tcPr/>
                </a:tc>
                <a:extLst>
                  <a:ext uri="{0D108BD9-81ED-4DB2-BD59-A6C34878D82A}">
                    <a16:rowId xmlns:a16="http://schemas.microsoft.com/office/drawing/2014/main" val="3109035933"/>
                  </a:ext>
                </a:extLst>
              </a:tr>
            </a:tbl>
          </a:graphicData>
        </a:graphic>
      </p:graphicFrame>
      <p:graphicFrame>
        <p:nvGraphicFramePr>
          <p:cNvPr id="2" name="Tabela 1"/>
          <p:cNvGraphicFramePr>
            <a:graphicFrameLocks noGrp="1"/>
          </p:cNvGraphicFramePr>
          <p:nvPr>
            <p:extLst>
              <p:ext uri="{D42A27DB-BD31-4B8C-83A1-F6EECF244321}">
                <p14:modId xmlns:p14="http://schemas.microsoft.com/office/powerpoint/2010/main" val="1050425942"/>
              </p:ext>
            </p:extLst>
          </p:nvPr>
        </p:nvGraphicFramePr>
        <p:xfrm>
          <a:off x="686481" y="4816402"/>
          <a:ext cx="7701942" cy="396240"/>
        </p:xfrm>
        <a:graphic>
          <a:graphicData uri="http://schemas.openxmlformats.org/drawingml/2006/table">
            <a:tbl>
              <a:tblPr firstRow="1" bandRow="1"/>
              <a:tblGrid>
                <a:gridCol w="3309455">
                  <a:extLst>
                    <a:ext uri="{9D8B030D-6E8A-4147-A177-3AD203B41FA5}">
                      <a16:colId xmlns:a16="http://schemas.microsoft.com/office/drawing/2014/main" val="1864699115"/>
                    </a:ext>
                  </a:extLst>
                </a:gridCol>
                <a:gridCol w="2376264">
                  <a:extLst>
                    <a:ext uri="{9D8B030D-6E8A-4147-A177-3AD203B41FA5}">
                      <a16:colId xmlns:a16="http://schemas.microsoft.com/office/drawing/2014/main" val="1142919471"/>
                    </a:ext>
                  </a:extLst>
                </a:gridCol>
                <a:gridCol w="2016223">
                  <a:extLst>
                    <a:ext uri="{9D8B030D-6E8A-4147-A177-3AD203B41FA5}">
                      <a16:colId xmlns:a16="http://schemas.microsoft.com/office/drawing/2014/main" val="1600724009"/>
                    </a:ext>
                  </a:extLst>
                </a:gridCol>
              </a:tblGrid>
              <a:tr h="370840">
                <a:tc>
                  <a:txBody>
                    <a:bodyPr/>
                    <a:lstStyle/>
                    <a:p>
                      <a:r>
                        <a:rPr lang="pt-BR" sz="2000" b="1" dirty="0"/>
                        <a:t>TOTAL</a:t>
                      </a:r>
                    </a:p>
                  </a:txBody>
                  <a:tcPr/>
                </a:tc>
                <a:tc>
                  <a:txBody>
                    <a:bodyPr/>
                    <a:lstStyle/>
                    <a:p>
                      <a:pPr algn="ctr"/>
                      <a:r>
                        <a:rPr lang="pt-BR" sz="2000" b="1" dirty="0"/>
                        <a:t>7.834</a:t>
                      </a:r>
                    </a:p>
                  </a:txBody>
                  <a:tcPr/>
                </a:tc>
                <a:tc>
                  <a:txBody>
                    <a:bodyPr/>
                    <a:lstStyle/>
                    <a:p>
                      <a:pPr algn="ctr"/>
                      <a:r>
                        <a:rPr lang="pt-BR" sz="2000" b="1" dirty="0"/>
                        <a:t>96,6</a:t>
                      </a:r>
                    </a:p>
                  </a:txBody>
                  <a:tcPr/>
                </a:tc>
                <a:extLst>
                  <a:ext uri="{0D108BD9-81ED-4DB2-BD59-A6C34878D82A}">
                    <a16:rowId xmlns:a16="http://schemas.microsoft.com/office/drawing/2014/main" val="2873489540"/>
                  </a:ext>
                </a:extLst>
              </a:tr>
            </a:tbl>
          </a:graphicData>
        </a:graphic>
      </p:graphicFrame>
    </p:spTree>
    <p:extLst>
      <p:ext uri="{BB962C8B-B14F-4D97-AF65-F5344CB8AC3E}">
        <p14:creationId xmlns:p14="http://schemas.microsoft.com/office/powerpoint/2010/main" val="339597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30971" y="980728"/>
            <a:ext cx="8568952"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0" cap="none" spc="0" normalizeH="0" baseline="0" noProof="0" dirty="0">
                <a:ln>
                  <a:noFill/>
                </a:ln>
                <a:solidFill>
                  <a:srgbClr val="000000"/>
                </a:solidFill>
                <a:effectLst/>
                <a:uLnTx/>
                <a:uFillTx/>
                <a:latin typeface="Arial"/>
                <a:cs typeface="Arial"/>
                <a:sym typeface="Arial"/>
                <a:rtl val="0"/>
              </a:rPr>
              <a:t>EMENDA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0" cap="none" spc="0" normalizeH="0" baseline="0" noProof="0" dirty="0">
              <a:ln>
                <a:noFill/>
              </a:ln>
              <a:solidFill>
                <a:srgbClr val="000000"/>
              </a:solidFill>
              <a:effectLst/>
              <a:uLnTx/>
              <a:uFillTx/>
              <a:latin typeface="Arial"/>
              <a:cs typeface="Arial"/>
              <a:sym typeface="Arial"/>
              <a:rtl val="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srgbClr val="000000"/>
                </a:solidFill>
                <a:effectLst/>
                <a:uLnTx/>
                <a:uFillTx/>
                <a:latin typeface="Arial"/>
                <a:cs typeface="Arial"/>
                <a:sym typeface="Arial"/>
                <a:rtl val="0"/>
              </a:rPr>
              <a:t>é qualquer </a:t>
            </a:r>
            <a:r>
              <a:rPr kumimoji="0" lang="pt-BR" sz="2800" b="1" i="0" u="none" strike="noStrike" kern="0" cap="none" spc="0" normalizeH="0" baseline="0" noProof="0" dirty="0">
                <a:ln>
                  <a:noFill/>
                </a:ln>
                <a:solidFill>
                  <a:srgbClr val="000000"/>
                </a:solidFill>
                <a:effectLst/>
                <a:uLnTx/>
                <a:uFillTx/>
                <a:latin typeface="Arial"/>
                <a:cs typeface="Arial"/>
                <a:sym typeface="Arial"/>
                <a:rtl val="0"/>
              </a:rPr>
              <a:t>proposição</a:t>
            </a:r>
            <a:r>
              <a:rPr kumimoji="0" lang="pt-BR" sz="2800" b="0" i="0" u="none" strike="noStrike" kern="0" cap="none" spc="0" normalizeH="0" baseline="0" noProof="0" dirty="0">
                <a:ln>
                  <a:noFill/>
                </a:ln>
                <a:solidFill>
                  <a:srgbClr val="000000"/>
                </a:solidFill>
                <a:effectLst/>
                <a:uLnTx/>
                <a:uFillTx/>
                <a:latin typeface="Arial"/>
                <a:cs typeface="Arial"/>
                <a:sym typeface="Arial"/>
                <a:rtl val="0"/>
              </a:rPr>
              <a:t> apresentada como acessória a proposta de emenda à Constituição, a Projeto de Lei ordinária, de lei complementar, </a:t>
            </a:r>
            <a:r>
              <a:rPr kumimoji="0" lang="pt-BR" sz="2800" b="1" i="0" u="sng" strike="noStrike" kern="0" cap="none" spc="0" normalizeH="0" baseline="0" noProof="0" dirty="0">
                <a:ln>
                  <a:noFill/>
                </a:ln>
                <a:solidFill>
                  <a:srgbClr val="000000"/>
                </a:solidFill>
                <a:effectLst/>
                <a:uLnTx/>
                <a:uFillTx/>
                <a:latin typeface="Arial"/>
                <a:cs typeface="Arial"/>
                <a:sym typeface="Arial"/>
                <a:rtl val="0"/>
              </a:rPr>
              <a:t>lei orçamentária</a:t>
            </a:r>
            <a:r>
              <a:rPr kumimoji="0" lang="pt-BR" sz="2800" b="0" i="0" u="none" strike="noStrike" kern="0" cap="none" spc="0" normalizeH="0" baseline="0" noProof="0" dirty="0">
                <a:ln>
                  <a:noFill/>
                </a:ln>
                <a:solidFill>
                  <a:srgbClr val="000000"/>
                </a:solidFill>
                <a:effectLst/>
                <a:uLnTx/>
                <a:uFillTx/>
                <a:latin typeface="Arial"/>
                <a:cs typeface="Arial"/>
                <a:sym typeface="Arial"/>
                <a:rtl val="0"/>
              </a:rPr>
              <a:t>, decreto legislativo ou de resolução. </a:t>
            </a:r>
          </a:p>
        </p:txBody>
      </p:sp>
      <p:sp>
        <p:nvSpPr>
          <p:cNvPr id="5" name="CaixaDeTexto 4"/>
          <p:cNvSpPr txBox="1"/>
          <p:nvPr/>
        </p:nvSpPr>
        <p:spPr>
          <a:xfrm>
            <a:off x="190441" y="4077072"/>
            <a:ext cx="8450012" cy="2308324"/>
          </a:xfrm>
          <a:prstGeom prst="rect">
            <a:avLst/>
          </a:prstGeom>
          <a:solidFill>
            <a:schemeClr val="bg2">
              <a:lumMod val="40000"/>
              <a:lumOff val="60000"/>
            </a:schemeClr>
          </a:solidFill>
          <a:ln>
            <a:solidFill>
              <a:schemeClr val="bg2">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2400" b="1" i="0" u="none" strike="noStrike" kern="0" cap="none" spc="0" normalizeH="0" baseline="0" noProof="0" dirty="0">
                <a:ln>
                  <a:noFill/>
                </a:ln>
                <a:solidFill>
                  <a:srgbClr val="000000"/>
                </a:solidFill>
                <a:effectLst/>
                <a:uLnTx/>
                <a:uFillTx/>
                <a:latin typeface="Arial"/>
                <a:ea typeface="+mn-ea"/>
                <a:cs typeface="+mn-cs"/>
                <a:sym typeface="Arial"/>
                <a:rtl val="0"/>
              </a:rPr>
              <a:t>AS EMENDAS APRESENTADAS VISAM </a:t>
            </a:r>
            <a:r>
              <a:rPr kumimoji="0" lang="pt-BR" sz="2400" b="1" i="0" u="sng" strike="noStrike" kern="0" cap="none" spc="0" normalizeH="0" baseline="0" noProof="0" dirty="0">
                <a:ln>
                  <a:noFill/>
                </a:ln>
                <a:solidFill>
                  <a:srgbClr val="000000"/>
                </a:solidFill>
                <a:effectLst/>
                <a:uLnTx/>
                <a:uFillTx/>
                <a:latin typeface="Arial"/>
                <a:ea typeface="+mn-ea"/>
                <a:cs typeface="+mn-cs"/>
                <a:sym typeface="Arial"/>
                <a:rtl val="0"/>
              </a:rPr>
              <a:t>INFLUENCIAR AS DECISÕES DE POLÍTICA PÚBLICA </a:t>
            </a:r>
            <a:r>
              <a:rPr kumimoji="0" lang="pt-BR" sz="2400" b="1" i="0" u="none" strike="noStrike" kern="0" cap="none" spc="0" normalizeH="0" baseline="0" noProof="0" dirty="0">
                <a:ln>
                  <a:noFill/>
                </a:ln>
                <a:solidFill>
                  <a:srgbClr val="000000"/>
                </a:solidFill>
                <a:effectLst/>
                <a:uLnTx/>
                <a:uFillTx/>
                <a:latin typeface="Arial"/>
                <a:ea typeface="+mn-ea"/>
                <a:cs typeface="+mn-cs"/>
                <a:sym typeface="Arial"/>
                <a:rtl val="0"/>
              </a:rPr>
              <a:t>E, COMO TAL, SÃO INICIATIVAS LEGÍTIMAS NO PROCESSO LEGISLATIVO</a:t>
            </a:r>
            <a:r>
              <a:rPr kumimoji="0" lang="pt-BR" sz="1400" b="0" i="0" u="none" strike="noStrike" kern="0" cap="none" spc="0" normalizeH="0" baseline="0" noProof="0" dirty="0">
                <a:ln>
                  <a:noFill/>
                </a:ln>
                <a:solidFill>
                  <a:srgbClr val="000000"/>
                </a:solidFill>
                <a:effectLst/>
                <a:uLnTx/>
                <a:uFillTx/>
                <a:latin typeface="Arial"/>
                <a:ea typeface="+mn-ea"/>
                <a:cs typeface="+mn-cs"/>
                <a:sym typeface="Arial"/>
                <a:rtl val="0"/>
              </a:rPr>
              <a:t>. </a:t>
            </a:r>
          </a:p>
        </p:txBody>
      </p:sp>
      <p:sp>
        <p:nvSpPr>
          <p:cNvPr id="6" name="CaixaDeTexto 5"/>
          <p:cNvSpPr txBox="1"/>
          <p:nvPr/>
        </p:nvSpPr>
        <p:spPr>
          <a:xfrm>
            <a:off x="194330" y="229646"/>
            <a:ext cx="73448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srgbClr val="000000"/>
                </a:solidFill>
                <a:effectLst/>
                <a:uLnTx/>
                <a:uFillTx/>
                <a:latin typeface="Arial"/>
                <a:cs typeface="Arial"/>
                <a:sym typeface="Arial"/>
                <a:rtl val="0"/>
              </a:rPr>
              <a:t>PROCESSO LEGISLATIVO ORÇAMENTÁRIO </a:t>
            </a:r>
          </a:p>
        </p:txBody>
      </p:sp>
    </p:spTree>
    <p:extLst>
      <p:ext uri="{BB962C8B-B14F-4D97-AF65-F5344CB8AC3E}">
        <p14:creationId xmlns:p14="http://schemas.microsoft.com/office/powerpoint/2010/main" val="79501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07504" y="1412776"/>
            <a:ext cx="8229600" cy="266696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lnSpc>
                <a:spcPct val="220000"/>
              </a:lnSpc>
            </a:pPr>
            <a:r>
              <a:rPr lang="pt-BR" sz="2800" dirty="0"/>
              <a:t>De Relatoria;</a:t>
            </a:r>
          </a:p>
          <a:p>
            <a:pPr>
              <a:lnSpc>
                <a:spcPct val="220000"/>
              </a:lnSpc>
            </a:pPr>
            <a:r>
              <a:rPr lang="pt-BR" sz="2800" dirty="0"/>
              <a:t>Individual;</a:t>
            </a:r>
          </a:p>
          <a:p>
            <a:pPr>
              <a:lnSpc>
                <a:spcPct val="220000"/>
              </a:lnSpc>
            </a:pPr>
            <a:r>
              <a:rPr lang="pt-BR" sz="2800" dirty="0"/>
              <a:t>De Comissão; e</a:t>
            </a:r>
          </a:p>
          <a:p>
            <a:pPr>
              <a:lnSpc>
                <a:spcPct val="220000"/>
              </a:lnSpc>
            </a:pPr>
            <a:r>
              <a:rPr lang="pt-BR" sz="2800" dirty="0"/>
              <a:t>De Bancada. </a:t>
            </a:r>
          </a:p>
        </p:txBody>
      </p:sp>
      <p:sp>
        <p:nvSpPr>
          <p:cNvPr id="5" name="Retângulo 4"/>
          <p:cNvSpPr/>
          <p:nvPr/>
        </p:nvSpPr>
        <p:spPr>
          <a:xfrm>
            <a:off x="251520" y="188640"/>
            <a:ext cx="5516254" cy="461665"/>
          </a:xfrm>
          <a:prstGeom prst="rect">
            <a:avLst/>
          </a:prstGeom>
        </p:spPr>
        <p:txBody>
          <a:bodyPr wrap="none">
            <a:spAutoFit/>
          </a:bodyPr>
          <a:lstStyle/>
          <a:p>
            <a:r>
              <a:rPr lang="pt-BR" sz="2400" b="1" dirty="0"/>
              <a:t>EMENDAS AO ORÇAMENTO - TIPOS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320747"/>
            <a:ext cx="5061248" cy="234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957830"/>
      </p:ext>
    </p:extLst>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ar design">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MBR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9956</TotalTime>
  <Words>2339</Words>
  <Application>Microsoft Office PowerPoint</Application>
  <PresentationFormat>Apresentação na tela (4:3)</PresentationFormat>
  <Paragraphs>186</Paragraphs>
  <Slides>39</Slides>
  <Notes>2</Notes>
  <HiddenSlides>0</HiddenSlides>
  <MMClips>0</MMClips>
  <ScaleCrop>false</ScaleCrop>
  <HeadingPairs>
    <vt:vector size="6" baseType="variant">
      <vt:variant>
        <vt:lpstr>Fontes usadas</vt:lpstr>
      </vt:variant>
      <vt:variant>
        <vt:i4>5</vt:i4>
      </vt:variant>
      <vt:variant>
        <vt:lpstr>Tema</vt:lpstr>
      </vt:variant>
      <vt:variant>
        <vt:i4>4</vt:i4>
      </vt:variant>
      <vt:variant>
        <vt:lpstr>Títulos de slides</vt:lpstr>
      </vt:variant>
      <vt:variant>
        <vt:i4>39</vt:i4>
      </vt:variant>
    </vt:vector>
  </HeadingPairs>
  <TitlesOfParts>
    <vt:vector size="48" baseType="lpstr">
      <vt:lpstr>Arial</vt:lpstr>
      <vt:lpstr>Calibri</vt:lpstr>
      <vt:lpstr>Calibri Light</vt:lpstr>
      <vt:lpstr>open_sansregular</vt:lpstr>
      <vt:lpstr>Wingdings</vt:lpstr>
      <vt:lpstr>Default Theme</vt:lpstr>
      <vt:lpstr>Personalizar design</vt:lpstr>
      <vt:lpstr>1_Personalizar design</vt:lpstr>
      <vt:lpstr>TIMBRADO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EMENDAS INDIVIDUAIS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PRESTAÇÃO DE CONTAS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alessandra</dc:creator>
  <cp:lastModifiedBy>Data Show</cp:lastModifiedBy>
  <cp:revision>1440</cp:revision>
  <cp:lastPrinted>2016-04-14T17:28:18Z</cp:lastPrinted>
  <dcterms:modified xsi:type="dcterms:W3CDTF">2019-12-17T11:27:11Z</dcterms:modified>
</cp:coreProperties>
</file>