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handoutMasterIdLst>
    <p:handoutMasterId r:id="rId16"/>
  </p:handoutMasterIdLst>
  <p:sldIdLst>
    <p:sldId id="257" r:id="rId3"/>
    <p:sldId id="260" r:id="rId4"/>
    <p:sldId id="262" r:id="rId5"/>
    <p:sldId id="269" r:id="rId6"/>
    <p:sldId id="263" r:id="rId7"/>
    <p:sldId id="270" r:id="rId8"/>
    <p:sldId id="264" r:id="rId9"/>
    <p:sldId id="265" r:id="rId10"/>
    <p:sldId id="271" r:id="rId11"/>
    <p:sldId id="266" r:id="rId12"/>
    <p:sldId id="267" r:id="rId13"/>
    <p:sldId id="272" r:id="rId14"/>
    <p:sldId id="273" r:id="rId15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FBBCA-F08B-4D0D-B7F6-0528F4DAE3E7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C2A36-9B27-465F-8D3A-5D6155E95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779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84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42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382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154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4058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303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088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591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2184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769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455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88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336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0200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547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7086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5423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877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1817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426506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4828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17534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14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6994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2384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82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68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53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42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05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09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82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4845-E6A5-4368-A148-5CD3488AD194}" type="datetimeFigureOut">
              <a:rPr lang="pt-BR" smtClean="0"/>
              <a:t>17/12/2019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D52ABE-0201-4289-BC51-129CFF748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85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87A23F-BAF2-40F7-981E-A4E481A32A38}" type="slidenum">
              <a:rPr lang="en-US" smtClean="0">
                <a:solidFill>
                  <a:srgbClr val="90C226"/>
                </a:solidFill>
              </a:rPr>
              <a:pPr/>
              <a:t>‹nº›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8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3477">
            <a:off x="5315597" y="988305"/>
            <a:ext cx="4792212" cy="437454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345417" y="2473141"/>
            <a:ext cx="432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 Black" panose="020B0A04020102020204" pitchFamily="34" charset="0"/>
              </a:rPr>
              <a:t>TCU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12776" y="214604"/>
            <a:ext cx="833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XV CONGRESSO DE SECRETÁRIOS MUNICIPAIS DE SAÚDE DO RIO GRANDE DO NORTE – COSEMS/RN</a:t>
            </a:r>
          </a:p>
          <a:p>
            <a:pPr algn="ctr"/>
            <a:r>
              <a:rPr lang="pt-BR" sz="2000" b="1" dirty="0"/>
              <a:t>30 ANOS DE COSEMS E SEUS REFLEXOS NO SUS RN</a:t>
            </a:r>
          </a:p>
          <a:p>
            <a:pPr algn="ctr"/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1" y="4205763"/>
            <a:ext cx="1952368" cy="2533842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57548" y="4801100"/>
            <a:ext cx="1569777" cy="223191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244979" y="5187028"/>
            <a:ext cx="3971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CÉLIO DA COSTA BARROS</a:t>
            </a:r>
          </a:p>
          <a:p>
            <a:pPr algn="ctr"/>
            <a:r>
              <a:rPr lang="pt-BR" sz="2400" b="1" dirty="0"/>
              <a:t>AUDITOR TCU     </a:t>
            </a:r>
          </a:p>
          <a:p>
            <a:pPr algn="ctr"/>
            <a:r>
              <a:rPr lang="pt-BR" sz="2400" b="1" dirty="0"/>
              <a:t>17/Dezembro/2019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335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3722" y="103125"/>
            <a:ext cx="9154081" cy="1825469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Portaria de Fiscalização - </a:t>
            </a:r>
            <a:r>
              <a:rPr lang="pt-BR" sz="2400" dirty="0" err="1"/>
              <a:t>SecexSaúde</a:t>
            </a:r>
            <a:r>
              <a:rPr lang="pt-BR" sz="2400" dirty="0"/>
              <a:t> nº 708, de 10 de outubro de 2019 - Fase Planejamento  - 3º Ciclo (Iniciou em 9/2019 – Previsão até 3/2020)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923082" y="274216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2" y="1425250"/>
            <a:ext cx="9494982" cy="44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681061" y="4589896"/>
            <a:ext cx="3199402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pt-BR" altLang="pt-BR" sz="1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pt-BR" altLang="pt-BR" sz="1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pt-BR" altLang="pt-BR" sz="1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pt-BR" altLang="pt-BR" sz="1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pt-BR" altLang="pt-B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</a:t>
            </a: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Boletim 50, n. 34, </a:t>
            </a:r>
            <a:r>
              <a:rPr kumimoji="0" lang="pt-BR" altLang="pt-B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</a:t>
            </a: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11, 2019.</a:t>
            </a:r>
            <a:endParaRPr kumimoji="0" lang="pt-BR" altLang="pt-BR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5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182" y="76200"/>
            <a:ext cx="10550013" cy="757084"/>
          </a:xfrm>
        </p:spPr>
        <p:txBody>
          <a:bodyPr>
            <a:normAutofit/>
          </a:bodyPr>
          <a:lstStyle/>
          <a:p>
            <a:r>
              <a:rPr lang="pt-BR" b="1" dirty="0"/>
              <a:t>DADOS 2019 – BOLETIM 50, nº 34/NOV-2019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33284"/>
            <a:ext cx="10887075" cy="5077801"/>
          </a:xfrm>
        </p:spPr>
        <p:txBody>
          <a:bodyPr>
            <a:noAutofit/>
          </a:bodyPr>
          <a:lstStyle/>
          <a:p>
            <a:pPr algn="just"/>
            <a:r>
              <a:rPr lang="pt-BR" sz="1900" b="1" dirty="0">
                <a:solidFill>
                  <a:schemeClr val="tx1"/>
                </a:solidFill>
              </a:rPr>
              <a:t>Dengue</a:t>
            </a:r>
            <a:r>
              <a:rPr lang="pt-BR" sz="1900" dirty="0">
                <a:solidFill>
                  <a:schemeClr val="tx1"/>
                </a:solidFill>
              </a:rPr>
              <a:t>: 1.504.700 casos prováveis (taxa de incidência de 716,0 casos por 100 mil habitantes). As Regiões </a:t>
            </a:r>
            <a:r>
              <a:rPr lang="pt-BR" sz="1900" b="1" dirty="0">
                <a:solidFill>
                  <a:schemeClr val="tx1"/>
                </a:solidFill>
              </a:rPr>
              <a:t>Centro-Oeste, Sudeste e Nordeste maiores taxas de incidência, destacando </a:t>
            </a:r>
            <a:r>
              <a:rPr lang="pt-BR" sz="1900" dirty="0">
                <a:solidFill>
                  <a:schemeClr val="tx1"/>
                </a:solidFill>
              </a:rPr>
              <a:t>os estados de </a:t>
            </a:r>
            <a:r>
              <a:rPr lang="pt-BR" sz="1900" b="1" dirty="0">
                <a:solidFill>
                  <a:srgbClr val="FF0000"/>
                </a:solidFill>
              </a:rPr>
              <a:t>São Paulo </a:t>
            </a:r>
            <a:r>
              <a:rPr lang="pt-BR" sz="1900" dirty="0">
                <a:solidFill>
                  <a:schemeClr val="tx1"/>
                </a:solidFill>
              </a:rPr>
              <a:t>e</a:t>
            </a:r>
            <a:r>
              <a:rPr lang="pt-BR" sz="1900" dirty="0"/>
              <a:t> </a:t>
            </a:r>
            <a:r>
              <a:rPr lang="pt-BR" sz="1900" b="1" dirty="0">
                <a:solidFill>
                  <a:srgbClr val="FF0000"/>
                </a:solidFill>
              </a:rPr>
              <a:t>Minas Gerais </a:t>
            </a:r>
            <a:r>
              <a:rPr lang="pt-BR" sz="1900" dirty="0">
                <a:solidFill>
                  <a:schemeClr val="tx1"/>
                </a:solidFill>
              </a:rPr>
              <a:t>que concentraram 62,0% dos casos prováveis do país.</a:t>
            </a:r>
          </a:p>
          <a:p>
            <a:pPr algn="just"/>
            <a:r>
              <a:rPr lang="pt-BR" sz="1900" b="1" dirty="0" err="1">
                <a:solidFill>
                  <a:schemeClr val="tx1"/>
                </a:solidFill>
              </a:rPr>
              <a:t>Chikungunya</a:t>
            </a:r>
            <a:r>
              <a:rPr lang="pt-BR" sz="1900" dirty="0">
                <a:solidFill>
                  <a:schemeClr val="tx1"/>
                </a:solidFill>
              </a:rPr>
              <a:t>: 126.677 casos prováveis (taxa de incidência de 60,3 casos por 100 mil habitantes). As regiões </a:t>
            </a:r>
            <a:r>
              <a:rPr lang="pt-BR" sz="1900" b="1" dirty="0">
                <a:solidFill>
                  <a:schemeClr val="tx1"/>
                </a:solidFill>
              </a:rPr>
              <a:t>Sudeste</a:t>
            </a:r>
            <a:r>
              <a:rPr lang="pt-BR" sz="1900" dirty="0">
                <a:solidFill>
                  <a:schemeClr val="tx1"/>
                </a:solidFill>
              </a:rPr>
              <a:t> e </a:t>
            </a:r>
            <a:r>
              <a:rPr lang="pt-BR" sz="1900" b="1" dirty="0">
                <a:solidFill>
                  <a:schemeClr val="tx1"/>
                </a:solidFill>
              </a:rPr>
              <a:t>Nordeste</a:t>
            </a:r>
            <a:r>
              <a:rPr lang="pt-BR" sz="1900" dirty="0">
                <a:solidFill>
                  <a:schemeClr val="tx1"/>
                </a:solidFill>
              </a:rPr>
              <a:t> apresentam as maiores taxas de incidência, destacando os estados do </a:t>
            </a:r>
            <a:r>
              <a:rPr lang="pt-BR" sz="1900" b="1" dirty="0">
                <a:solidFill>
                  <a:srgbClr val="FF0000"/>
                </a:solidFill>
              </a:rPr>
              <a:t>Rio de Janeiro</a:t>
            </a:r>
            <a:r>
              <a:rPr lang="pt-BR" sz="1900" dirty="0">
                <a:solidFill>
                  <a:srgbClr val="FF0000"/>
                </a:solidFill>
              </a:rPr>
              <a:t> </a:t>
            </a:r>
            <a:r>
              <a:rPr lang="pt-BR" sz="1900" dirty="0"/>
              <a:t>e </a:t>
            </a:r>
            <a:r>
              <a:rPr lang="pt-BR" sz="1900" b="1" dirty="0">
                <a:solidFill>
                  <a:srgbClr val="FF0000"/>
                </a:solidFill>
              </a:rPr>
              <a:t>Rio Grande do Norte </a:t>
            </a:r>
            <a:r>
              <a:rPr lang="pt-BR" sz="1900" dirty="0">
                <a:solidFill>
                  <a:schemeClr val="tx1"/>
                </a:solidFill>
              </a:rPr>
              <a:t>concentram 77,0% dos casos prováveis.</a:t>
            </a:r>
          </a:p>
          <a:p>
            <a:pPr algn="just"/>
            <a:r>
              <a:rPr lang="pt-BR" sz="1900" b="1" dirty="0">
                <a:solidFill>
                  <a:schemeClr val="tx1"/>
                </a:solidFill>
              </a:rPr>
              <a:t>Zika</a:t>
            </a:r>
            <a:r>
              <a:rPr lang="pt-BR" sz="1900" dirty="0">
                <a:solidFill>
                  <a:schemeClr val="tx1"/>
                </a:solidFill>
              </a:rPr>
              <a:t>:10.715 casos prováveis (taxa de incidência 5,1 casos por 100 mil habitantes. A região </a:t>
            </a:r>
            <a:r>
              <a:rPr lang="pt-BR" sz="1900" b="1" dirty="0">
                <a:solidFill>
                  <a:schemeClr val="tx1"/>
                </a:solidFill>
              </a:rPr>
              <a:t>Nordeste</a:t>
            </a:r>
            <a:r>
              <a:rPr lang="pt-BR" sz="1900" dirty="0">
                <a:solidFill>
                  <a:schemeClr val="tx1"/>
                </a:solidFill>
              </a:rPr>
              <a:t> apresentou a maior taxa de incidência (8,8 casos/100 mil habitantes).</a:t>
            </a:r>
          </a:p>
          <a:p>
            <a:pPr algn="just"/>
            <a:r>
              <a:rPr lang="pt-BR" sz="1900" b="1" dirty="0">
                <a:solidFill>
                  <a:schemeClr val="tx1"/>
                </a:solidFill>
              </a:rPr>
              <a:t>Síndrome Congênita do Vírus </a:t>
            </a:r>
            <a:r>
              <a:rPr lang="pt-BR" sz="1900" b="1" dirty="0" err="1">
                <a:solidFill>
                  <a:schemeClr val="tx1"/>
                </a:solidFill>
              </a:rPr>
              <a:t>Zika</a:t>
            </a:r>
            <a:r>
              <a:rPr lang="pt-BR" sz="1900" b="1" dirty="0">
                <a:solidFill>
                  <a:schemeClr val="tx1"/>
                </a:solidFill>
              </a:rPr>
              <a:t> (SCZ) (microcefalia)</a:t>
            </a:r>
            <a:r>
              <a:rPr lang="pt-BR" sz="1900" dirty="0">
                <a:solidFill>
                  <a:schemeClr val="tx1"/>
                </a:solidFill>
              </a:rPr>
              <a:t>: no período de 8/11/2015 a 11/5/2019, foram confirmados </a:t>
            </a:r>
            <a:r>
              <a:rPr lang="pt-BR" sz="1900" b="1" dirty="0">
                <a:solidFill>
                  <a:schemeClr val="tx1"/>
                </a:solidFill>
              </a:rPr>
              <a:t>3.406</a:t>
            </a:r>
            <a:r>
              <a:rPr lang="pt-BR" sz="1900" dirty="0">
                <a:solidFill>
                  <a:schemeClr val="tx1"/>
                </a:solidFill>
              </a:rPr>
              <a:t> casos de microcefalia. </a:t>
            </a:r>
            <a:r>
              <a:rPr lang="pt-BR" sz="1900" b="1" dirty="0">
                <a:solidFill>
                  <a:srgbClr val="FF0000"/>
                </a:solidFill>
              </a:rPr>
              <a:t>Rio Grande do Norte 557 crianças</a:t>
            </a:r>
            <a:r>
              <a:rPr lang="pt-BR" sz="1900" dirty="0"/>
              <a:t>.</a:t>
            </a:r>
          </a:p>
          <a:p>
            <a:pPr marL="0" indent="0" algn="just">
              <a:buNone/>
            </a:pPr>
            <a:r>
              <a:rPr lang="pt-BR" sz="1900" dirty="0">
                <a:solidFill>
                  <a:schemeClr val="tx1"/>
                </a:solidFill>
              </a:rPr>
              <a:t>O Jornal Tribuna do Norte de 8/12/2019, noticiou: “</a:t>
            </a:r>
            <a:r>
              <a:rPr lang="pt-BR" sz="1900" b="1" dirty="0">
                <a:solidFill>
                  <a:schemeClr val="tx1"/>
                </a:solidFill>
              </a:rPr>
              <a:t>O Ministério da Saúde admite que Brasil poderá viver novo surto de </a:t>
            </a:r>
            <a:r>
              <a:rPr lang="pt-BR" sz="1900" b="1" dirty="0" err="1">
                <a:solidFill>
                  <a:schemeClr val="tx1"/>
                </a:solidFill>
              </a:rPr>
              <a:t>Zika</a:t>
            </a:r>
            <a:r>
              <a:rPr lang="pt-BR" sz="1900" b="1" dirty="0">
                <a:solidFill>
                  <a:schemeClr val="tx1"/>
                </a:solidFill>
              </a:rPr>
              <a:t> Vírus em 2020. Quatro anos depois do primeiro surto, em 2015, as famílias continuam necessitando de medicação e maior apoio do poder público</a:t>
            </a:r>
            <a:r>
              <a:rPr lang="pt-BR" sz="1900" dirty="0">
                <a:solidFill>
                  <a:schemeClr val="tx1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8149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 bwMode="auto">
          <a:xfrm>
            <a:off x="2351584" y="1340768"/>
            <a:ext cx="802838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endParaRPr lang="pt-BR" sz="20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3" name="Picture 3" descr="D:\Users\celiocb\Desktop\20130320_104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2209800"/>
            <a:ext cx="4320480" cy="3068960"/>
          </a:xfrm>
          <a:prstGeom prst="rect">
            <a:avLst/>
          </a:prstGeom>
          <a:noFill/>
        </p:spPr>
      </p:pic>
      <p:pic>
        <p:nvPicPr>
          <p:cNvPr id="4" name="Picture 4" descr="D:\Users\celiocb\Desktop\20130320_104256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4659" y="2254425"/>
            <a:ext cx="4231817" cy="3010187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3" y="619475"/>
            <a:ext cx="46386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22C7E-F505-4465-BCC8-C6B79B12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Você já combateu o mosquito hoje (60') Campanha Nacional da Dengue 12 09 2019">
            <a:hlinkClick r:id="" action="ppaction://media"/>
            <a:extLst>
              <a:ext uri="{FF2B5EF4-FFF2-40B4-BE49-F238E27FC236}">
                <a16:creationId xmlns:a16="http://schemas.microsoft.com/office/drawing/2014/main" id="{731DF9F2-17EB-4331-B67D-9B36771526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320"/>
            <a:ext cx="12211284" cy="6868319"/>
          </a:xfrm>
        </p:spPr>
      </p:pic>
    </p:spTree>
    <p:extLst>
      <p:ext uri="{BB962C8B-B14F-4D97-AF65-F5344CB8AC3E}">
        <p14:creationId xmlns:p14="http://schemas.microsoft.com/office/powerpoint/2010/main" val="9311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173" y="74142"/>
            <a:ext cx="8779732" cy="1309816"/>
          </a:xfrm>
        </p:spPr>
        <p:txBody>
          <a:bodyPr/>
          <a:lstStyle/>
          <a:p>
            <a:pPr algn="ctr"/>
            <a:r>
              <a:rPr lang="pt-BR" b="1" dirty="0"/>
              <a:t>ORDENAÇÃO E UTILIZAÇÃO DOS RECURSOS FINANCEIROS DO SUS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" y="1383958"/>
            <a:ext cx="9770076" cy="5247501"/>
          </a:xfrm>
        </p:spPr>
        <p:txBody>
          <a:bodyPr/>
          <a:lstStyle/>
          <a:p>
            <a:pPr marL="0" indent="0">
              <a:buNone/>
            </a:pPr>
            <a:r>
              <a:rPr lang="pt-BR" sz="1900" b="1" dirty="0"/>
              <a:t>PORTARIA Nº 3.992, DE 28 DE DEZEMBRO DE 2017</a:t>
            </a:r>
          </a:p>
          <a:p>
            <a:pPr marL="0" indent="0" algn="just">
              <a:buNone/>
            </a:pPr>
            <a:r>
              <a:rPr lang="pt-BR" sz="1900" dirty="0"/>
              <a:t>Art. 3º blocos de financiamento:</a:t>
            </a:r>
          </a:p>
          <a:p>
            <a:r>
              <a:rPr lang="pt-BR" sz="1900" dirty="0"/>
              <a:t>I - Bloco de </a:t>
            </a:r>
            <a:r>
              <a:rPr lang="pt-BR" sz="1900" b="1" dirty="0"/>
              <a:t>Custeio </a:t>
            </a:r>
            <a:r>
              <a:rPr lang="pt-BR" sz="1900" dirty="0"/>
              <a:t>das Ações e Serviços Públicos de Saúde;</a:t>
            </a:r>
          </a:p>
          <a:p>
            <a:r>
              <a:rPr lang="pt-BR" sz="1900" dirty="0"/>
              <a:t>II - Bloco de </a:t>
            </a:r>
            <a:r>
              <a:rPr lang="pt-BR" sz="1900" b="1" dirty="0"/>
              <a:t>Investimento</a:t>
            </a:r>
            <a:r>
              <a:rPr lang="pt-BR" sz="1900" dirty="0"/>
              <a:t> na Rede de Serviços Públicos de Saúde.</a:t>
            </a:r>
          </a:p>
          <a:p>
            <a:pPr marL="0" indent="0">
              <a:buNone/>
            </a:pPr>
            <a:endParaRPr lang="pt-BR" b="1" u="sng" dirty="0"/>
          </a:p>
          <a:p>
            <a:pPr marL="0" indent="0">
              <a:buNone/>
            </a:pPr>
            <a:r>
              <a:rPr lang="pt-BR" sz="1900" b="1" u="sng" dirty="0"/>
              <a:t>CONDICIONADO</a:t>
            </a:r>
            <a:r>
              <a:rPr lang="pt-BR" sz="1900" b="1" dirty="0"/>
              <a:t> (art. 4º)</a:t>
            </a:r>
            <a:r>
              <a:rPr lang="pt-BR" sz="19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900" dirty="0"/>
              <a:t>Funcionamento do CMS – composição paritária;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900" dirty="0"/>
              <a:t>Instituição e Funcionamento do Fundo de Saúde;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900" dirty="0"/>
              <a:t>Plano de Saúde e Programação Anual, aprovado pelo CMS;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900" dirty="0"/>
              <a:t>Relatório Anual de Gestão apresentado ao CMS; 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900" dirty="0"/>
              <a:t>Alimentação dos Sistemas de informações do SUS.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483113" y="2424052"/>
            <a:ext cx="3559244" cy="355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90616"/>
            <a:ext cx="10086975" cy="815546"/>
          </a:xfrm>
        </p:spPr>
        <p:txBody>
          <a:bodyPr>
            <a:noAutofit/>
          </a:bodyPr>
          <a:lstStyle/>
          <a:p>
            <a:r>
              <a:rPr lang="pt-BR" sz="2200" b="1" dirty="0"/>
              <a:t>I - Bloco de Custeio das Ações e Serviços Públicos de Saúde (art. 5º)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091" y="823784"/>
            <a:ext cx="9427433" cy="5799437"/>
          </a:xfrm>
        </p:spPr>
        <p:txBody>
          <a:bodyPr>
            <a:normAutofit/>
          </a:bodyPr>
          <a:lstStyle/>
          <a:p>
            <a:r>
              <a:rPr lang="pt-BR" sz="1900" dirty="0"/>
              <a:t>I  - </a:t>
            </a:r>
            <a:r>
              <a:rPr lang="pt-BR" sz="1900" b="1" dirty="0"/>
              <a:t>manutenção</a:t>
            </a:r>
            <a:r>
              <a:rPr lang="pt-BR" sz="1900" dirty="0"/>
              <a:t> da prestação das ações e serviços públicos de saúde; e</a:t>
            </a:r>
          </a:p>
          <a:p>
            <a:r>
              <a:rPr lang="pt-BR" sz="1900" dirty="0"/>
              <a:t>II - </a:t>
            </a:r>
            <a:r>
              <a:rPr lang="pt-BR" sz="1900" b="1" dirty="0"/>
              <a:t>funcionamento</a:t>
            </a:r>
            <a:r>
              <a:rPr lang="pt-BR" sz="1900" dirty="0"/>
              <a:t> dos órgãos e estabelecimentos responsáveis pela implementação das ações e serviços públicos de saúde.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2000" b="1" u="sng" dirty="0"/>
              <a:t>MANUTENÇÃO E FUNCIONAMENTO: em um único Bloco de Financiamento, mantendo grupos de ações que deverão refletir a vinculação, ao final do exercício, do que foi definido em cada Programa de Trabalho, do Orçamento Geral da União e estabelecido no Plano de Saúde e na Programação Anual de Saúde:</a:t>
            </a:r>
          </a:p>
          <a:p>
            <a:pPr marL="0" indent="0">
              <a:buNone/>
            </a:pPr>
            <a:endParaRPr lang="pt-BR" sz="2200" b="1" u="sng" dirty="0"/>
          </a:p>
          <a:p>
            <a:r>
              <a:rPr lang="pt-BR" sz="1900" dirty="0"/>
              <a:t>I - Atenção Básica</a:t>
            </a:r>
          </a:p>
          <a:p>
            <a:r>
              <a:rPr lang="pt-BR" sz="1900" dirty="0"/>
              <a:t>II – Atenção de Média e Alta Complexidade Ambulatorial e Hospitalar;</a:t>
            </a:r>
          </a:p>
          <a:p>
            <a:r>
              <a:rPr lang="pt-BR" sz="1900" dirty="0"/>
              <a:t>III – Vigilância em Saúde;</a:t>
            </a:r>
          </a:p>
          <a:p>
            <a:r>
              <a:rPr lang="pt-BR" sz="1900" dirty="0"/>
              <a:t>IV – Assistência Farmacêutica; e</a:t>
            </a:r>
          </a:p>
          <a:p>
            <a:r>
              <a:rPr lang="pt-BR" sz="1900" dirty="0"/>
              <a:t>V - Gestão do SUS.</a:t>
            </a:r>
          </a:p>
          <a:p>
            <a:pPr marL="0" indent="0">
              <a:buNone/>
            </a:pPr>
            <a:endParaRPr lang="pt-BR" sz="4600" u="sng" dirty="0"/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002" y="3328086"/>
            <a:ext cx="2626035" cy="385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3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5275" y="419100"/>
            <a:ext cx="9829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/>
              <a:t>PROIBIDO/VEDADO</a:t>
            </a:r>
          </a:p>
          <a:p>
            <a:endParaRPr lang="pt-BR" b="1" u="sng" dirty="0"/>
          </a:p>
          <a:p>
            <a:pPr algn="just"/>
            <a:r>
              <a:rPr lang="pt-BR" sz="1900" dirty="0">
                <a:solidFill>
                  <a:srgbClr val="FF0000"/>
                </a:solidFill>
              </a:rPr>
              <a:t>I   - servidores inativos;</a:t>
            </a:r>
          </a:p>
          <a:p>
            <a:pPr algn="just"/>
            <a:r>
              <a:rPr lang="pt-BR" sz="1900" dirty="0">
                <a:solidFill>
                  <a:srgbClr val="FF0000"/>
                </a:solidFill>
              </a:rPr>
              <a:t>II - servidores ativos, </a:t>
            </a:r>
            <a:r>
              <a:rPr lang="pt-BR" sz="1900" b="1" dirty="0">
                <a:solidFill>
                  <a:srgbClr val="FF0000"/>
                </a:solidFill>
              </a:rPr>
              <a:t>exceto</a:t>
            </a:r>
            <a:r>
              <a:rPr lang="pt-BR" sz="1900" dirty="0">
                <a:solidFill>
                  <a:srgbClr val="FF0000"/>
                </a:solidFill>
              </a:rPr>
              <a:t> aqueles contratados exclusivamente para desempenhar funções relacionadas aos serviços previstos no respectivo Plano de Saúde;</a:t>
            </a:r>
          </a:p>
          <a:p>
            <a:pPr algn="just"/>
            <a:r>
              <a:rPr lang="pt-BR" sz="1900" dirty="0">
                <a:solidFill>
                  <a:srgbClr val="FF0000"/>
                </a:solidFill>
              </a:rPr>
              <a:t>III - gratificação de função de cargos comissionados, </a:t>
            </a:r>
            <a:r>
              <a:rPr lang="pt-BR" sz="1900" b="1" dirty="0">
                <a:solidFill>
                  <a:srgbClr val="FF0000"/>
                </a:solidFill>
              </a:rPr>
              <a:t>exceto</a:t>
            </a:r>
            <a:r>
              <a:rPr lang="pt-BR" sz="1900" dirty="0">
                <a:solidFill>
                  <a:srgbClr val="FF0000"/>
                </a:solidFill>
              </a:rPr>
              <a:t> aqueles diretamente ligados às funções relacionadas aos serviços previstos no respectivo Plano de Saúde;</a:t>
            </a:r>
          </a:p>
          <a:p>
            <a:pPr algn="just"/>
            <a:r>
              <a:rPr lang="pt-BR" sz="1900" dirty="0">
                <a:solidFill>
                  <a:srgbClr val="FF0000"/>
                </a:solidFill>
              </a:rPr>
              <a:t>IV - pagamento de assessorias ou consultorias prestadas por servidores públicos pertencentes ao quadro do próprio Município ou do Estado; e</a:t>
            </a:r>
          </a:p>
          <a:p>
            <a:pPr algn="just"/>
            <a:r>
              <a:rPr lang="pt-BR" sz="1900" dirty="0">
                <a:solidFill>
                  <a:srgbClr val="FF0000"/>
                </a:solidFill>
              </a:rPr>
              <a:t>V - obras de construções novas, bem como de ampliações e adequações de imóveis já existentes, ainda que utilizados para a realização de ações e/ou serviços de saúde.</a:t>
            </a:r>
          </a:p>
          <a:p>
            <a:endParaRPr lang="pt-BR" dirty="0"/>
          </a:p>
        </p:txBody>
      </p:sp>
      <p:pic>
        <p:nvPicPr>
          <p:cNvPr id="3" name="Picture 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5975" y="2467896"/>
            <a:ext cx="4487876" cy="48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804" y="100141"/>
            <a:ext cx="9678945" cy="733168"/>
          </a:xfrm>
        </p:spPr>
        <p:txBody>
          <a:bodyPr>
            <a:normAutofit/>
          </a:bodyPr>
          <a:lstStyle/>
          <a:p>
            <a:r>
              <a:rPr lang="pt-BR" sz="2100" b="1" dirty="0"/>
              <a:t>II - Bloco de Investimento na Rede de Serviços Públicos de Saúde (art. 6º)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805" y="749643"/>
            <a:ext cx="10066638" cy="5291719"/>
          </a:xfrm>
        </p:spPr>
        <p:txBody>
          <a:bodyPr>
            <a:normAutofit lnSpcReduction="10000"/>
          </a:bodyPr>
          <a:lstStyle/>
          <a:p>
            <a:r>
              <a:rPr lang="pt-BR" sz="1900" dirty="0"/>
              <a:t>I - aquisição de equipamentos voltados para a realização de ações e serviços públicos de saúde;</a:t>
            </a:r>
          </a:p>
          <a:p>
            <a:r>
              <a:rPr lang="pt-BR" sz="1900" dirty="0"/>
              <a:t>II - obras de construções novas utilizadas para a realização de ações e serviços públicos de saúde; e</a:t>
            </a:r>
          </a:p>
          <a:p>
            <a:r>
              <a:rPr lang="pt-BR" sz="1900" dirty="0"/>
              <a:t>II - obras de reforma e/ou adequações de imóveis já existentes utilizados para a realização de ações e serviços públicos de saúde.</a:t>
            </a:r>
            <a:endParaRPr lang="pt-BR" sz="1700" dirty="0"/>
          </a:p>
          <a:p>
            <a:pPr marL="0" indent="0">
              <a:buNone/>
            </a:pPr>
            <a:r>
              <a:rPr lang="pt-BR" sz="2000" b="1" u="sng" dirty="0"/>
              <a:t>Engloba o funcionamento do antigo Bloco de Financiamento:</a:t>
            </a:r>
          </a:p>
          <a:p>
            <a:pPr marL="0" indent="0">
              <a:buNone/>
            </a:pPr>
            <a:endParaRPr lang="pt-BR" sz="100" b="1" u="sng" dirty="0"/>
          </a:p>
          <a:p>
            <a:r>
              <a:rPr lang="pt-BR" sz="1900" dirty="0"/>
              <a:t>VI - Investimentos na Rede de Serviços de Saúde(Redação dada pela PRT GM/MS nº 837 de 23.04.2009)</a:t>
            </a:r>
          </a:p>
          <a:p>
            <a:r>
              <a:rPr lang="pt-BR" sz="1900" dirty="0"/>
              <a:t>a - Atenção Básica;</a:t>
            </a:r>
          </a:p>
          <a:p>
            <a:r>
              <a:rPr lang="pt-BR" sz="1900" dirty="0"/>
              <a:t>b – Atenção Especializada;</a:t>
            </a:r>
          </a:p>
          <a:p>
            <a:r>
              <a:rPr lang="pt-BR" sz="1900" dirty="0"/>
              <a:t>c - Vigilância em Saúde;</a:t>
            </a:r>
          </a:p>
          <a:p>
            <a:r>
              <a:rPr lang="pt-BR" sz="1900" dirty="0"/>
              <a:t>d – Gestão e desenvolvimento de tecnologias em saúde no SUS; e</a:t>
            </a:r>
          </a:p>
          <a:p>
            <a:r>
              <a:rPr lang="pt-BR" sz="1900" dirty="0"/>
              <a:t>e – Gestão do SUS.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1919" y="3111071"/>
            <a:ext cx="3120081" cy="44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52500" y="485775"/>
            <a:ext cx="827722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00" b="1" u="sng" dirty="0"/>
              <a:t>PROIBIDO/VEDADO</a:t>
            </a:r>
          </a:p>
          <a:p>
            <a:r>
              <a:rPr lang="pt-BR" sz="1900" dirty="0">
                <a:solidFill>
                  <a:srgbClr val="FF0000"/>
                </a:solidFill>
              </a:rPr>
              <a:t>vedada a utilização de recursos financeiros referentes ao Bloco de Investimento em </a:t>
            </a:r>
          </a:p>
          <a:p>
            <a:r>
              <a:rPr lang="pt-BR" sz="1900" dirty="0">
                <a:solidFill>
                  <a:srgbClr val="FF0000"/>
                </a:solidFill>
              </a:rPr>
              <a:t>órgãos e unidades voltados, exclusivamente, à realização de atividades administrativas.</a:t>
            </a:r>
          </a:p>
          <a:p>
            <a:endParaRPr lang="pt-BR" dirty="0"/>
          </a:p>
        </p:txBody>
      </p:sp>
      <p:pic>
        <p:nvPicPr>
          <p:cNvPr id="3" name="Picture 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859" y="691773"/>
            <a:ext cx="5186597" cy="64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5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373" y="114301"/>
            <a:ext cx="8878586" cy="1128584"/>
          </a:xfrm>
        </p:spPr>
        <p:txBody>
          <a:bodyPr/>
          <a:lstStyle/>
          <a:p>
            <a:pPr algn="ctr"/>
            <a:r>
              <a:rPr lang="pt-BR" b="1" dirty="0"/>
              <a:t>ACCOUNTABILITY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843" y="856478"/>
            <a:ext cx="9209646" cy="5061059"/>
          </a:xfrm>
        </p:spPr>
        <p:txBody>
          <a:bodyPr>
            <a:normAutofit/>
          </a:bodyPr>
          <a:lstStyle/>
          <a:p>
            <a:pPr algn="just"/>
            <a:r>
              <a:rPr lang="pt-BR" sz="1900" dirty="0"/>
              <a:t>A comprovação da aplicação dos recursos repassados pelo Fundo Nacional de Saúde aos Fundos Estaduais e Municipais de Saúde deverá ser encaminhada para o Ministério da Saúde, por meio dos </a:t>
            </a:r>
            <a:r>
              <a:rPr lang="pt-BR" sz="1900" b="1" dirty="0"/>
              <a:t>Relatórios Quadrimestrais e do</a:t>
            </a:r>
            <a:r>
              <a:rPr lang="pt-BR" sz="1900" dirty="0"/>
              <a:t> </a:t>
            </a:r>
            <a:r>
              <a:rPr lang="pt-BR" sz="1900" b="1" dirty="0"/>
              <a:t>Relatório de Gestão (Portaria de Consolidação nº1/GM/MS, de 28/9/2017)</a:t>
            </a:r>
            <a:r>
              <a:rPr lang="pt-BR" sz="1900" dirty="0"/>
              <a:t>, que deve ser elaborado anualmente e submetido ao respectivo CMS para aprovação.</a:t>
            </a:r>
          </a:p>
          <a:p>
            <a:pPr algn="just"/>
            <a:r>
              <a:rPr lang="pt-BR" sz="1900" dirty="0"/>
              <a:t>Fiscalização dos órgãos de controle interno e externo (Decreto 1.651/1995).</a:t>
            </a:r>
          </a:p>
          <a:p>
            <a:pPr algn="just"/>
            <a:r>
              <a:rPr lang="pt-BR" sz="1900" dirty="0"/>
              <a:t>Constatadas irregularidades, os órgãos e entidades finalísticos responsáveis pela gestão técnica das políticas de saúde e os órgãos responsáveis pelo </a:t>
            </a:r>
            <a:r>
              <a:rPr lang="pt-BR" sz="1900" b="1" dirty="0"/>
              <a:t>monitoramento</a:t>
            </a:r>
            <a:r>
              <a:rPr lang="pt-BR" sz="1900" dirty="0"/>
              <a:t>, </a:t>
            </a:r>
            <a:r>
              <a:rPr lang="pt-BR" sz="1900" b="1" dirty="0"/>
              <a:t>regulação</a:t>
            </a:r>
            <a:r>
              <a:rPr lang="pt-BR" sz="1900" dirty="0"/>
              <a:t>, </a:t>
            </a:r>
            <a:r>
              <a:rPr lang="pt-BR" sz="1900" b="1" dirty="0"/>
              <a:t>controle</a:t>
            </a:r>
            <a:r>
              <a:rPr lang="pt-BR" sz="1900" dirty="0"/>
              <a:t> e </a:t>
            </a:r>
            <a:r>
              <a:rPr lang="pt-BR" sz="1900" b="1" dirty="0"/>
              <a:t>avaliação </a:t>
            </a:r>
            <a:r>
              <a:rPr lang="pt-BR" sz="1900" dirty="0"/>
              <a:t>dessas políticas devem indicar a realização de </a:t>
            </a:r>
            <a:r>
              <a:rPr lang="pt-BR" sz="1900" b="1" dirty="0"/>
              <a:t>auditoria</a:t>
            </a:r>
            <a:r>
              <a:rPr lang="pt-BR" sz="1900" dirty="0"/>
              <a:t> e </a:t>
            </a:r>
            <a:r>
              <a:rPr lang="pt-BR" sz="1900" b="1" dirty="0"/>
              <a:t>fiscalização</a:t>
            </a:r>
            <a:r>
              <a:rPr lang="pt-BR" sz="1900" dirty="0"/>
              <a:t> específica pelo componente federal do </a:t>
            </a:r>
            <a:r>
              <a:rPr lang="pt-BR" sz="1900" b="1" dirty="0"/>
              <a:t>Sistema Nacional de Auditoria </a:t>
            </a:r>
            <a:r>
              <a:rPr lang="pt-BR" sz="1900" dirty="0"/>
              <a:t>(</a:t>
            </a:r>
            <a:r>
              <a:rPr lang="pt-BR" sz="1900" b="1" dirty="0"/>
              <a:t>SNA</a:t>
            </a:r>
            <a:r>
              <a:rPr lang="pt-BR" sz="1900" dirty="0"/>
              <a:t>) que, sempre que possível, deverá atuar de maneira integrada com os demais componentes.</a:t>
            </a:r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1189" y="4392246"/>
            <a:ext cx="4714360" cy="29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17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110" y="161925"/>
            <a:ext cx="9274002" cy="1238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700" b="1" dirty="0"/>
              <a:t>ACOMPANHAMENTO DA</a:t>
            </a:r>
            <a:br>
              <a:rPr lang="pt-BR" sz="2700" b="1" dirty="0"/>
            </a:br>
            <a:r>
              <a:rPr lang="pt-BR" sz="2700" b="1" dirty="0"/>
              <a:t>DENGUE, CHIKUNGUNYA, ZIKA E MICROCEFALIA</a:t>
            </a:r>
            <a:br>
              <a:rPr lang="pt-BR" sz="2700" b="1" dirty="0"/>
            </a:br>
            <a:r>
              <a:rPr lang="pt-BR" sz="2700" b="1" dirty="0"/>
              <a:t>TC 023.421/2016-9</a:t>
            </a:r>
            <a:br>
              <a:rPr lang="pt-BR" sz="2700" b="1" dirty="0"/>
            </a:br>
            <a:br>
              <a:rPr lang="pt-BR" sz="3200" b="1" dirty="0"/>
            </a:b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7110" y="1784298"/>
            <a:ext cx="10045640" cy="3159177"/>
          </a:xfrm>
        </p:spPr>
        <p:txBody>
          <a:bodyPr>
            <a:noAutofit/>
          </a:bodyPr>
          <a:lstStyle/>
          <a:p>
            <a:r>
              <a:rPr lang="pt-BR" sz="1900" dirty="0">
                <a:solidFill>
                  <a:schemeClr val="tx1"/>
                </a:solidFill>
              </a:rPr>
              <a:t>OBJETIVO: acompanhar as ações de prevenção e controle adotadas pelo Ministério da Saúde e suas unidades, para o combate ao mosquito Aedes Aegypti e às doenças por ele transmitidas.</a:t>
            </a:r>
          </a:p>
          <a:p>
            <a:pPr marL="0" indent="0">
              <a:buNone/>
            </a:pPr>
            <a:endParaRPr lang="pt-BR" sz="1900" dirty="0"/>
          </a:p>
          <a:p>
            <a:pPr marL="0" indent="0">
              <a:buNone/>
            </a:pPr>
            <a:r>
              <a:rPr lang="pt-BR" sz="1900" b="1" u="sng" dirty="0">
                <a:solidFill>
                  <a:schemeClr val="tx1"/>
                </a:solidFill>
              </a:rPr>
              <a:t>TCU/PLENÁRIO – Ministro Bruno Dantas</a:t>
            </a:r>
          </a:p>
          <a:p>
            <a:r>
              <a:rPr lang="pt-BR" sz="1900" b="1" dirty="0">
                <a:solidFill>
                  <a:schemeClr val="tx1"/>
                </a:solidFill>
              </a:rPr>
              <a:t>Acórdão 1.073/2017 </a:t>
            </a:r>
            <a:r>
              <a:rPr lang="pt-BR" sz="1900" dirty="0">
                <a:solidFill>
                  <a:schemeClr val="tx1"/>
                </a:solidFill>
              </a:rPr>
              <a:t>(</a:t>
            </a:r>
            <a:r>
              <a:rPr lang="pt-BR" sz="1900" b="1" dirty="0">
                <a:solidFill>
                  <a:schemeClr val="tx1"/>
                </a:solidFill>
              </a:rPr>
              <a:t>1º Ciclo/Conformidade</a:t>
            </a:r>
            <a:r>
              <a:rPr lang="pt-BR" sz="1900" dirty="0">
                <a:solidFill>
                  <a:schemeClr val="tx1"/>
                </a:solidFill>
              </a:rPr>
              <a:t>: 8/2016 a 3/2017) – ausência de informações e monitoramento da execução financeira dos recursos federais e capacitação mínima dos ACE.</a:t>
            </a:r>
          </a:p>
        </p:txBody>
      </p:sp>
    </p:spTree>
    <p:extLst>
      <p:ext uri="{BB962C8B-B14F-4D97-AF65-F5344CB8AC3E}">
        <p14:creationId xmlns:p14="http://schemas.microsoft.com/office/powerpoint/2010/main" val="31445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38174" y="1600200"/>
            <a:ext cx="99441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 </a:t>
            </a:r>
            <a:r>
              <a:rPr lang="pt-BR" sz="1900" b="1" dirty="0"/>
              <a:t>Acórdão 2.701/2018 </a:t>
            </a:r>
            <a:r>
              <a:rPr lang="pt-BR" sz="1900" dirty="0"/>
              <a:t>(</a:t>
            </a:r>
            <a:r>
              <a:rPr lang="pt-BR" sz="1900" b="1" dirty="0"/>
              <a:t>2º Ciclo/Conformidade</a:t>
            </a:r>
            <a:r>
              <a:rPr lang="pt-BR" sz="1900" dirty="0"/>
              <a:t>: 3/2018):-</a:t>
            </a:r>
          </a:p>
          <a:p>
            <a:pPr algn="just"/>
            <a:endParaRPr lang="pt-BR" dirty="0"/>
          </a:p>
          <a:p>
            <a:pPr algn="just"/>
            <a:r>
              <a:rPr lang="pt-BR" sz="1900" dirty="0"/>
              <a:t>9.4.1. os dados analisados nos autos sugerem que os municípios a seguir podem se encontrar em situação prioritária quanto a estratégias e ações de combate ao </a:t>
            </a:r>
            <a:r>
              <a:rPr lang="pt-BR" sz="1900" i="1" dirty="0"/>
              <a:t>Aedes Aegypti </a:t>
            </a:r>
            <a:r>
              <a:rPr lang="pt-BR" sz="1900" dirty="0"/>
              <a:t>a serem desempenhas de forma conjunta pelos entes da federação, possivelmente demandando maior atenção do Ministério da Saúde: Rio de Janeiro/RJ, Itabuna/BA, Fortaleza/CE, Maceió/AL, Goiânia/GO, </a:t>
            </a:r>
            <a:r>
              <a:rPr lang="pt-BR" sz="1900" b="1" dirty="0"/>
              <a:t>Cruzeta/RN</a:t>
            </a:r>
            <a:r>
              <a:rPr lang="pt-BR" sz="1900" dirty="0"/>
              <a:t>, </a:t>
            </a:r>
            <a:r>
              <a:rPr lang="pt-BR" sz="1900" b="1" dirty="0"/>
              <a:t>Guamaré/RN, Rafael </a:t>
            </a:r>
            <a:r>
              <a:rPr lang="pt-BR" sz="1900" b="1" dirty="0" err="1"/>
              <a:t>Godeiro</a:t>
            </a:r>
            <a:r>
              <a:rPr lang="pt-BR" sz="1900" b="1" dirty="0"/>
              <a:t>/RN</a:t>
            </a:r>
            <a:r>
              <a:rPr lang="pt-BR" sz="1900" dirty="0"/>
              <a:t>, </a:t>
            </a:r>
            <a:r>
              <a:rPr lang="pt-BR" sz="1900" dirty="0" err="1"/>
              <a:t>Itaju</a:t>
            </a:r>
            <a:r>
              <a:rPr lang="pt-BR" sz="1900" dirty="0"/>
              <a:t> do Colônia/BA e Jaguarari/BA; </a:t>
            </a:r>
          </a:p>
          <a:p>
            <a:pPr algn="just"/>
            <a:endParaRPr lang="pt-BR" sz="1900" dirty="0"/>
          </a:p>
          <a:p>
            <a:pPr algn="just"/>
            <a:r>
              <a:rPr lang="pt-BR" sz="1900" dirty="0"/>
              <a:t>9.4.2. a situação de recursos humanos e infraestrutura de vigilância em saúde nas secretarias estaduais e municipais de saúde brasileiras apresenta baixo nível de capacidade de gestão, segundo levantamento de governança e gestão em saúde realizado pelo TCU em 2016, o que pode demandar maior investigação por parte do Ministério da Saúde no intuito de se criar estratégias adequadas que venham a melhorar a situação identificada; 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185987" y="238125"/>
            <a:ext cx="6848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ACOMPANHAMENTO DA</a:t>
            </a:r>
            <a:br>
              <a:rPr lang="pt-BR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pt-BR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DENGUE, CHIKUNGUNYA, ZIKA E MICROCEFALIA</a:t>
            </a:r>
            <a:br>
              <a:rPr lang="pt-BR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pt-BR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TC 023.421/2016-9</a:t>
            </a:r>
          </a:p>
        </p:txBody>
      </p:sp>
    </p:spTree>
    <p:extLst>
      <p:ext uri="{BB962C8B-B14F-4D97-AF65-F5344CB8AC3E}">
        <p14:creationId xmlns:p14="http://schemas.microsoft.com/office/powerpoint/2010/main" val="380023677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524</TotalTime>
  <Words>1242</Words>
  <Application>Microsoft Office PowerPoint</Application>
  <PresentationFormat>Widescreen</PresentationFormat>
  <Paragraphs>93</Paragraphs>
  <Slides>13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Times New Roman</vt:lpstr>
      <vt:lpstr>Trebuchet MS</vt:lpstr>
      <vt:lpstr>Wingdings</vt:lpstr>
      <vt:lpstr>Wingdings 3</vt:lpstr>
      <vt:lpstr>Facetado</vt:lpstr>
      <vt:lpstr>1_Facetado</vt:lpstr>
      <vt:lpstr>Apresentação do PowerPoint</vt:lpstr>
      <vt:lpstr>ORDENAÇÃO E UTILIZAÇÃO DOS RECURSOS FINANCEIROS DO SUS</vt:lpstr>
      <vt:lpstr>I - Bloco de Custeio das Ações e Serviços Públicos de Saúde (art. 5º)</vt:lpstr>
      <vt:lpstr>Apresentação do PowerPoint</vt:lpstr>
      <vt:lpstr>II - Bloco de Investimento na Rede de Serviços Públicos de Saúde (art. 6º)</vt:lpstr>
      <vt:lpstr>Apresentação do PowerPoint</vt:lpstr>
      <vt:lpstr>ACCOUNTABILITY</vt:lpstr>
      <vt:lpstr>ACOMPANHAMENTO DA DENGUE, CHIKUNGUNYA, ZIKA E MICROCEFALIA TC 023.421/2016-9  </vt:lpstr>
      <vt:lpstr>Apresentação do PowerPoint</vt:lpstr>
      <vt:lpstr>Portaria de Fiscalização - SecexSaúde nº 708, de 10 de outubro de 2019 - Fase Planejamento  - 3º Ciclo (Iniciou em 9/2019 – Previsão até 3/2020) </vt:lpstr>
      <vt:lpstr>DADOS 2019 – BOLETIM 50, nº 34/NOV-2019</vt:lpstr>
      <vt:lpstr>Apresentação do PowerPoint</vt:lpstr>
      <vt:lpstr>Apresentação do PowerPoint</vt:lpstr>
    </vt:vector>
  </TitlesOfParts>
  <Company>TCU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ALEXSANDRO BARBOSA de LIMA</dc:creator>
  <cp:lastModifiedBy>Data Show</cp:lastModifiedBy>
  <cp:revision>65</cp:revision>
  <cp:lastPrinted>2019-12-16T20:21:52Z</cp:lastPrinted>
  <dcterms:created xsi:type="dcterms:W3CDTF">2019-11-28T18:36:49Z</dcterms:created>
  <dcterms:modified xsi:type="dcterms:W3CDTF">2019-12-17T14:04:27Z</dcterms:modified>
</cp:coreProperties>
</file>