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41"/>
  </p:notesMasterIdLst>
  <p:sldIdLst>
    <p:sldId id="256" r:id="rId3"/>
    <p:sldId id="299" r:id="rId4"/>
    <p:sldId id="292" r:id="rId5"/>
    <p:sldId id="258" r:id="rId6"/>
    <p:sldId id="29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95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2" r:id="rId31"/>
    <p:sldId id="283" r:id="rId32"/>
    <p:sldId id="284" r:id="rId33"/>
    <p:sldId id="285" r:id="rId34"/>
    <p:sldId id="286" r:id="rId35"/>
    <p:sldId id="296" r:id="rId36"/>
    <p:sldId id="287" r:id="rId37"/>
    <p:sldId id="288" r:id="rId38"/>
    <p:sldId id="289" r:id="rId39"/>
    <p:sldId id="290" r:id="rId40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963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966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altLang="pt-BR" noProof="0"/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4313" algn="r">
              <a:buClrTx/>
              <a:buSzPct val="45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 smtClean="0">
                <a:solidFill>
                  <a:srgbClr val="000000"/>
                </a:solidFill>
                <a:latin typeface="Times New Roman" pitchFamily="16" charset="0"/>
                <a:cs typeface="Segoe UI" charset="0"/>
              </a:defRPr>
            </a:lvl1pPr>
          </a:lstStyle>
          <a:p>
            <a:pPr>
              <a:defRPr/>
            </a:pPr>
            <a:fld id="{27BBDDD2-91AD-4328-A7FC-BBBA2DBF070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C9FF30B-986A-43B2-AD4A-5B855600BD5C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19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D10746A1-77F4-42C1-A7AA-E5F0330ACF07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13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12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84B56EE-E53A-458E-B8A6-EA1EED68FE14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14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22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2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CFCD8DA-D402-40D3-9D05-1EDC886D8A13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15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32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A3B2F09-EBAF-4B15-B87B-D62E76EFE99A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16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42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4499214-F700-40C2-B80A-38E775AB795B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17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52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50CFF37-0997-409F-88D2-A3487AFF202A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18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63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0207A20F-323A-4395-A01B-8C697E69A2A2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19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73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EEF8E939-978A-48D0-80EC-CF8433DFB53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21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83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83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D512E178-261B-4CC3-9659-4A5B5F5890C9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22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93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471407B-AD77-4E00-BF1A-F83D9E4A04BD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23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04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4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1758BE8-3448-436E-8579-FD8119957D4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4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30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02E4465-64A5-4BEA-A26B-E9794E2EC747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24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14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C9E24A78-2F30-424A-96D2-E4D22DDA7647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25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246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6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3933288-FD3F-4544-9C89-1AC444FF6CE7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26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34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34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9E8665F4-CB52-4761-A223-9345D002AB3E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27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D4C7578-7DBE-4A0A-8C3F-D4052B495304}" type="slidenum">
              <a:rPr lang="pt-BR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6451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451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  <p:sp>
        <p:nvSpPr>
          <p:cNvPr id="64518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DA711B6-AE2B-4C08-AC2C-5E8595E905C2}" type="slidenum">
              <a:rPr lang="en-US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US" altLang="pt-B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E61B7FF-C608-4B2D-A1A6-F61F8F2C8ADD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28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3D048EC-17DC-4B83-BF86-E4C9E9C7880D}" type="slidenum">
              <a:rPr lang="pt-BR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65540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  <p:sp>
        <p:nvSpPr>
          <p:cNvPr id="65542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F6EEE18-F7F7-45F3-A55B-5377BF4D68D1}" type="slidenum">
              <a:rPr lang="en-US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US" altLang="pt-B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2A80A05-B479-4C57-B8E5-EF0280F96B26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29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2D4BDD1-A1A9-4C44-BCD1-ACB072E4443F}" type="slidenum">
              <a:rPr lang="pt-BR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29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66564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656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  <p:sp>
        <p:nvSpPr>
          <p:cNvPr id="66566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E604E471-DEF7-4D03-850A-A054F342A368}" type="slidenum">
              <a:rPr lang="en-US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29</a:t>
            </a:fld>
            <a:endParaRPr lang="en-US" altLang="pt-B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8AF1D6ED-6B6E-45B3-9974-DA275EB0CFC2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30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031F9B0-43C4-4658-A735-7E27554FA084}" type="slidenum">
              <a:rPr lang="pt-BR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30</a:t>
            </a:fld>
            <a:endParaRPr lang="pt-BR" altLang="pt-BR" sz="1200">
              <a:solidFill>
                <a:srgbClr val="000000"/>
              </a:solidFill>
            </a:endParaRPr>
          </a:p>
        </p:txBody>
      </p:sp>
      <p:sp>
        <p:nvSpPr>
          <p:cNvPr id="6758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8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F3E931C-3BDE-4869-B1F3-3E2922B7EF43}" type="slidenum">
              <a:rPr lang="en-US" altLang="pt-BR" sz="1200">
                <a:solidFill>
                  <a:srgbClr val="000000"/>
                </a:solidFill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30</a:t>
            </a:fld>
            <a:endParaRPr lang="en-US" altLang="pt-B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8B78EAF1-08A5-40A7-A2F0-2897FA2B3B80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31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861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66E51AA-0A3C-4E11-A9F0-67831A12D2B8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32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696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9E5C855A-FAF1-4362-ABBC-D683E9C98506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33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706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5E4DE5E-A5FA-4F49-8FA0-0DE0BBAC0F5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6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40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t-BR">
              <a:latin typeface="Times New Roman" pitchFamily="18" charset="0"/>
            </a:endParaRPr>
          </a:p>
        </p:txBody>
      </p:sp>
      <p:sp>
        <p:nvSpPr>
          <p:cNvPr id="71684" name="Espaço Reservado para Número de Slide 3"/>
          <p:cNvSpPr>
            <a:spLocks noGrp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6427B58F-FB96-459A-9130-E6A25DA4EEC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34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C03B092-E5BA-4D5B-8614-F7A7AFD5482D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35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727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CED50A8-C87C-4A04-B661-99746216CA30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36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737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94F2EE1D-6AA6-4097-9914-6762A229E89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37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747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E23F443-D418-4711-8EA1-36E74983AE68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38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757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9298DC0-AEFF-4AF9-8B2A-8B2A846B19D7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7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505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A0F00215-76ED-40D9-B517-4D2918B4A695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8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60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60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6C96FF1-4C14-4303-93BC-6B525F2F5466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9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710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710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836A912C-6A4E-424B-B128-BC5B8F3926CB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10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81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81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18E632E-0BE2-4F79-B4BA-A6A4D6241812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11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491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1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4F0AAA5-DF96-420A-9121-50622EAB397B}" type="slidenum">
              <a:rPr lang="pt-BR" altLang="pt-BR">
                <a:latin typeface="Times New Roman" pitchFamily="18" charset="0"/>
                <a:cs typeface="Segoe UI" pitchFamily="34" charset="0"/>
              </a:rPr>
              <a:pPr/>
              <a:t>12</a:t>
            </a:fld>
            <a:endParaRPr lang="pt-BR" altLang="pt-BR">
              <a:latin typeface="Times New Roman" pitchFamily="18" charset="0"/>
              <a:cs typeface="Segoe UI" pitchFamily="34" charset="0"/>
            </a:endParaRPr>
          </a:p>
        </p:txBody>
      </p:sp>
      <p:sp>
        <p:nvSpPr>
          <p:cNvPr id="501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01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pt-BR" altLang="pt-BR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A3660-19C9-4110-B211-C3A8EF5F0A7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90509-32D9-411B-AB7F-3108BB93F4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37413" y="228600"/>
            <a:ext cx="1598612" cy="58642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6613" cy="58642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B83C4-90E2-49B8-B6FB-0E6740562C3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DDB6-5D2A-434A-814B-5BFF074C614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7A469-D2F6-4E60-A247-039D3C71BA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7B777-0EC1-4B66-8F82-224D45F293E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2613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13413" y="1600200"/>
            <a:ext cx="3122612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093DC-3E9F-41E7-A0AB-B86FC51F26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913D6-4969-4F95-9574-8201179CA9F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DA70-D839-49A8-9D36-C2B451CA988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BD57-CCF5-44BD-9848-4B39C7D8E4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1E778-E34F-47D9-B17C-8B42113534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83647-E5C9-4D3F-9802-D6DC9E1550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2518D-C795-4486-AEC8-57F4147D170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E981D-FC3E-4ECD-8925-EE09CBD0247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37413" y="228600"/>
            <a:ext cx="1598612" cy="58642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6613" cy="58642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D64F2-5477-4338-A41C-7B9C4FA0479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397625" cy="1216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2BC87-6369-4A71-8E11-AD319A6D75A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B59BD-DDCF-4344-BB0A-970519CB32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2613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13413" y="1600200"/>
            <a:ext cx="3122612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5F11-E4F0-4516-854C-5A66638C661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F0381-DD6F-4103-8A77-B46DAC9F6BF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0C3B6-9993-4130-8D34-4451A85BE7B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7D0C2-A00C-45AF-81A3-9DB38840472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3E19-4A64-4C2E-8F8D-F7FF20E976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933AC-FF89-464A-BF63-E0FF37AE31B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2663825" cy="6854825"/>
            <a:chOff x="0" y="0"/>
            <a:chExt cx="1678" cy="4318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auto">
            <a:xfrm>
              <a:off x="1248" y="0"/>
              <a:ext cx="430" cy="431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747474"/>
                </a:gs>
              </a:gsLst>
              <a:lin ang="108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1033" name="Picture 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1346" cy="43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397625" cy="1216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397625" cy="449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934200" y="6248400"/>
            <a:ext cx="19018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15900" indent="-214313" algn="r"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0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E3A7667E-76C6-4FD4-8838-D820F922BE8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397625" cy="1216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do título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397625" cy="449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/>
              <a:t>Clique para editar o formato do texto da estrutura de tópicos</a:t>
            </a:r>
          </a:p>
          <a:p>
            <a:pPr lvl="1"/>
            <a:r>
              <a:rPr lang="en-GB" altLang="pt-BR"/>
              <a:t>2.º nível da estrutura de tópicos</a:t>
            </a:r>
          </a:p>
          <a:p>
            <a:pPr lvl="2"/>
            <a:r>
              <a:rPr lang="en-GB" altLang="pt-BR"/>
              <a:t>3.º nível da estrutura de tópicos</a:t>
            </a:r>
          </a:p>
          <a:p>
            <a:pPr lvl="3"/>
            <a:r>
              <a:rPr lang="en-GB" altLang="pt-BR"/>
              <a:t>4.º nível da estrutura de tópicos</a:t>
            </a:r>
          </a:p>
          <a:p>
            <a:pPr lvl="4"/>
            <a:r>
              <a:rPr lang="en-GB" altLang="pt-BR"/>
              <a:t>5.º nível da estrutura de tópicos</a:t>
            </a:r>
          </a:p>
          <a:p>
            <a:pPr lvl="4"/>
            <a:r>
              <a:rPr lang="en-GB" altLang="pt-BR"/>
              <a:t>6.º nível da estrutura de tópicos</a:t>
            </a:r>
          </a:p>
          <a:p>
            <a:pPr lvl="4"/>
            <a:r>
              <a:rPr lang="en-GB" altLang="pt-BR"/>
              <a:t>7.º nível da estrutura de tópicos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010400" y="6248400"/>
            <a:ext cx="19018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215900" indent="-214313" algn="r">
              <a:buClrTx/>
              <a:buSzPct val="45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10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677B663A-0B75-4248-89D9-4C5A509587D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600">
          <a:solidFill>
            <a:srgbClr val="8C0039"/>
          </a:solidFill>
          <a:latin typeface="Arial" charset="0"/>
          <a:cs typeface="Arial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8C0039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857224" y="1357298"/>
            <a:ext cx="7620000" cy="2232025"/>
          </a:xfrm>
          <a:solidFill>
            <a:srgbClr val="FFFFFF">
              <a:alpha val="50000"/>
            </a:srgbClr>
          </a:solidFill>
          <a:ln w="76320" cap="sq">
            <a:solidFill>
              <a:srgbClr val="000000"/>
            </a:solidFill>
            <a:miter lim="800000"/>
          </a:ln>
        </p:spPr>
        <p:txBody>
          <a:bodyPr lIns="91440" tIns="45720" rIns="91440" bIns="45720"/>
          <a:lstStyle/>
          <a:p>
            <a:pPr algn="ctr"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t-BR" altLang="pt-BR" sz="48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REGULAÇÃO E CONTRATUALIZAÇÃO NA SAÚDE</a:t>
            </a:r>
            <a:r>
              <a:rPr lang="pt-BR" altLang="pt-BR" sz="48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2428860" y="3643314"/>
            <a:ext cx="6400800" cy="1447800"/>
          </a:xfrm>
          <a:solidFill>
            <a:srgbClr val="FFFFFF">
              <a:alpha val="50000"/>
            </a:srgbClr>
          </a:solidFill>
          <a:ln w="76320" cap="sq">
            <a:solidFill>
              <a:srgbClr val="000000"/>
            </a:solidFill>
            <a:miter lim="800000"/>
          </a:ln>
        </p:spPr>
        <p:txBody>
          <a:bodyPr anchor="ctr"/>
          <a:lstStyle/>
          <a:p>
            <a:pPr marL="0" indent="0" algn="ctr" eaLnBrk="1" hangingPunct="1">
              <a:buClrTx/>
              <a:buSzPct val="70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  <a:defRPr/>
            </a:pPr>
            <a:r>
              <a:rPr lang="pt-BR" altLang="pt-B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UMA VISÃO PANORÂMICA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6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  <p:animScale>
                                      <p:cBhvr additive="repl">
                                        <p:cTn id="7" dur="250" autoRev="1" fill="hold"/>
                                        <p:tgtEl>
                                          <p:spTgt spid="4097"/>
                                        </p:tgtEl>
                                      </p:cBhvr>
                                      <p:to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2381250" y="265113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O QUE REGULAR?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438400" y="1557338"/>
            <a:ext cx="6400800" cy="4779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739775" indent="-28257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Equidade no acesso;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Cuidados primários, hospitalares, continuados e paliativos;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Promoção da saúde;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Qualidade e acreditação;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Saúde e segurança;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Regulação de pagadores/médicos/</a:t>
            </a:r>
          </a:p>
          <a:p>
            <a:pPr marL="342900" algn="just">
              <a:lnSpc>
                <a:spcPct val="8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    medicamento/comportamento do prestador;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Relação com os subsistemas e seguradoras;</a:t>
            </a:r>
          </a:p>
          <a:p>
            <a:pPr lvl="1" algn="just">
              <a:lnSpc>
                <a:spcPct val="8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charset="2"/>
              <a:buChar char="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Regular a concorrência.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2438400" y="214313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QUEM REGULA?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2438400" y="1443038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Regulação estatal</a:t>
            </a:r>
          </a:p>
          <a:p>
            <a:pPr marL="739775" lvl="1" indent="-282575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Sempre justificada quando outros mecanismos, (auto-regulação ou controles de mercado) são incapazes de ser eficientes e não cumprem os objetivos. É necessário, no entanto, ter presente que o Estado também falha, tal como o Mercado.</a:t>
            </a: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Auto regulação – Puramente privada, (ex: associações de doentes).</a:t>
            </a: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Auto regulação - Reconhecida pelo Estado (ex: Ordem dos Médicos e dos Enfermeiros).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COMO REGULAR?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A regulação pode ser feita de uma forma mais autoritária e centralizada – comando e controle;</a:t>
            </a: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6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Ou de uma forma mais descentralizada e/ou participativa – desconcentração, devolução, delegação, privatização, acreditação, agências independentes de regulação e cooperação extra setorial.</a:t>
            </a: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6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Podem ser criados controles legais “</a:t>
            </a:r>
            <a:r>
              <a:rPr lang="pt-BR" altLang="pt-BR" sz="2600" b="1">
                <a:solidFill>
                  <a:srgbClr val="000000"/>
                </a:solidFill>
                <a:latin typeface="Constantia" pitchFamily="18" charset="0"/>
              </a:rPr>
              <a:t>A</a:t>
            </a: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 </a:t>
            </a:r>
            <a:r>
              <a:rPr lang="pt-BR" altLang="pt-BR" sz="2600" b="1">
                <a:solidFill>
                  <a:srgbClr val="000000"/>
                </a:solidFill>
                <a:latin typeface="Constantia" pitchFamily="18" charset="0"/>
              </a:rPr>
              <a:t> VARA</a:t>
            </a: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” e esquemas de incentivos “</a:t>
            </a:r>
            <a:r>
              <a:rPr lang="pt-BR" altLang="pt-BR" sz="2600" b="1">
                <a:solidFill>
                  <a:srgbClr val="000000"/>
                </a:solidFill>
                <a:latin typeface="Constantia" pitchFamily="18" charset="0"/>
              </a:rPr>
              <a:t>A CENOURA</a:t>
            </a:r>
            <a:r>
              <a:rPr lang="pt-BR" altLang="pt-BR" sz="2600">
                <a:solidFill>
                  <a:srgbClr val="000000"/>
                </a:solidFill>
                <a:latin typeface="Constantia" pitchFamily="18" charset="0"/>
              </a:rPr>
              <a:t>”.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CONSTATAÇÕES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Dentre as questões estruturais e dinâmicas disfuncionais, observadas em qualquer sistema de saúde, evidenciam-se os desencontros e/ou desequilíbrios entre a oferta do sistema, a demanda e a escolha dos consumidores, que impõe necessidades de racionalização da assistência à saúde que o livre mercado não é capaz de assegurar. </a:t>
            </a:r>
            <a:r>
              <a:rPr lang="pt-BR" altLang="pt-BR">
                <a:solidFill>
                  <a:srgbClr val="000000"/>
                </a:solidFill>
              </a:rPr>
              <a:t>(Farias et al.,2011)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MODELOS DE REGULAÇÃO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Alguns modelos de regulação foram desenvolvidos com ênfase em ações de natureza punitiva;</a:t>
            </a:r>
          </a:p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Outros apresentam um processo de regulação compreensiva baseado em ações educativas. </a:t>
            </a:r>
          </a:p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Ainda há os que unem as duas formas de abordagem, sendo classificados como de regulação responsiva</a:t>
            </a:r>
            <a:r>
              <a:rPr lang="pt-BR" altLang="pt-BR">
                <a:solidFill>
                  <a:srgbClr val="000000"/>
                </a:solidFill>
                <a:latin typeface="Constantia" pitchFamily="18" charset="0"/>
              </a:rPr>
              <a:t>. (Farias et al.,2011)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TIPOS DE REGULAÇÃO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359025" y="1597025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800" dirty="0">
                <a:latin typeface="Constantia" panose="02030602050306030303" pitchFamily="18" charset="0"/>
              </a:rPr>
              <a:t>Regulação do tipo estatal normativa e/ou escalonada;</a:t>
            </a:r>
          </a:p>
          <a:p>
            <a:pPr algn="just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endParaRPr lang="pt-BR" altLang="pt-BR" sz="2800" dirty="0">
              <a:latin typeface="Constantia" panose="02030602050306030303" pitchFamily="18" charset="0"/>
            </a:endParaRPr>
          </a:p>
          <a:p>
            <a:pPr algn="just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800" dirty="0" err="1">
                <a:latin typeface="Constantia" panose="02030602050306030303" pitchFamily="18" charset="0"/>
              </a:rPr>
              <a:t>Tripartitismo</a:t>
            </a:r>
            <a:r>
              <a:rPr lang="pt-BR" altLang="pt-BR" sz="2800" dirty="0">
                <a:latin typeface="Constantia" panose="02030602050306030303" pitchFamily="18" charset="0"/>
              </a:rPr>
              <a:t>;</a:t>
            </a:r>
          </a:p>
          <a:p>
            <a:pPr algn="just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endParaRPr lang="pt-BR" altLang="pt-BR" sz="2800" dirty="0">
              <a:latin typeface="Constantia" panose="02030602050306030303" pitchFamily="18" charset="0"/>
            </a:endParaRPr>
          </a:p>
          <a:p>
            <a:pPr algn="just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800" dirty="0" err="1">
                <a:latin typeface="Constantia" panose="02030602050306030303" pitchFamily="18" charset="0"/>
              </a:rPr>
              <a:t>Autorregulação</a:t>
            </a:r>
            <a:r>
              <a:rPr lang="pt-BR" altLang="pt-BR" sz="2800" dirty="0">
                <a:latin typeface="Constantia" panose="02030602050306030303" pitchFamily="18" charset="0"/>
              </a:rPr>
              <a:t> contratada e </a:t>
            </a:r>
            <a:r>
              <a:rPr lang="pt-BR" altLang="pt-BR" sz="2800" dirty="0" err="1">
                <a:latin typeface="Constantia" panose="02030602050306030303" pitchFamily="18" charset="0"/>
              </a:rPr>
              <a:t>autorregulação</a:t>
            </a:r>
            <a:r>
              <a:rPr lang="pt-BR" altLang="pt-BR" sz="2800" dirty="0">
                <a:latin typeface="Constantia" panose="02030602050306030303" pitchFamily="18" charset="0"/>
              </a:rPr>
              <a:t> com vários órgãos públicos envolvidos no processo regulatório em diversos níveis</a:t>
            </a:r>
            <a:r>
              <a:rPr lang="pt-BR" altLang="pt-BR" dirty="0">
                <a:latin typeface="Constantia" panose="02030602050306030303" pitchFamily="18" charset="0"/>
              </a:rPr>
              <a:t>.</a:t>
            </a:r>
          </a:p>
          <a:p>
            <a:pPr marL="0" indent="0" algn="r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Times New Roman" pitchFamily="16" charset="0"/>
              <a:buNone/>
              <a:defRPr/>
            </a:pPr>
            <a:r>
              <a:rPr lang="pt-BR" altLang="pt-BR" dirty="0">
                <a:latin typeface="Constantia" panose="02030602050306030303" pitchFamily="18" charset="0"/>
              </a:rPr>
              <a:t>(Farias et al.,2011)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ASPECTOS NORMATIVOS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2339975" y="1779588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30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3000">
                <a:solidFill>
                  <a:srgbClr val="000000"/>
                </a:solidFill>
                <a:latin typeface="Constantia" pitchFamily="18" charset="0"/>
              </a:rPr>
              <a:t>Histórico da institucionalização e suas normas;</a:t>
            </a:r>
          </a:p>
          <a:p>
            <a:pPr marL="339725" indent="-339725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30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>
              <a:lnSpc>
                <a:spcPct val="90000"/>
              </a:lnSpc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3000">
                <a:solidFill>
                  <a:srgbClr val="000000"/>
                </a:solidFill>
                <a:latin typeface="Constantia" pitchFamily="18" charset="0"/>
              </a:rPr>
              <a:t>Definições e conceitos operacionais normatizados.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MARCOS HISTÓRICOS INSTITUCIONAIS 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63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1998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– Estabelecido o Sistema Nacional de Vigilância Sanitária e criada a </a:t>
            </a:r>
            <a:r>
              <a:rPr lang="pt-BR" altLang="pt-BR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Agência Nacional de Vigilância Sanitária – ANVISA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com a finalidade de: “promover a proteção da saúde da população por meio do controle sanitário da produção e da comercialização de produtos e serviços submetidos à vigilância sanitária;</a:t>
            </a:r>
          </a:p>
          <a:p>
            <a:pPr marL="341313" algn="just">
              <a:lnSpc>
                <a:spcPct val="80000"/>
              </a:lnSpc>
              <a:spcBef>
                <a:spcPts val="500"/>
              </a:spcBef>
              <a:buClrTx/>
              <a:buSzPct val="70000"/>
              <a:buFontTx/>
              <a:buNone/>
              <a:defRPr/>
            </a:pPr>
            <a:endParaRPr lang="pt-BR" altLang="pt-BR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2000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– Criada a </a:t>
            </a:r>
            <a:r>
              <a:rPr lang="pt-BR" altLang="pt-BR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Agência Nacional de Saúde Suplementar – ANS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com a finalidade de regular, normatizar, controlar e fiscalizar as atividades que garantam a assistência suplementar à saúde.</a:t>
            </a:r>
          </a:p>
          <a:p>
            <a:pPr marL="342900" algn="just">
              <a:lnSpc>
                <a:spcPct val="80000"/>
              </a:lnSpc>
              <a:spcBef>
                <a:spcPts val="500"/>
              </a:spcBef>
              <a:buClrTx/>
              <a:buSzPct val="70000"/>
              <a:buFontTx/>
              <a:buNone/>
              <a:defRPr/>
            </a:pPr>
            <a:endParaRPr lang="pt-BR" altLang="pt-BR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2438400" y="115888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MARCOS HISTÓRICOS INSTITUCIONAIS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438400" y="1484313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2001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– </a:t>
            </a:r>
            <a:r>
              <a:rPr lang="pt-BR" altLang="pt-BR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NOAS 01/2001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, que organiza  a regionalização da assistência à saúde, por meio da definição do fluxo intermunicipal estabelecido no Plano Diretor de Regionalização – PDR;</a:t>
            </a:r>
          </a:p>
          <a:p>
            <a:pPr marL="341313" algn="just">
              <a:lnSpc>
                <a:spcPct val="80000"/>
              </a:lnSpc>
              <a:spcBef>
                <a:spcPts val="500"/>
              </a:spcBef>
              <a:buClrTx/>
              <a:buSzPct val="70000"/>
              <a:buFontTx/>
              <a:buNone/>
              <a:defRPr/>
            </a:pPr>
            <a:endParaRPr lang="pt-BR" altLang="pt-BR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2002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 – </a:t>
            </a:r>
            <a:r>
              <a:rPr lang="pt-BR" altLang="pt-BR" sz="24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NOAS 01/2002</a:t>
            </a:r>
            <a:r>
              <a:rPr lang="pt-BR" altLang="pt-BR" sz="2400" dirty="0">
                <a:solidFill>
                  <a:schemeClr val="tx1"/>
                </a:solidFill>
                <a:latin typeface="Constantia" panose="02030602050306030303" pitchFamily="18" charset="0"/>
              </a:rPr>
              <a:t>, que cria o PAB Ampliado. 	Define Regulação assistencial como “a disponibilização da alternativa assistencial mais adequada à necessidade do cidadão, de forma equânime, ordenada, oportuna e qualificada efetivada por meio de Complexos Reguladores. Articulada com a avaliação das necessidades de saúde, planejamento, regionalização, programação e alocação de recursos (PPI), além da ações de controle e avaliação.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2471738" y="231775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MARCOS HISTÓRICOS INSTITUCIONAIS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Publicada a</a:t>
            </a:r>
            <a:r>
              <a:rPr lang="pt-BR" altLang="pt-BR" sz="26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pt-BR" altLang="pt-BR" sz="26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Portaria SAS/MS nº 423/2002</a:t>
            </a: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 – ratifica as diretrizes de uma política de regulação, controle e avaliação delineada na NOAS e define competências para cada esfera de gestão do SUS;</a:t>
            </a:r>
          </a:p>
          <a:p>
            <a:pPr marL="342900" indent="-342900"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endParaRPr lang="pt-BR" altLang="pt-BR" sz="26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342900" indent="-342900"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Publicada a</a:t>
            </a:r>
            <a:r>
              <a:rPr lang="pt-BR" altLang="pt-BR" sz="26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pt-BR" altLang="pt-BR" sz="26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Portaria SAS/MS nº 729/2002</a:t>
            </a: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 – Estabelece indicadores destinados tanto para orientar a elaboração, quanto avaliar a implementação dos Planos de Regulação, Controle e Avaliação de estados e municípios; </a:t>
            </a:r>
          </a:p>
          <a:p>
            <a:pPr marL="341313" algn="just">
              <a:lnSpc>
                <a:spcPct val="80000"/>
              </a:lnSpc>
              <a:spcBef>
                <a:spcPts val="5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5786" y="2000240"/>
            <a:ext cx="7772400" cy="3100408"/>
          </a:xfrm>
        </p:spPr>
        <p:txBody>
          <a:bodyPr/>
          <a:lstStyle/>
          <a:p>
            <a:pPr lvl="0" algn="ctr"/>
            <a:r>
              <a:rPr lang="pt-BR" altLang="pt-B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  <a:ea typeface="+mj-ea"/>
                <a:cs typeface="+mj-cs"/>
              </a:rPr>
              <a:t>A REGULAÇÃO NO SETOR SAÚDE: CONJUNTO DE AÇÕES DE DIVERSOS SUJEITOS SOBRE OUTROS SUJEITOS SOCIAIS E SUA INTERFACE COM A JUDICIALIZAÇÃO</a:t>
            </a:r>
            <a:br>
              <a:rPr lang="pt-BR" altLang="pt-BR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  <a:ea typeface="+mj-ea"/>
                <a:cs typeface="+mj-cs"/>
              </a:rPr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br>
              <a:rPr lang="pt-BR" alt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r>
              <a:rPr lang="pt-BR" alt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MARCOS HISTÓRICOS INSTITUCIONAIS</a:t>
            </a:r>
            <a:br>
              <a:rPr lang="pt-BR" altLang="pt-BR" dirty="0"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endParaRPr lang="pt-BR" altLang="pt-BR" sz="28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800" dirty="0">
                <a:solidFill>
                  <a:schemeClr val="tx1"/>
                </a:solidFill>
                <a:latin typeface="Constantia" panose="02030602050306030303" pitchFamily="18" charset="0"/>
              </a:rPr>
              <a:t>Publicada a</a:t>
            </a:r>
            <a:r>
              <a:rPr lang="pt-BR" altLang="pt-BR" sz="28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pt-BR" altLang="pt-BR" sz="28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Portaria GM/MS nº 399/2006</a:t>
            </a:r>
            <a:r>
              <a:rPr lang="pt-BR" altLang="pt-BR" sz="2800" dirty="0">
                <a:solidFill>
                  <a:schemeClr val="tx1"/>
                </a:solidFill>
                <a:latin typeface="Constantia" panose="02030602050306030303" pitchFamily="18" charset="0"/>
              </a:rPr>
              <a:t> – Estabelece as Diretrizes Operacionais do Pacto pela Vida, em Defesa do SUS e de Gestão;</a:t>
            </a:r>
          </a:p>
          <a:p>
            <a:pPr marL="0" indent="0"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Times New Roman" pitchFamily="16" charset="0"/>
              <a:buNone/>
              <a:defRPr/>
            </a:pPr>
            <a:endParaRPr lang="pt-BR" altLang="pt-BR" sz="28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algn="just">
              <a:lnSpc>
                <a:spcPct val="80000"/>
              </a:lnSpc>
              <a:spcBef>
                <a:spcPts val="5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800" dirty="0">
                <a:solidFill>
                  <a:schemeClr val="tx1"/>
                </a:solidFill>
                <a:latin typeface="Constantia" panose="02030602050306030303" pitchFamily="18" charset="0"/>
              </a:rPr>
              <a:t>Publicada a</a:t>
            </a:r>
            <a:r>
              <a:rPr lang="pt-BR" altLang="pt-BR" sz="2800" b="1" dirty="0">
                <a:solidFill>
                  <a:schemeClr val="tx1"/>
                </a:solidFill>
                <a:latin typeface="Constantia" panose="02030602050306030303" pitchFamily="18" charset="0"/>
              </a:rPr>
              <a:t> </a:t>
            </a:r>
            <a:r>
              <a:rPr lang="pt-BR" altLang="pt-BR" sz="28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Portaria GM/MS nº 699/2006</a:t>
            </a:r>
            <a:r>
              <a:rPr lang="pt-BR" altLang="pt-BR" sz="2800" dirty="0">
                <a:solidFill>
                  <a:schemeClr val="tx1"/>
                </a:solidFill>
                <a:latin typeface="Constantia" panose="02030602050306030303" pitchFamily="18" charset="0"/>
              </a:rPr>
              <a:t> – Regulamenta a implantação dos Pactos pela Vida e Gestão do SUS e institui o Termo de Compromisso de Gestão.</a:t>
            </a:r>
          </a:p>
          <a:p>
            <a:pPr>
              <a:buFont typeface="Times New Roman" pitchFamily="16" charset="0"/>
              <a:buNone/>
              <a:defRPr/>
            </a:pPr>
            <a:endParaRPr lang="pt-BR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438400" y="265113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REGULAÇÃO NO SETOR SAÚDE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A Regulação como ação social compreende as ações de regulamentação, fiscalização, controle, auditoria e avaliação de um determinado sujeito social sobre a produção de bens e serviços em saúde;</a:t>
            </a:r>
          </a:p>
          <a:p>
            <a:pPr marL="341313"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Regular não se resume ao ato de regulamentar, mas também inclui uma gama de ações que verifica se a produção em saúde se dá conforme as regras estabelecidas.</a:t>
            </a:r>
          </a:p>
          <a:p>
            <a:pPr marL="341313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4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A POLÍTICA NACIONAL DE REGULAÇÃO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39725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A </a:t>
            </a:r>
            <a:r>
              <a:rPr lang="pt-BR" altLang="pt-BR" sz="2600" b="1" u="sng" dirty="0">
                <a:solidFill>
                  <a:schemeClr val="tx1"/>
                </a:solidFill>
                <a:latin typeface="Constantia" panose="02030602050306030303" pitchFamily="18" charset="0"/>
              </a:rPr>
              <a:t>Portaria GM/MS nº. 1559/2008</a:t>
            </a: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 instituiu a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Política Nacional Regulação do Sistema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Único de Saúde, que organiza a regulação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em saúde em três dimensões de atuação,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integradas entre si: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346075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Regulação dos Sistemas de Saúde;</a:t>
            </a:r>
          </a:p>
          <a:p>
            <a:pPr marL="346075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Regulação da Atenção à Saúde;</a:t>
            </a:r>
          </a:p>
          <a:p>
            <a:pPr marL="346075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anose="02030602050306030303" pitchFamily="18" charset="0"/>
              </a:rPr>
              <a:t>Regulação do Acesso ou Regulação Assistencial.</a:t>
            </a:r>
          </a:p>
          <a:p>
            <a:pPr marL="341313"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400" dirty="0">
              <a:solidFill>
                <a:schemeClr val="tx1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REGULAÇÃO DOS </a:t>
            </a:r>
            <a:b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</a:b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SISTEMAS DE SAÚDE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PT" altLang="pt-BR" sz="2600" dirty="0">
                <a:solidFill>
                  <a:schemeClr val="tx1"/>
                </a:solidFill>
                <a:latin typeface="Constantia" pitchFamily="16" charset="0"/>
              </a:rPr>
              <a:t>Tem como objeto os sistemas municipais, estaduais e nacional de saúde, e como sujeitos seus respectivos gestores públicos, definindo a partir dos princípios e diretrizes do SUS, macro-diretrizes para a Regulação da Atenção à Saúde e executando ações de monitoramento, controle, avaliação, auditoria e vigilância desses sistemas.</a:t>
            </a:r>
          </a:p>
          <a:p>
            <a:pPr marL="341313" algn="just">
              <a:lnSpc>
                <a:spcPct val="8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PT" altLang="pt-BR" sz="2600" dirty="0">
              <a:solidFill>
                <a:schemeClr val="tx1"/>
              </a:solidFill>
              <a:latin typeface="Constantia" pitchFamily="16" charset="0"/>
            </a:endParaRPr>
          </a:p>
          <a:p>
            <a:pPr marL="342900" indent="-342900"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Efetivada pelos atos de regulamentação, controle e avaliação de sistemas de saúde, regulação da atenção à saúde e auditoria sobre sistemas e de gestão.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REGULAÇÃO DA ATENÇÃO À SAÚDE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Tem como objetivo implementar uma gama de ações meio que incidam sobre os prestadores, públicos e privados, de modo a orientar uma produção eficiente, eficaz e efetiva de ações de saúde, buscando contribuir para a melhoria do acesso, da integralidade, da qualidade, da resolubilidade e da humanização dessas ações.</a:t>
            </a:r>
          </a:p>
          <a:p>
            <a:pPr marL="341313" algn="just">
              <a:lnSpc>
                <a:spcPct val="8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itchFamily="16" charset="0"/>
            </a:endParaRPr>
          </a:p>
          <a:p>
            <a:pPr algn="just">
              <a:lnSpc>
                <a:spcPct val="8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Efetivada pela contratação de serviços de saúde, controle e avaliação de serviços e da produção assistencial, regulação do acesso à assistência e auditoria assistencial.</a:t>
            </a:r>
          </a:p>
          <a:p>
            <a:pPr marL="341313" algn="just">
              <a:lnSpc>
                <a:spcPct val="8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itchFamily="1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REGULAÇÃO DO ACESSO À ASSISTÊNCIA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PT" altLang="pt-BR" sz="2800" dirty="0">
                <a:solidFill>
                  <a:schemeClr val="tx1"/>
                </a:solidFill>
                <a:latin typeface="Constantia" pitchFamily="16" charset="0"/>
              </a:rPr>
              <a:t>Tem como objetos a organização, controle, gerenciamento e priorização do acesso e dos fluxos assistenciais no âmbito do SUS.</a:t>
            </a:r>
          </a:p>
          <a:p>
            <a:pPr marL="341313" algn="just">
              <a:lnSpc>
                <a:spcPct val="90000"/>
              </a:lnSpc>
              <a:spcBef>
                <a:spcPts val="700"/>
              </a:spcBef>
              <a:buClrTx/>
              <a:buSzPct val="70000"/>
              <a:buFontTx/>
              <a:buNone/>
              <a:defRPr/>
            </a:pPr>
            <a:endParaRPr lang="pt-PT" altLang="pt-BR" sz="2800" dirty="0">
              <a:solidFill>
                <a:schemeClr val="tx1"/>
              </a:solidFill>
              <a:latin typeface="Constantia" pitchFamily="16" charset="0"/>
            </a:endParaRPr>
          </a:p>
          <a:p>
            <a:pPr marL="457200" indent="-457200" algn="just">
              <a:lnSpc>
                <a:spcPct val="90000"/>
              </a:lnSpc>
              <a:spcBef>
                <a:spcPts val="7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800" dirty="0">
                <a:solidFill>
                  <a:schemeClr val="tx1"/>
                </a:solidFill>
                <a:latin typeface="Constantia" pitchFamily="16" charset="0"/>
              </a:rPr>
              <a:t>Efetivada pela disponibilização da alternativa assistencial mais adequada à necessidade do cidadão por meio de atendimentos as urgências, consultas, exames, leitos e outros que se fizerem necessários</a:t>
            </a:r>
            <a:r>
              <a:rPr lang="pt-BR" altLang="pt-BR" sz="2800" dirty="0">
                <a:solidFill>
                  <a:schemeClr val="tx1"/>
                </a:solidFill>
              </a:rPr>
              <a:t>.</a:t>
            </a:r>
          </a:p>
          <a:p>
            <a:pPr marL="341313" algn="just">
              <a:lnSpc>
                <a:spcPct val="90000"/>
              </a:lnSpc>
              <a:spcBef>
                <a:spcPts val="700"/>
              </a:spcBef>
              <a:buClrTx/>
              <a:buSzPct val="70000"/>
              <a:buFontTx/>
              <a:buNone/>
              <a:defRPr/>
            </a:pPr>
            <a:endParaRPr lang="pt-BR" altLang="pt-BR" sz="28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REGULAÇÃO DO ACESSO À ASSISTÊNCIA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Os processos de trabalho que compõem a regulação do acesso à assistência serão aprimorados ou implantados de forma integrada, em todas as instâncias de gestão do SUS, de acordo com as competências de cada esfera de governo.</a:t>
            </a:r>
          </a:p>
          <a:p>
            <a:pPr marL="341313"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chemeClr val="tx1"/>
              </a:solidFill>
              <a:latin typeface="Constantia" pitchFamily="16" charset="0"/>
            </a:endParaRP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A área técnica da Regulação do Acesso será estabelecida mediante estruturas denominadas </a:t>
            </a:r>
            <a:r>
              <a:rPr lang="pt-BR" altLang="pt-BR" sz="2600" b="1" u="sng" dirty="0">
                <a:solidFill>
                  <a:schemeClr val="tx1"/>
                </a:solidFill>
                <a:latin typeface="Constantia" pitchFamily="16" charset="0"/>
              </a:rPr>
              <a:t>complexos reguladores</a:t>
            </a: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, formados por unidades operacionais denominadas centrais de regulação.</a:t>
            </a:r>
          </a:p>
          <a:p>
            <a:pPr marL="341313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  <a:p>
            <a:pPr marL="341313"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1211263" y="765175"/>
            <a:ext cx="687387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</a:rPr>
              <a:t>Reformulando conceitos, práticas e finalidades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57200" y="1752600"/>
            <a:ext cx="8382000" cy="3195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ts val="2250"/>
              </a:spcBef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>
                <a:solidFill>
                  <a:srgbClr val="8C0039"/>
                </a:solidFill>
              </a:rPr>
              <a:t> </a:t>
            </a:r>
            <a:r>
              <a:rPr lang="pt-BR" altLang="pt-BR" sz="3600" b="1">
                <a:solidFill>
                  <a:srgbClr val="C00000"/>
                </a:solidFill>
              </a:rPr>
              <a:t>Regulação sobre Sistemas de Saúde</a:t>
            </a:r>
          </a:p>
          <a:p>
            <a:pPr algn="ctr">
              <a:spcBef>
                <a:spcPts val="2250"/>
              </a:spcBef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>
                <a:solidFill>
                  <a:srgbClr val="C00000"/>
                </a:solidFill>
              </a:rPr>
              <a:t>Regulação da Atenção à saúde</a:t>
            </a:r>
          </a:p>
          <a:p>
            <a:pPr algn="ctr">
              <a:spcBef>
                <a:spcPts val="2250"/>
              </a:spcBef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>
                <a:solidFill>
                  <a:srgbClr val="C00000"/>
                </a:solidFill>
              </a:rPr>
              <a:t>Regulação do Acesso </a:t>
            </a:r>
          </a:p>
          <a:p>
            <a:pPr algn="ctr">
              <a:spcBef>
                <a:spcPts val="2250"/>
              </a:spcBef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600" b="1">
                <a:solidFill>
                  <a:srgbClr val="C00000"/>
                </a:solidFill>
              </a:rPr>
              <a:t>à Assistência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533400" y="2438400"/>
            <a:ext cx="7848600" cy="2743200"/>
          </a:xfrm>
          <a:prstGeom prst="rect">
            <a:avLst/>
          </a:prstGeom>
          <a:noFill/>
          <a:ln w="28440" cap="sq">
            <a:solidFill>
              <a:srgbClr val="66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1908175" y="3429000"/>
            <a:ext cx="5257800" cy="1371600"/>
          </a:xfrm>
          <a:prstGeom prst="rect">
            <a:avLst/>
          </a:prstGeom>
          <a:noFill/>
          <a:ln w="28440" cap="sq">
            <a:solidFill>
              <a:srgbClr val="66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228600" y="1676400"/>
            <a:ext cx="8686800" cy="4038600"/>
          </a:xfrm>
          <a:prstGeom prst="rect">
            <a:avLst/>
          </a:prstGeom>
          <a:noFill/>
          <a:ln w="28440" cap="sq">
            <a:solidFill>
              <a:srgbClr val="66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323850" y="260350"/>
            <a:ext cx="8509000" cy="6188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85750"/>
            <a:ext cx="8518525" cy="619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1071563" y="2928938"/>
            <a:ext cx="1285875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1200">
                <a:solidFill>
                  <a:srgbClr val="000000"/>
                </a:solidFill>
              </a:rPr>
              <a:t>Cadastramento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2500313" y="2928938"/>
            <a:ext cx="142875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1200">
                <a:solidFill>
                  <a:srgbClr val="000000"/>
                </a:solidFill>
              </a:rPr>
              <a:t>Contratualização</a:t>
            </a:r>
          </a:p>
        </p:txBody>
      </p:sp>
      <p:sp>
        <p:nvSpPr>
          <p:cNvPr id="29702" name="Text Box 5"/>
          <p:cNvSpPr txBox="1">
            <a:spLocks noChangeArrowheads="1"/>
          </p:cNvSpPr>
          <p:nvPr/>
        </p:nvSpPr>
        <p:spPr bwMode="auto">
          <a:xfrm>
            <a:off x="5572125" y="2928938"/>
            <a:ext cx="1285875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1200">
                <a:solidFill>
                  <a:srgbClr val="000000"/>
                </a:solidFill>
              </a:rPr>
              <a:t>Monitoramento</a:t>
            </a:r>
          </a:p>
        </p:txBody>
      </p:sp>
      <p:sp>
        <p:nvSpPr>
          <p:cNvPr id="29703" name="Text Box 6"/>
          <p:cNvSpPr txBox="1">
            <a:spLocks noChangeArrowheads="1"/>
          </p:cNvSpPr>
          <p:nvPr/>
        </p:nvSpPr>
        <p:spPr bwMode="auto">
          <a:xfrm>
            <a:off x="7143750" y="2928938"/>
            <a:ext cx="1285875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SzPct val="7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1200">
                <a:solidFill>
                  <a:srgbClr val="000000"/>
                </a:solidFill>
              </a:rPr>
              <a:t>Auditoria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530225"/>
            <a:ext cx="8312150" cy="5862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9975" y="260350"/>
            <a:ext cx="6397625" cy="1216025"/>
          </a:xfrm>
        </p:spPr>
        <p:txBody>
          <a:bodyPr/>
          <a:lstStyle/>
          <a:p>
            <a:pPr algn="ctr">
              <a:buFont typeface="Times New Roman" pitchFamily="16" charset="0"/>
              <a:buNone/>
              <a:defRPr/>
            </a:pPr>
            <a:r>
              <a:rPr lang="pt-BR" alt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ASPECTOS A ABORDAR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9725" indent="-339725">
              <a:buClr>
                <a:srgbClr val="E4005C"/>
              </a:buClr>
              <a:buSzPct val="70000"/>
              <a:buFont typeface="Wingdings" charset="2"/>
              <a:buChar char="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pt-BR" altLang="pt-BR" dirty="0">
              <a:solidFill>
                <a:schemeClr val="tx1"/>
              </a:solidFill>
              <a:latin typeface="Constantia" panose="02030602050306030303" pitchFamily="18" charset="0"/>
            </a:endParaRPr>
          </a:p>
          <a:p>
            <a:pPr marL="339725" indent="-339725">
              <a:buClr>
                <a:srgbClr val="E4005C"/>
              </a:buClr>
              <a:buSzPct val="70000"/>
              <a:buFont typeface="Wingdings" charset="2"/>
              <a:buChar char="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t-BR" altLang="pt-BR" dirty="0">
                <a:solidFill>
                  <a:schemeClr val="tx1"/>
                </a:solidFill>
                <a:latin typeface="Constantia" panose="02030602050306030303" pitchFamily="18" charset="0"/>
              </a:rPr>
              <a:t>Aspectos Conceituais;</a:t>
            </a:r>
          </a:p>
          <a:p>
            <a:pPr marL="339725" indent="-339725">
              <a:buClr>
                <a:srgbClr val="E4005C"/>
              </a:buClr>
              <a:buSzPct val="70000"/>
              <a:buFont typeface="Wingdings" charset="2"/>
              <a:buChar char="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t-BR" altLang="pt-BR" dirty="0">
                <a:solidFill>
                  <a:schemeClr val="tx1"/>
                </a:solidFill>
                <a:latin typeface="Constantia" panose="02030602050306030303" pitchFamily="18" charset="0"/>
              </a:rPr>
              <a:t>Aspectos Normativos;</a:t>
            </a:r>
          </a:p>
          <a:p>
            <a:pPr marL="339725" indent="-339725">
              <a:buClr>
                <a:srgbClr val="E4005C"/>
              </a:buClr>
              <a:buSzPct val="70000"/>
              <a:buFont typeface="Wingdings" charset="2"/>
              <a:buChar char="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t-BR" altLang="pt-BR" dirty="0">
                <a:solidFill>
                  <a:schemeClr val="tx1"/>
                </a:solidFill>
                <a:latin typeface="Constantia" panose="02030602050306030303" pitchFamily="18" charset="0"/>
              </a:rPr>
              <a:t>Aspectos Operacionais;</a:t>
            </a:r>
          </a:p>
          <a:p>
            <a:pPr marL="339725" indent="-339725">
              <a:buClr>
                <a:srgbClr val="E4005C"/>
              </a:buClr>
              <a:buSzPct val="70000"/>
              <a:buFont typeface="Wingdings" charset="2"/>
              <a:buChar char="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pt-BR" altLang="pt-BR" dirty="0">
                <a:solidFill>
                  <a:schemeClr val="tx1"/>
                </a:solidFill>
                <a:latin typeface="Constantia" panose="02030602050306030303" pitchFamily="18" charset="0"/>
              </a:rPr>
              <a:t>Desafios e Iniciativas.</a:t>
            </a:r>
          </a:p>
          <a:p>
            <a:pPr>
              <a:buFont typeface="Times New Roman" pitchFamily="16" charset="0"/>
              <a:buNone/>
              <a:defRPr/>
            </a:pP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820738"/>
            <a:ext cx="8815388" cy="5343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ASPECTOS</a:t>
            </a:r>
            <a:r>
              <a:rPr lang="pt-PT" altLang="pt-BR" sz="3600" dirty="0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 </a:t>
            </a: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OPERACIONAIS</a:t>
            </a:r>
            <a:r>
              <a:rPr lang="pt-PT" altLang="pt-BR" sz="3600" dirty="0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 </a:t>
            </a: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E</a:t>
            </a:r>
            <a:r>
              <a:rPr lang="pt-PT" altLang="pt-BR" sz="3600" dirty="0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 </a:t>
            </a: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ORGANIZATIVOS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  <a:cs typeface="Segoe UI" pitchFamily="34" charset="0"/>
            </a:endParaRPr>
          </a:p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O Complexo Regulador é a estrutura que operacionaliza as ações da regulação do acesso, podendo ter abrangência e estrutura pactuadas entre gestores, conforme os seguintes modelos:  Portaria de Consolidação Nº 2 [2017], anexo XXVI, origem na Port. MS/GM 1559/2008, Art. 9º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ASPECTOS OPERACIONAIS E ORGANIZATIVOS - modelos</a:t>
            </a: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  <a:cs typeface="Segoe UI" pitchFamily="34" charset="0"/>
            </a:endParaRPr>
          </a:p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I - Complexo Regulador Estadual: gestão e gerência da Secretaria de Estado da Saúde, regulando o acesso às unidades de saúde sob gestão estadual e a referência interestadual e intermediando o acesso da população referenciada às unidades de saúde sob gestão municipal, no âmbito do Estado; </a:t>
            </a:r>
            <a:r>
              <a:rPr lang="pt-BR" altLang="pt-BR" sz="20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(Origem: PRT MS/GM 1559/2008, Art. 9º, I)</a:t>
            </a:r>
          </a:p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8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8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endParaRPr lang="pt-PT" altLang="pt-BR" sz="36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2376488" y="857250"/>
            <a:ext cx="6400800" cy="5214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10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10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II - Complexo Regulador Regional: </a:t>
            </a:r>
            <a:r>
              <a:rPr lang="pt-BR" altLang="pt-BR" sz="20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(Origem: PRT MS/GM 1559/2008, Art. 9º, II)</a:t>
            </a:r>
          </a:p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000">
              <a:solidFill>
                <a:srgbClr val="000000"/>
              </a:solidFill>
              <a:latin typeface="Constantia" pitchFamily="18" charset="0"/>
              <a:cs typeface="Segoe UI" pitchFamily="34" charset="0"/>
            </a:endParaRPr>
          </a:p>
          <a:p>
            <a:pPr indent="360363"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6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a) Gestão e gerência da Secretaria de Estado da Saúde, regulando o acesso às unidades de saúde sob gestão estadual e intermediando o acesso da população referenciada às unidades de saúde sob gestão municipal, no âmbito da região, e a referência interregional, no âmbito do Estado; </a:t>
            </a:r>
            <a:r>
              <a:rPr lang="pt-BR" altLang="pt-BR" sz="20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(Origem: PRT MS/GM 1559/2008, Art. 9º, II, a)</a:t>
            </a:r>
          </a:p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0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 indent="360363" algn="just">
              <a:lnSpc>
                <a:spcPct val="115000"/>
              </a:lnSpc>
              <a:spcAft>
                <a:spcPts val="1238"/>
              </a:spcAft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28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5843" name="Espaço Reservado para Conteúdo 2"/>
          <p:cNvSpPr>
            <a:spLocks noGrp="1"/>
          </p:cNvSpPr>
          <p:nvPr>
            <p:ph idx="1"/>
          </p:nvPr>
        </p:nvSpPr>
        <p:spPr>
          <a:xfrm>
            <a:off x="2484438" y="1268413"/>
            <a:ext cx="6397625" cy="4492625"/>
          </a:xfrm>
        </p:spPr>
        <p:txBody>
          <a:bodyPr/>
          <a:lstStyle/>
          <a:p>
            <a:pPr algn="just"/>
            <a:r>
              <a:rPr lang="pt-BR" altLang="pt-BR" sz="2600">
                <a:latin typeface="Constantia" pitchFamily="18" charset="0"/>
                <a:cs typeface="Segoe UI" pitchFamily="34" charset="0"/>
              </a:rPr>
              <a:t>b) Gestão e gerência compartilhada entre a Secretaria de Estado da Saúde e as Secretarias Municipais de Saúde que compõem a região, regulando o acesso da população própria e referenciada às unidades de saúde sob gestão estadual e municipal, no âmbito da região, e a referência interregional, no âmbito do Estado; e </a:t>
            </a:r>
            <a:r>
              <a:rPr lang="pt-BR" altLang="pt-BR" sz="2000">
                <a:latin typeface="Constantia" pitchFamily="18" charset="0"/>
                <a:cs typeface="Segoe UI" pitchFamily="34" charset="0"/>
              </a:rPr>
              <a:t>(Origem: PRT MS/GM 1559/2008, Art. 9º, II, b)</a:t>
            </a:r>
          </a:p>
          <a:p>
            <a:pPr algn="just"/>
            <a:endParaRPr lang="pt-BR" sz="26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buClrTx/>
              <a:buFontTx/>
              <a:buNone/>
              <a:defRPr/>
            </a:pPr>
            <a:endParaRPr lang="pt-PT" altLang="pt-BR" sz="3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</p:txBody>
      </p:sp>
      <p:sp>
        <p:nvSpPr>
          <p:cNvPr id="36867" name="Text Box 2"/>
          <p:cNvSpPr txBox="1">
            <a:spLocks noChangeArrowheads="1"/>
          </p:cNvSpPr>
          <p:nvPr/>
        </p:nvSpPr>
        <p:spPr bwMode="auto">
          <a:xfrm>
            <a:off x="2460625" y="1268413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10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1000">
              <a:solidFill>
                <a:srgbClr val="000000"/>
              </a:solidFill>
              <a:latin typeface="Arial;Helvetica" charset="0"/>
              <a:cs typeface="Segoe U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III - Complexo Regulador Municipal: gestão e gerência da Secretaria Municipal de Saúde, regulando o acesso da população própria às unidades de saúde sob gestão municipal, no âmbito do Município, e garantindo o acesso da população referenciada, conforme pactuação. </a:t>
            </a:r>
            <a:r>
              <a:rPr lang="pt-BR" altLang="pt-BR" sz="2000">
                <a:solidFill>
                  <a:srgbClr val="000000"/>
                </a:solidFill>
                <a:latin typeface="Constantia" pitchFamily="18" charset="0"/>
                <a:cs typeface="Segoe UI" pitchFamily="34" charset="0"/>
              </a:rPr>
              <a:t>(Origem: PRT MS/GM 1559/2008, Art. 9º, III)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2438400" y="12065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ASPECTOS ORGANIZATIVOS E OPERACIONAS</a:t>
            </a:r>
          </a:p>
        </p:txBody>
      </p:sp>
      <p:sp>
        <p:nvSpPr>
          <p:cNvPr id="37891" name="Text Box 2"/>
          <p:cNvSpPr txBox="1">
            <a:spLocks noChangeArrowheads="1"/>
          </p:cNvSpPr>
          <p:nvPr/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As propostas aprovadas na CIB no contexto de Pacto de Gestão;</a:t>
            </a:r>
          </a:p>
          <a:p>
            <a:pPr marL="339725" indent="-339725"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>
              <a:spcBef>
                <a:spcPts val="8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O que se efetivou:</a:t>
            </a:r>
          </a:p>
          <a:p>
            <a:pPr marL="739775" lvl="1" indent="-282575">
              <a:spcBef>
                <a:spcPts val="7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As Centrais de Regulação Municipais;</a:t>
            </a:r>
          </a:p>
          <a:p>
            <a:pPr marL="739775" lvl="1" indent="-282575">
              <a:spcBef>
                <a:spcPts val="7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 Central Metropolitana de Regulação;</a:t>
            </a:r>
          </a:p>
          <a:p>
            <a:pPr marL="739775" lvl="1" indent="-282575">
              <a:spcBef>
                <a:spcPts val="7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A CERAC.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DESAFIOS E INICIATIVAS NA ATUAL GESTÃO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438400" y="1414463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339725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  <a:p>
            <a:pPr marL="344487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Discussão com COSEMS, MPE, CES;</a:t>
            </a:r>
          </a:p>
          <a:p>
            <a:pPr marL="344487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Pactuação na CIB sobre a reorganização do processo de regulação no Estado;</a:t>
            </a:r>
          </a:p>
          <a:p>
            <a:pPr marL="344487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Recadastramento das centrais e dos seus operadores;</a:t>
            </a:r>
          </a:p>
          <a:p>
            <a:pPr marL="344487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Busca de Apoio institucional junto ao MS e de parceria com outros estados no compartilhamento de sistemas informatizados;</a:t>
            </a:r>
          </a:p>
          <a:p>
            <a:pPr marL="344487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pt-BR" altLang="pt-BR" sz="2600" dirty="0">
                <a:solidFill>
                  <a:schemeClr val="tx1"/>
                </a:solidFill>
                <a:latin typeface="Constantia" pitchFamily="16" charset="0"/>
              </a:rPr>
              <a:t>Instituição do Grupo de Trabalho da CIR metropolitana e CIB.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  <a:buClrTx/>
              <a:buSzPct val="70000"/>
              <a:buFontTx/>
              <a:buNone/>
              <a:defRPr/>
            </a:pPr>
            <a:endParaRPr lang="pt-BR" altLang="pt-BR" sz="2600" dirty="0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nstantia" pitchFamily="1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PT" altLang="pt-BR" sz="36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DESAFIOS E INICIATIVAS NA ATUAL GESTÃO</a:t>
            </a:r>
          </a:p>
        </p:txBody>
      </p:sp>
      <p:sp>
        <p:nvSpPr>
          <p:cNvPr id="39939" name="Text Box 2"/>
          <p:cNvSpPr txBox="1">
            <a:spLocks noChangeArrowheads="1"/>
          </p:cNvSpPr>
          <p:nvPr/>
        </p:nvSpPr>
        <p:spPr bwMode="auto">
          <a:xfrm>
            <a:off x="2519363" y="1616075"/>
            <a:ext cx="6400800" cy="4667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pt-BR" altLang="pt-BR" sz="2600">
                <a:solidFill>
                  <a:schemeClr val="tx1"/>
                </a:solidFill>
                <a:latin typeface="Constantia" pitchFamily="18" charset="0"/>
              </a:rPr>
              <a:t>Iniciar a discussão de novo processo de programação assistencial;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pt-BR" altLang="pt-BR" sz="2600">
                <a:solidFill>
                  <a:schemeClr val="tx1"/>
                </a:solidFill>
                <a:latin typeface="Constantia" pitchFamily="18" charset="0"/>
              </a:rPr>
              <a:t>Avançar na implantação e/ou implementação dos complexos reguladores macrorregionais e regionais;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pt-BR" altLang="pt-BR" sz="2600">
                <a:solidFill>
                  <a:schemeClr val="tx1"/>
                </a:solidFill>
                <a:latin typeface="Constantia" pitchFamily="18" charset="0"/>
              </a:rPr>
              <a:t>Impulsionar o processo de informatização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pt-BR" altLang="pt-BR" sz="2600">
                <a:solidFill>
                  <a:schemeClr val="tx1"/>
                </a:solidFill>
                <a:latin typeface="Constantia" pitchFamily="18" charset="0"/>
              </a:rPr>
              <a:t>Atualizar protocolos ou implantar em áreas que não foram implantas;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pt-BR" altLang="pt-BR" sz="2600">
                <a:solidFill>
                  <a:schemeClr val="tx1"/>
                </a:solidFill>
                <a:latin typeface="Constantia" pitchFamily="18" charset="0"/>
              </a:rPr>
              <a:t>Ampliar a oferta de serviços nas regiões de Saúde, com destaque para as Policlínicas integradas, gerenciadas pelos </a:t>
            </a:r>
            <a:r>
              <a:rPr lang="pt-BR" altLang="pt-BR" sz="2600" u="sng">
                <a:solidFill>
                  <a:schemeClr val="tx1"/>
                </a:solidFill>
                <a:latin typeface="Constantia" pitchFamily="18" charset="0"/>
              </a:rPr>
              <a:t>CONSÓRCIOS INTERFEDERATIVOS.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411413" y="260350"/>
            <a:ext cx="64008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QUESTÕES CONCEITUAIS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2438400" y="1196975"/>
            <a:ext cx="6400800" cy="489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No campo da economia entendida como uma restrição exercida pelo Estado sobre a atividade de mercado. </a:t>
            </a: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 i="1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 i="1">
                <a:solidFill>
                  <a:srgbClr val="000000"/>
                </a:solidFill>
                <a:latin typeface="Constantia" pitchFamily="18" charset="0"/>
              </a:rPr>
              <a:t>Baldwin &amp; Cave descrevem quatro modelos de ação da regulação econômica, considerando a intervenção direta do Estado:</a:t>
            </a:r>
          </a:p>
          <a:p>
            <a:pPr marL="739775" lvl="1" indent="-282575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i) modelo eletivo, imposto somente para corrigir as falhas de mercado;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2268538" y="1125538"/>
            <a:ext cx="6397625" cy="4492625"/>
          </a:xfrm>
        </p:spPr>
        <p:txBody>
          <a:bodyPr/>
          <a:lstStyle/>
          <a:p>
            <a:pPr lvl="1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</a:pPr>
            <a:r>
              <a:rPr lang="pt-BR" altLang="pt-BR">
                <a:latin typeface="Constantia" pitchFamily="18" charset="0"/>
              </a:rPr>
              <a:t>ii) modelo diretivo, o Estado é comprador ou regulador para estimular certos tipos ou padrões de serviço; </a:t>
            </a:r>
          </a:p>
          <a:p>
            <a:pPr lvl="1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</a:pPr>
            <a:endParaRPr lang="pt-BR" altLang="pt-BR">
              <a:latin typeface="Constantia" pitchFamily="18" charset="0"/>
            </a:endParaRPr>
          </a:p>
          <a:p>
            <a:pPr lvl="1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</a:pPr>
            <a:r>
              <a:rPr lang="pt-BR" altLang="pt-BR">
                <a:latin typeface="Constantia" pitchFamily="18" charset="0"/>
              </a:rPr>
              <a:t>iii) modelo restritivo, limita o que é disponibilizado no mercado; e,</a:t>
            </a:r>
          </a:p>
          <a:p>
            <a:pPr lvl="1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</a:pPr>
            <a:endParaRPr lang="pt-BR" altLang="pt-BR">
              <a:latin typeface="Constantia" pitchFamily="18" charset="0"/>
            </a:endParaRPr>
          </a:p>
          <a:p>
            <a:pPr lvl="1" algn="just">
              <a:lnSpc>
                <a:spcPct val="90000"/>
              </a:lnSpc>
              <a:spcBef>
                <a:spcPts val="500"/>
              </a:spcBef>
              <a:buClr>
                <a:srgbClr val="C36C03"/>
              </a:buClr>
              <a:buSzPct val="70000"/>
              <a:buFont typeface="Wingdings" pitchFamily="2" charset="2"/>
              <a:buChar char=""/>
            </a:pPr>
            <a:r>
              <a:rPr lang="pt-BR" altLang="pt-BR">
                <a:latin typeface="Constantia" pitchFamily="18" charset="0"/>
              </a:rPr>
              <a:t>iv) modelo prescritivo, define o critério de oferta de serviços no mercado</a:t>
            </a:r>
            <a:r>
              <a:rPr lang="pt-BR" altLang="pt-BR" sz="2000">
                <a:latin typeface="Constantia" pitchFamily="18" charset="0"/>
              </a:rPr>
              <a:t>. (Oliveira; Elias, 2012)</a:t>
            </a:r>
          </a:p>
          <a:p>
            <a:endParaRPr lang="pt-BR" sz="280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1403350" y="47625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200" dirty="0">
                <a:solidFill>
                  <a:srgbClr val="8C0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6" charset="0"/>
              </a:rPr>
              <a:t>IDÉIAS FUNDAMENTAIS RELACIONADAS AOS CONCEITOS DE REGULAÇÃO</a:t>
            </a:r>
            <a:r>
              <a:rPr lang="pt-BR" altLang="pt-BR" sz="3200" dirty="0">
                <a:solidFill>
                  <a:srgbClr val="8C0039"/>
                </a:solidFill>
              </a:rPr>
              <a:t> 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247650" y="2708275"/>
          <a:ext cx="8712967" cy="18722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44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7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Ideias</a:t>
                      </a:r>
                      <a:r>
                        <a:rPr lang="pt-BR" baseline="0" dirty="0">
                          <a:solidFill>
                            <a:schemeClr val="tx1"/>
                          </a:solidFill>
                        </a:rPr>
                        <a:t> Fundamentais</a:t>
                      </a:r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Controle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Equilíbrio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Adaptação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Direção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r>
                        <a:rPr lang="pt-BR" b="1" dirty="0"/>
                        <a:t>Ideias Relacionadas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Ajustamento/</a:t>
                      </a:r>
                      <a:r>
                        <a:rPr lang="pt-BR" b="1" baseline="0" dirty="0"/>
                        <a:t> Regramento</a:t>
                      </a:r>
                      <a:endParaRPr lang="pt-B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Correção/</a:t>
                      </a:r>
                    </a:p>
                    <a:p>
                      <a:r>
                        <a:rPr lang="pt-BR" b="1" dirty="0"/>
                        <a:t>Conservação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Interação/</a:t>
                      </a:r>
                    </a:p>
                    <a:p>
                      <a:r>
                        <a:rPr lang="pt-BR" b="1" dirty="0"/>
                        <a:t>Transformação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/>
                        <a:t>Negociação/</a:t>
                      </a:r>
                    </a:p>
                    <a:p>
                      <a:r>
                        <a:rPr lang="pt-BR" b="1" dirty="0"/>
                        <a:t>Comando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2411413" y="549275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SÍNTESE DA POLISSEMIA CONCEITUAL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333625" y="1743075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39725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just">
              <a:spcBef>
                <a:spcPts val="700"/>
              </a:spcBef>
              <a:buClrTx/>
              <a:buSzPct val="70000"/>
              <a:buFontTx/>
              <a:buNone/>
              <a:defRPr/>
            </a:pPr>
            <a:endParaRPr lang="pt-BR" altLang="pt-BR" sz="2800" dirty="0"/>
          </a:p>
          <a:p>
            <a:pPr algn="just">
              <a:spcBef>
                <a:spcPts val="700"/>
              </a:spcBef>
              <a:buClrTx/>
              <a:buSzPct val="70000"/>
              <a:buFontTx/>
              <a:buNone/>
              <a:defRPr/>
            </a:pPr>
            <a:r>
              <a:rPr lang="pt-BR" altLang="pt-BR" sz="2800" dirty="0">
                <a:latin typeface="Constantia" panose="02030602050306030303" pitchFamily="18" charset="0"/>
              </a:rPr>
              <a:t>Possibilita distinguir essencialmente duas naturezas para a regulação: </a:t>
            </a:r>
          </a:p>
          <a:p>
            <a:pPr algn="just">
              <a:spcBef>
                <a:spcPts val="700"/>
              </a:spcBef>
              <a:buClrTx/>
              <a:buSzPct val="70000"/>
              <a:buFontTx/>
              <a:buNone/>
              <a:defRPr/>
            </a:pPr>
            <a:endParaRPr lang="pt-BR" altLang="pt-BR" sz="2800" dirty="0">
              <a:latin typeface="Constantia" panose="02030602050306030303" pitchFamily="18" charset="0"/>
            </a:endParaRPr>
          </a:p>
          <a:p>
            <a:pPr marL="339725" indent="-336550" algn="just">
              <a:spcBef>
                <a:spcPts val="7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800" i="1" dirty="0">
                <a:latin typeface="Constantia" panose="02030602050306030303" pitchFamily="18" charset="0"/>
              </a:rPr>
              <a:t>As ideias </a:t>
            </a:r>
            <a:r>
              <a:rPr lang="pt-BR" altLang="pt-BR" sz="2800" b="1" i="1" dirty="0">
                <a:latin typeface="Constantia" panose="02030602050306030303" pitchFamily="18" charset="0"/>
              </a:rPr>
              <a:t>controle e equilíbrio</a:t>
            </a:r>
            <a:r>
              <a:rPr lang="pt-BR" altLang="pt-BR" sz="2800" i="1" dirty="0">
                <a:latin typeface="Constantia" panose="02030602050306030303" pitchFamily="18" charset="0"/>
              </a:rPr>
              <a:t> correspondem mais ao componente técnico, ao passo que </a:t>
            </a:r>
            <a:r>
              <a:rPr lang="pt-BR" altLang="pt-BR" sz="2800" b="1" i="1" dirty="0">
                <a:latin typeface="Constantia" panose="02030602050306030303" pitchFamily="18" charset="0"/>
              </a:rPr>
              <a:t>direção e adaptação</a:t>
            </a:r>
            <a:r>
              <a:rPr lang="pt-BR" altLang="pt-BR" sz="2800" i="1" dirty="0">
                <a:latin typeface="Constantia" panose="02030602050306030303" pitchFamily="18" charset="0"/>
              </a:rPr>
              <a:t> referem-se ao componente político da regulação</a:t>
            </a:r>
            <a:r>
              <a:rPr lang="pt-BR" altLang="pt-BR" sz="2800" dirty="0">
                <a:latin typeface="Constantia" panose="02030602050306030303" pitchFamily="18" charset="0"/>
              </a:rPr>
              <a:t>.</a:t>
            </a:r>
          </a:p>
          <a:p>
            <a:pPr algn="r">
              <a:spcBef>
                <a:spcPts val="700"/>
              </a:spcBef>
              <a:buClrTx/>
              <a:buSzPct val="70000"/>
              <a:buFontTx/>
              <a:buNone/>
              <a:defRPr/>
            </a:pPr>
            <a:r>
              <a:rPr lang="pt-BR" altLang="pt-BR" sz="2800" dirty="0">
                <a:latin typeface="Constantia" panose="02030602050306030303" pitchFamily="18" charset="0"/>
              </a:rPr>
              <a:t>   </a:t>
            </a:r>
            <a:r>
              <a:rPr lang="pt-BR" altLang="pt-BR" dirty="0">
                <a:latin typeface="Constantia" panose="02030602050306030303" pitchFamily="18" charset="0"/>
              </a:rPr>
              <a:t>(Oliveira; Elias, 2012)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2438400" y="214313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6" charset="0"/>
              </a:rPr>
              <a:t>O QUE É REGULAÇÃO?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438400" y="1708150"/>
            <a:ext cx="64008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339725" indent="-339725" algn="just"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Regulação é um conjunto de regras instituídas ou reconhecidas por uma entidade estatal para dirigir e controlar determinado setor.</a:t>
            </a:r>
          </a:p>
          <a:p>
            <a:pPr marL="339725" indent="-339725" algn="just"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pt-BR" altLang="pt-BR" sz="2800">
              <a:solidFill>
                <a:srgbClr val="000000"/>
              </a:solidFill>
              <a:latin typeface="Constantia" pitchFamily="18" charset="0"/>
            </a:endParaRPr>
          </a:p>
          <a:p>
            <a:pPr marL="339725" indent="-339725" algn="just">
              <a:spcBef>
                <a:spcPts val="700"/>
              </a:spcBef>
              <a:buClr>
                <a:srgbClr val="E4005C"/>
              </a:buClr>
              <a:buSzPct val="70000"/>
              <a:buFont typeface="Wingdings" pitchFamily="2" charset="2"/>
              <a:buChar char="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pt-BR" altLang="pt-BR" sz="2800">
                <a:solidFill>
                  <a:srgbClr val="000000"/>
                </a:solidFill>
                <a:latin typeface="Constantia" pitchFamily="18" charset="0"/>
              </a:rPr>
              <a:t>Num sistema complexo como o da saúde, a regulação é fortemente influenciada pelas questões políticas e culturais. </a:t>
            </a:r>
            <a:r>
              <a:rPr lang="pt-BR" altLang="pt-BR" sz="2000">
                <a:solidFill>
                  <a:srgbClr val="000000"/>
                </a:solidFill>
                <a:latin typeface="Constantia" pitchFamily="18" charset="0"/>
              </a:rPr>
              <a:t>(Portugal et al., 2005)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2384425" y="1905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pt-BR" altLang="pt-BR" sz="3600" dirty="0">
                <a:solidFill>
                  <a:srgbClr val="8C0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6" charset="0"/>
              </a:rPr>
              <a:t>POR QUE REGULAR ?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438400" y="1196975"/>
            <a:ext cx="6400800" cy="489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Times New Roman" pitchFamily="16" charset="0"/>
              <a:buNone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Porque há </a:t>
            </a:r>
            <a:r>
              <a:rPr lang="pt-BR" altLang="pt-BR" sz="2600" b="1" dirty="0">
                <a:latin typeface="Constantia" panose="02030602050306030303" pitchFamily="18" charset="0"/>
              </a:rPr>
              <a:t>objetivos sociais</a:t>
            </a:r>
            <a:r>
              <a:rPr lang="pt-BR" altLang="pt-BR" sz="2600" dirty="0">
                <a:latin typeface="Constantia" panose="02030602050306030303" pitchFamily="18" charset="0"/>
              </a:rPr>
              <a:t> que devem ser cumpridos, nomeadamente: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endParaRPr lang="pt-BR" altLang="pt-BR" sz="2600" b="1" dirty="0">
              <a:latin typeface="Constantia" panose="02030602050306030303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Universalidade;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Equidade, tendo em conta as necessidades de saúde da população;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Promoção da saúde;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Garantir a efetividade e qualidade dos cuidados de saúde;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Controle dos custos;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rgbClr val="E4005C"/>
              </a:buClr>
              <a:buSzPct val="70000"/>
              <a:buFont typeface="Wingdings" charset="2"/>
              <a:buChar char=""/>
              <a:defRPr/>
            </a:pPr>
            <a:r>
              <a:rPr lang="pt-BR" altLang="pt-BR" sz="2600" dirty="0">
                <a:latin typeface="Constantia" panose="02030602050306030303" pitchFamily="18" charset="0"/>
              </a:rPr>
              <a:t>Possibilitar a escolha dos prestadores (profissionais e instituições) tendo em conta os recursos existentes.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1862</TotalTime>
  <Words>2055</Words>
  <Application>Microsoft Office PowerPoint</Application>
  <PresentationFormat>Apresentação na tela (4:3)</PresentationFormat>
  <Paragraphs>227</Paragraphs>
  <Slides>38</Slides>
  <Notes>34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38</vt:i4>
      </vt:variant>
    </vt:vector>
  </HeadingPairs>
  <TitlesOfParts>
    <vt:vector size="45" baseType="lpstr">
      <vt:lpstr>Arial</vt:lpstr>
      <vt:lpstr>Arial;Helvetica</vt:lpstr>
      <vt:lpstr>Constantia</vt:lpstr>
      <vt:lpstr>Times New Roman</vt:lpstr>
      <vt:lpstr>Wingdings</vt:lpstr>
      <vt:lpstr>Tema do Office</vt:lpstr>
      <vt:lpstr>1_Tema do Office</vt:lpstr>
      <vt:lpstr>REGULAÇÃO E CONTRATUALIZAÇÃO NA SAÚDE </vt:lpstr>
      <vt:lpstr>A REGULAÇÃO NO SETOR SAÚDE: CONJUNTO DE AÇÕES DE DIVERSOS SUJEITOS SOBRE OUTROS SUJEITOS SOCIAIS E SUA INTERFACE COM A JUDICIALIZAÇÃO </vt:lpstr>
      <vt:lpstr>ASPECTOS A ABORDAR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MARCOS HISTÓRICOS INSTITUCIONAIS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REGULAÇÃO E CONTRATUALIZAÇÃO NA SAÚDE</dc:title>
  <dc:creator>linete</dc:creator>
  <cp:lastModifiedBy>Data Show</cp:lastModifiedBy>
  <cp:revision>72</cp:revision>
  <cp:lastPrinted>1601-01-01T00:00:00Z</cp:lastPrinted>
  <dcterms:created xsi:type="dcterms:W3CDTF">2012-10-01T18:18:07Z</dcterms:created>
  <dcterms:modified xsi:type="dcterms:W3CDTF">2019-12-18T12:17:34Z</dcterms:modified>
</cp:coreProperties>
</file>