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3" r:id="rId2"/>
    <p:sldId id="305" r:id="rId3"/>
    <p:sldId id="306" r:id="rId4"/>
    <p:sldId id="256" r:id="rId5"/>
    <p:sldId id="307" r:id="rId6"/>
    <p:sldId id="308" r:id="rId7"/>
    <p:sldId id="309" r:id="rId8"/>
    <p:sldId id="621" r:id="rId9"/>
    <p:sldId id="301" r:id="rId10"/>
    <p:sldId id="265" r:id="rId11"/>
    <p:sldId id="268" r:id="rId12"/>
    <p:sldId id="275" r:id="rId13"/>
    <p:sldId id="280" r:id="rId14"/>
    <p:sldId id="311" r:id="rId15"/>
    <p:sldId id="312" r:id="rId16"/>
    <p:sldId id="317" r:id="rId17"/>
    <p:sldId id="333" r:id="rId18"/>
    <p:sldId id="619" r:id="rId19"/>
    <p:sldId id="315" r:id="rId20"/>
    <p:sldId id="620" r:id="rId21"/>
    <p:sldId id="324" r:id="rId22"/>
    <p:sldId id="325" r:id="rId23"/>
    <p:sldId id="326" r:id="rId24"/>
    <p:sldId id="598" r:id="rId25"/>
    <p:sldId id="600" r:id="rId26"/>
    <p:sldId id="602" r:id="rId27"/>
    <p:sldId id="603" r:id="rId28"/>
    <p:sldId id="599" r:id="rId29"/>
    <p:sldId id="617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E5B"/>
    <a:srgbClr val="085058"/>
    <a:srgbClr val="0B1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581A1-A884-47E2-AAE5-27F7204E3004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40A3B-5DF0-40DE-B3A0-13DFA7DB9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304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544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22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85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62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74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50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38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81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66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11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CF1BF-F88E-4427-98CE-21E79F4BFE97}" type="datetimeFigureOut">
              <a:rPr lang="pt-BR" smtClean="0"/>
              <a:t>17/12/2019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AE1D-6B27-4E67-A944-99479B8209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52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.gov.br/materia/-/asset_publisher/Kujrw0TZC2Mb/content/id/19308123/do1-2017-09-22-portaria-n-2-436-de-21-de-setembro-de-2017-19308031" TargetMode="External"/><Relationship Id="rId5" Type="http://schemas.openxmlformats.org/officeDocument/2006/relationships/hyperlink" Target="http://www.in.gov.br/web/dou/-/portaria-n-2.979-de-12-de-novembro-de-2019-227652180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in.gov.br/materia/-/asset_publisher/Kujrw0TZC2Mb/content/id/19308123/do1-2017-09-22-portaria-n-2-436-de-21-de-setembro-de-2017-19308031" TargetMode="External"/><Relationship Id="rId4" Type="http://schemas.openxmlformats.org/officeDocument/2006/relationships/hyperlink" Target="http://www.in.gov.br/web/dou/-/portaria-n-2.979-de-12-de-novembro-de-2019-2276521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.br/web/dou/-/portaria-n-2.979-de-12-de-novembro-de-2019-22765218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visa 21"/>
          <p:cNvSpPr/>
          <p:nvPr/>
        </p:nvSpPr>
        <p:spPr>
          <a:xfrm>
            <a:off x="579604" y="2631840"/>
            <a:ext cx="522929" cy="710161"/>
          </a:xfrm>
          <a:prstGeom prst="chevron">
            <a:avLst>
              <a:gd name="adj" fmla="val 6231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Divisa 22"/>
          <p:cNvSpPr/>
          <p:nvPr/>
        </p:nvSpPr>
        <p:spPr>
          <a:xfrm>
            <a:off x="1603198" y="2631840"/>
            <a:ext cx="522929" cy="710161"/>
          </a:xfrm>
          <a:prstGeom prst="chevron">
            <a:avLst>
              <a:gd name="adj" fmla="val 6231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Divisa 24"/>
          <p:cNvSpPr/>
          <p:nvPr/>
        </p:nvSpPr>
        <p:spPr>
          <a:xfrm>
            <a:off x="1091401" y="2631840"/>
            <a:ext cx="522929" cy="710161"/>
          </a:xfrm>
          <a:prstGeom prst="chevron">
            <a:avLst>
              <a:gd name="adj" fmla="val 6231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20" y="430147"/>
            <a:ext cx="5134118" cy="9269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097"/>
            <a:ext cx="12192000" cy="10463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26127" y="2503844"/>
            <a:ext cx="9402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53E5B"/>
                </a:solidFill>
                <a:latin typeface="Trasandina Black"/>
              </a:rPr>
              <a:t>FINANCIAMENTO FEDERAL DA ATENÇÃO BÁSICA: Status e desdobramentos das </a:t>
            </a:r>
            <a:r>
              <a:rPr lang="pt-BR" sz="3200" b="1" dirty="0" err="1">
                <a:solidFill>
                  <a:srgbClr val="053E5B"/>
                </a:solidFill>
                <a:latin typeface="Trasandina Black"/>
              </a:rPr>
              <a:t>pactuações</a:t>
            </a:r>
            <a:endParaRPr lang="pt-BR" sz="3200" b="1" dirty="0">
              <a:solidFill>
                <a:srgbClr val="053E5B"/>
              </a:solidFill>
              <a:latin typeface="Trasandina Black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4" y="5326862"/>
            <a:ext cx="11163422" cy="12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36988" y="6177583"/>
            <a:ext cx="315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Natal, 17 de dezembro de 2019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9500748-5EC4-4C39-9956-9742AE3D75FB}"/>
              </a:ext>
            </a:extLst>
          </p:cNvPr>
          <p:cNvSpPr txBox="1"/>
          <p:nvPr/>
        </p:nvSpPr>
        <p:spPr>
          <a:xfrm>
            <a:off x="7856613" y="4266100"/>
            <a:ext cx="3886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53E5B"/>
                </a:solidFill>
                <a:latin typeface="Trasandina Black"/>
              </a:rPr>
              <a:t>HISHAM MOHAMAD HAMIDA</a:t>
            </a:r>
          </a:p>
          <a:p>
            <a:r>
              <a:rPr lang="pt-BR" b="1" dirty="0">
                <a:solidFill>
                  <a:srgbClr val="053E5B"/>
                </a:solidFill>
                <a:latin typeface="Trasandina Black"/>
              </a:rPr>
              <a:t>Secretário de Saúde de Goianésia-GO</a:t>
            </a:r>
          </a:p>
          <a:p>
            <a:r>
              <a:rPr lang="pt-BR" b="1" dirty="0">
                <a:solidFill>
                  <a:srgbClr val="053E5B"/>
                </a:solidFill>
                <a:latin typeface="Trasandina Black"/>
              </a:rPr>
              <a:t>Diretor CONASEMS</a:t>
            </a:r>
          </a:p>
        </p:txBody>
      </p:sp>
    </p:spTree>
    <p:extLst>
      <p:ext uri="{BB962C8B-B14F-4D97-AF65-F5344CB8AC3E}">
        <p14:creationId xmlns:p14="http://schemas.microsoft.com/office/powerpoint/2010/main" val="68571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5300" y="966952"/>
            <a:ext cx="6747641" cy="14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CAPITAÇÃO PONDERADA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33586" y="1671145"/>
            <a:ext cx="9402185" cy="449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População cadastrada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Em equipe de saúde da família e atenção primária credenciadas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Vulnerabilidade socioeconômica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Considerando a proporção de pessoas cadastradas nas ESF e que recebam benefício financeiro do Programa Bolsa Família (PBF), Benefício de Prestação Continuada (BPC) ou benefício previdenciário no valor máximo de dois salários-mínimos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Perfil demográfico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Considera faixas etárias com maiores necessidades e gastos de saúde - população cadastrada nas ESF com até 5 anos e a partir de 65 anos de idade</a:t>
            </a:r>
          </a:p>
          <a:p>
            <a:pPr marL="342900" indent="-34290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Classificação geográfica</a:t>
            </a:r>
          </a:p>
          <a:p>
            <a:pPr marL="742950" lvl="1" indent="-285750" algn="just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Classificação dos municípios de acordo com a tipologia rural-urbana definida pelo Instituto Brasileiro de Geografia e Estatística (IBGE)</a:t>
            </a:r>
            <a:endParaRPr lang="pt-BR" u="sng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946" y="0"/>
            <a:ext cx="4052366" cy="28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8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5300" y="966952"/>
            <a:ext cx="6747641" cy="14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08061" y="861212"/>
            <a:ext cx="10475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Metas de cadastro por município – de acordo com o tipo de município (IBGE)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137066"/>
              </p:ext>
            </p:extLst>
          </p:nvPr>
        </p:nvGraphicFramePr>
        <p:xfrm>
          <a:off x="1110930" y="2013615"/>
          <a:ext cx="10395272" cy="3637885"/>
        </p:xfrm>
        <a:graphic>
          <a:graphicData uri="http://schemas.openxmlformats.org/drawingml/2006/table">
            <a:tbl>
              <a:tblPr/>
              <a:tblGrid>
                <a:gridCol w="2656087">
                  <a:extLst>
                    <a:ext uri="{9D8B030D-6E8A-4147-A177-3AD203B41FA5}">
                      <a16:colId xmlns:a16="http://schemas.microsoft.com/office/drawing/2014/main" val="870361411"/>
                    </a:ext>
                  </a:extLst>
                </a:gridCol>
                <a:gridCol w="258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980337278"/>
                    </a:ext>
                  </a:extLst>
                </a:gridCol>
                <a:gridCol w="2324102">
                  <a:extLst>
                    <a:ext uri="{9D8B030D-6E8A-4147-A177-3AD203B41FA5}">
                      <a16:colId xmlns:a16="http://schemas.microsoft.com/office/drawing/2014/main" val="4141532494"/>
                    </a:ext>
                  </a:extLst>
                </a:gridCol>
              </a:tblGrid>
              <a:tr h="46889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Tipologia IBGE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</a:t>
                      </a:r>
                      <a:r>
                        <a:rPr lang="pt-BR" sz="16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municípios</a:t>
                      </a:r>
                      <a:endParaRPr lang="pt-BR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Número de ESF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 de cadastro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1.457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26.568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4.000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96673"/>
                  </a:ext>
                </a:extLst>
              </a:tr>
              <a:tr h="52610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2.750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146721"/>
                  </a:ext>
                </a:extLst>
              </a:tr>
              <a:tr h="4688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10.953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60895"/>
                  </a:ext>
                </a:extLst>
              </a:tr>
              <a:tr h="468896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 com 2.000 pessoas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736936"/>
                  </a:ext>
                </a:extLst>
              </a:tr>
              <a:tr h="618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1.216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91240"/>
                  </a:ext>
                </a:extLst>
              </a:tr>
              <a:tr h="61809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5.570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43.193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184220"/>
                  </a:ext>
                </a:extLst>
              </a:tr>
            </a:tbl>
          </a:graphicData>
        </a:graphic>
      </p:graphicFrame>
      <p:pic>
        <p:nvPicPr>
          <p:cNvPr id="16386" name="Picture 2" descr="Resultado de imagem para parametros e ibg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442" y="5849796"/>
            <a:ext cx="3051175" cy="81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207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341089"/>
              </p:ext>
            </p:extLst>
          </p:nvPr>
        </p:nvGraphicFramePr>
        <p:xfrm>
          <a:off x="749300" y="1825536"/>
          <a:ext cx="10223128" cy="419458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146827">
                  <a:extLst>
                    <a:ext uri="{9D8B030D-6E8A-4147-A177-3AD203B41FA5}">
                      <a16:colId xmlns:a16="http://schemas.microsoft.com/office/drawing/2014/main" val="3512792422"/>
                    </a:ext>
                  </a:extLst>
                </a:gridCol>
                <a:gridCol w="3360251">
                  <a:extLst>
                    <a:ext uri="{9D8B030D-6E8A-4147-A177-3AD203B41FA5}">
                      <a16:colId xmlns:a16="http://schemas.microsoft.com/office/drawing/2014/main" val="2384844984"/>
                    </a:ext>
                  </a:extLst>
                </a:gridCol>
                <a:gridCol w="4716050">
                  <a:extLst>
                    <a:ext uri="{9D8B030D-6E8A-4147-A177-3AD203B41FA5}">
                      <a16:colId xmlns:a16="http://schemas.microsoft.com/office/drawing/2014/main" val="691869751"/>
                    </a:ext>
                  </a:extLst>
                </a:gridCol>
              </a:tblGrid>
              <a:tr h="293371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</a:rPr>
                        <a:t>Critérios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</a:rPr>
                        <a:t>Peso por pessoa cadastrada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u="none" strike="noStrike" dirty="0">
                          <a:effectLst/>
                        </a:rPr>
                        <a:t>O que representa?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21982"/>
                  </a:ext>
                </a:extLst>
              </a:tr>
              <a:tr h="10798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</a:t>
                      </a:r>
                      <a:r>
                        <a:rPr lang="pt-BR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demográfico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  <a:r>
                        <a:rPr lang="pt-BR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base da capitação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4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u="none" strike="noStrike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</a:t>
                      </a:r>
                      <a:r>
                        <a:rPr lang="pt-BR" sz="140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critério socioeconômico 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OU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demográfico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1,3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30% a mais do valor base da capitação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1904117242"/>
                  </a:ext>
                </a:extLst>
              </a:tr>
              <a:tr h="1533526"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500"/>
                        <a:buFont typeface="Calibri" panose="020F0502020204030204" pitchFamily="34" charset="0"/>
                        <a:buNone/>
                      </a:pPr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Classificação</a:t>
                      </a:r>
                      <a:r>
                        <a:rPr lang="pt-BR" sz="1400" b="0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geográfica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Urbano: 1</a:t>
                      </a:r>
                    </a:p>
                    <a:p>
                      <a:pPr algn="ctr" rtl="0" fontAlgn="ctr"/>
                      <a:b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Intermediário adjacente: 1,45</a:t>
                      </a:r>
                      <a:b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Rural adjacente: 1,45</a:t>
                      </a:r>
                    </a:p>
                    <a:p>
                      <a:pPr algn="ctr" rtl="0" fontAlgn="ctr"/>
                      <a:b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Intermediário remoto: 2</a:t>
                      </a:r>
                      <a:b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</a:b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Rural remoto: 2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Municípios intermediário adjacente e rural adjacente  receberá 1,45 vezes mais por pessoa cadastrada do que no município urbano.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pt-BR" sz="14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Município rural remoto ou intermediário remoto  receberá 2 vezes mais por pessoa cadastrada do que no município urbano. </a:t>
                      </a:r>
                      <a:endParaRPr lang="pt-BR" sz="14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2" marR="7692" marT="7692" marB="0" anchor="ctr"/>
                </a:tc>
                <a:extLst>
                  <a:ext uri="{0D108BD9-81ED-4DB2-BD59-A6C34878D82A}">
                    <a16:rowId xmlns:a16="http://schemas.microsoft.com/office/drawing/2014/main" val="4113073157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2115300" y="966952"/>
            <a:ext cx="6747641" cy="14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Capitação - Cálculo dos pesos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11970" y="263256"/>
            <a:ext cx="8496944" cy="717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6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26" y="-136816"/>
            <a:ext cx="1843748" cy="1343316"/>
          </a:xfrm>
          <a:prstGeom prst="rect">
            <a:avLst/>
          </a:prstGeom>
        </p:spPr>
      </p:pic>
      <p:pic>
        <p:nvPicPr>
          <p:cNvPr id="19458" name="Picture 2" descr="Resultado de imagem para perfil demografic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089" y="-3992"/>
            <a:ext cx="2444699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84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m para valor per capita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93" y="-1"/>
            <a:ext cx="4090707" cy="167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115300" y="966952"/>
            <a:ext cx="6747641" cy="14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5061" y="793334"/>
            <a:ext cx="8672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Capitação - Valor per capita/ano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41396"/>
              </p:ext>
            </p:extLst>
          </p:nvPr>
        </p:nvGraphicFramePr>
        <p:xfrm>
          <a:off x="1199101" y="1484495"/>
          <a:ext cx="10294398" cy="2017395"/>
        </p:xfrm>
        <a:graphic>
          <a:graphicData uri="http://schemas.openxmlformats.org/drawingml/2006/table">
            <a:tbl>
              <a:tblPr/>
              <a:tblGrid>
                <a:gridCol w="3625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0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Pesos por pessoa cadastrada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6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e 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demográfico (x 1,3)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 x 1,3 = 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1,45 x 1,3 = 1,885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 x 1,3 = 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3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019373"/>
              </p:ext>
            </p:extLst>
          </p:nvPr>
        </p:nvGraphicFramePr>
        <p:xfrm>
          <a:off x="1186401" y="3533879"/>
          <a:ext cx="10294398" cy="2261235"/>
        </p:xfrm>
        <a:graphic>
          <a:graphicData uri="http://schemas.openxmlformats.org/drawingml/2006/table">
            <a:tbl>
              <a:tblPr/>
              <a:tblGrid>
                <a:gridCol w="3626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62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Ajuste da distância</a:t>
                      </a:r>
                    </a:p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(Tipologia IBGE)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Valores per capita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4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SEM critério socioeconômico e demográfico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COM critério socioeconômico ou demográfico (x1,3)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6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Urbano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</a:t>
                      </a:r>
                      <a:r>
                        <a:rPr lang="pt-BR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</a:t>
                      </a:r>
                      <a:r>
                        <a:rPr lang="pt-BR" sz="18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66,76</a:t>
                      </a:r>
                      <a:endParaRPr lang="pt-BR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2 - Intermediário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R$ 74,46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R$ 96,80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3 - Rural Adjacente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4 - Intermediário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R$ 102,71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R$ 133,52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2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5 - Rural Remoto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027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5300" y="966952"/>
            <a:ext cx="6747641" cy="14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Pagamento por Desempenho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397294" y="1600136"/>
            <a:ext cx="3815862" cy="43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" lvl="1" algn="just"/>
            <a:endParaRPr lang="pt-BR" sz="1800" dirty="0"/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002060"/>
                </a:solidFill>
              </a:rPr>
              <a:t>Monitoramento quadrimestral </a:t>
            </a:r>
            <a:r>
              <a:rPr lang="pt-BR" sz="1800" dirty="0">
                <a:solidFill>
                  <a:srgbClr val="002060"/>
                </a:solidFill>
              </a:rPr>
              <a:t>(junto aos demais instrumentos de gestão do SUS)</a:t>
            </a:r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</a:endParaRPr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</a:rPr>
              <a:t>Granularidade ao </a:t>
            </a:r>
            <a:r>
              <a:rPr lang="pt-BR" sz="1800" b="1" dirty="0">
                <a:solidFill>
                  <a:srgbClr val="002060"/>
                </a:solidFill>
              </a:rPr>
              <a:t>nível da equipe ou município</a:t>
            </a:r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</a:endParaRPr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002060"/>
                </a:solidFill>
              </a:rPr>
              <a:t>Metas graduais </a:t>
            </a:r>
            <a:r>
              <a:rPr lang="pt-BR" sz="1800" dirty="0">
                <a:solidFill>
                  <a:srgbClr val="002060"/>
                </a:solidFill>
              </a:rPr>
              <a:t>que consideram o estágio atual da equipe</a:t>
            </a:r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</a:endParaRPr>
          </a:p>
          <a:p>
            <a:pPr marL="549275" lvl="1" indent="-285750" algn="just">
              <a:buFont typeface="Wingdings" panose="05000000000000000000" pitchFamily="2" charset="2"/>
              <a:buChar char="ü"/>
            </a:pPr>
            <a:r>
              <a:rPr lang="pt-BR" sz="1800" b="1" dirty="0">
                <a:solidFill>
                  <a:srgbClr val="002060"/>
                </a:solidFill>
              </a:rPr>
              <a:t>Valores ponderados </a:t>
            </a:r>
            <a:r>
              <a:rPr lang="pt-BR" sz="1800" dirty="0">
                <a:solidFill>
                  <a:srgbClr val="002060"/>
                </a:solidFill>
              </a:rPr>
              <a:t>correspondentes à dificuldade de alcance do indicador</a:t>
            </a:r>
          </a:p>
          <a:p>
            <a:pPr marL="263525" lvl="1" algn="just">
              <a:buFont typeface="Wingdings" panose="05000000000000000000" pitchFamily="2" charset="2"/>
              <a:buChar char="v"/>
            </a:pPr>
            <a:endParaRPr lang="pt-BR" sz="1800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009901" y="1600136"/>
            <a:ext cx="3809608" cy="43513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buNone/>
            </a:pPr>
            <a:endParaRPr lang="pt-BR" sz="1800" dirty="0">
              <a:solidFill>
                <a:prstClr val="black"/>
              </a:solidFill>
              <a:latin typeface="Calibri"/>
            </a:endParaRP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Calibri"/>
              </a:rPr>
              <a:t>Indicadores selecionados com base na </a:t>
            </a:r>
            <a:r>
              <a:rPr lang="pt-BR" sz="1800" b="1" dirty="0">
                <a:solidFill>
                  <a:srgbClr val="002060"/>
                </a:solidFill>
                <a:latin typeface="Calibri"/>
              </a:rPr>
              <a:t>relevância clínica e epidemiológica</a:t>
            </a: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  <a:latin typeface="Calibri"/>
            </a:endParaRP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Calibri"/>
              </a:rPr>
              <a:t>Indicadores de </a:t>
            </a:r>
            <a:r>
              <a:rPr lang="pt-BR" sz="1800" b="1" dirty="0">
                <a:solidFill>
                  <a:srgbClr val="002060"/>
                </a:solidFill>
                <a:latin typeface="Calibri"/>
              </a:rPr>
              <a:t>processo e resultados intermediários </a:t>
            </a:r>
            <a:r>
              <a:rPr lang="pt-BR" sz="1800" dirty="0">
                <a:solidFill>
                  <a:srgbClr val="002060"/>
                </a:solidFill>
                <a:latin typeface="Calibri"/>
              </a:rPr>
              <a:t>das ESF</a:t>
            </a: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  <a:latin typeface="Calibri"/>
            </a:endParaRP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Calibri"/>
              </a:rPr>
              <a:t>Indicadores de </a:t>
            </a:r>
            <a:r>
              <a:rPr lang="pt-BR" sz="1800" b="1" dirty="0">
                <a:solidFill>
                  <a:srgbClr val="002060"/>
                </a:solidFill>
                <a:latin typeface="Calibri"/>
              </a:rPr>
              <a:t>resultados em saúde</a:t>
            </a: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  <a:latin typeface="Calibri"/>
            </a:endParaRP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Calibri"/>
              </a:rPr>
              <a:t>Indicadores </a:t>
            </a:r>
            <a:r>
              <a:rPr lang="pt-BR" sz="1800" b="1" dirty="0">
                <a:solidFill>
                  <a:srgbClr val="002060"/>
                </a:solidFill>
                <a:latin typeface="Calibri"/>
              </a:rPr>
              <a:t>globais</a:t>
            </a:r>
            <a:r>
              <a:rPr lang="pt-BR" sz="1800" dirty="0">
                <a:solidFill>
                  <a:srgbClr val="002060"/>
                </a:solidFill>
                <a:latin typeface="Calibri"/>
              </a:rPr>
              <a:t> de APS</a:t>
            </a: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002060"/>
              </a:solidFill>
              <a:latin typeface="Calibri"/>
            </a:endParaRPr>
          </a:p>
          <a:p>
            <a:pPr marL="320675" lvl="1" indent="-285750" algn="just"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Calibri"/>
              </a:rPr>
              <a:t>Indicador novo, </a:t>
            </a:r>
            <a:r>
              <a:rPr lang="pt-BR" sz="1800" b="1" dirty="0">
                <a:solidFill>
                  <a:srgbClr val="002060"/>
                </a:solidFill>
                <a:latin typeface="Calibri"/>
              </a:rPr>
              <a:t>$ novo</a:t>
            </a:r>
          </a:p>
        </p:txBody>
      </p:sp>
      <p:pic>
        <p:nvPicPr>
          <p:cNvPr id="22530" name="Picture 2" descr="Resultado de imagem para desempenho de equip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8454"/>
            <a:ext cx="2962008" cy="152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8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79" y="5067300"/>
            <a:ext cx="3532099" cy="16201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318780" y="69299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Desempenho: Indicadores 2020</a:t>
            </a:r>
          </a:p>
        </p:txBody>
      </p:sp>
      <p:sp>
        <p:nvSpPr>
          <p:cNvPr id="2" name="Retângulo 1"/>
          <p:cNvSpPr/>
          <p:nvPr/>
        </p:nvSpPr>
        <p:spPr>
          <a:xfrm>
            <a:off x="838200" y="1982044"/>
            <a:ext cx="110109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2060"/>
                </a:solidFill>
              </a:rPr>
              <a:t>O conjunto de indicadores do Pagamento por Desempenho a serem observados na atuação das Equipes de Saúde da Família – ESF e Equipes de Atenção Primária – EAP, para o ano de 2020, abrange as ações estratégicas de Saúde da Mulher, Pré-Natal, Saúde da Criança e Doenças Crônicas (Hipertensão Arterial e Diabetes </a:t>
            </a:r>
            <a:r>
              <a:rPr lang="pt-BR" dirty="0" err="1">
                <a:solidFill>
                  <a:srgbClr val="002060"/>
                </a:solidFill>
              </a:rPr>
              <a:t>Melittus</a:t>
            </a:r>
            <a:r>
              <a:rPr lang="pt-BR" dirty="0">
                <a:solidFill>
                  <a:srgbClr val="002060"/>
                </a:solidFill>
              </a:rPr>
              <a:t>), e são:</a:t>
            </a:r>
          </a:p>
          <a:p>
            <a:pPr algn="just"/>
            <a:endParaRPr lang="pt-BR" dirty="0">
              <a:solidFill>
                <a:srgbClr val="002060"/>
              </a:solidFill>
            </a:endParaRP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I – Proporção de gestantes com pelo menos 6 consultas pré-natal realizadas, sendo a 1ª até a 20ª semana de gestação.</a:t>
            </a: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II – Proporção de gestantes com realização de exames para sífilis e HIV.</a:t>
            </a: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III – Proporção de gestantes com atendimento odontológico realizado.</a:t>
            </a: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IV – Cobertura do exame </a:t>
            </a:r>
            <a:r>
              <a:rPr lang="pt-BR" i="1" dirty="0" err="1">
                <a:solidFill>
                  <a:srgbClr val="002060"/>
                </a:solidFill>
              </a:rPr>
              <a:t>citopatológico</a:t>
            </a:r>
            <a:r>
              <a:rPr lang="pt-BR" i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V – Cobertura vacinal - poliomielite inativada e </a:t>
            </a:r>
            <a:r>
              <a:rPr lang="pt-BR" i="1" dirty="0" err="1">
                <a:solidFill>
                  <a:srgbClr val="002060"/>
                </a:solidFill>
              </a:rPr>
              <a:t>pentavalente</a:t>
            </a:r>
            <a:r>
              <a:rPr lang="pt-BR" i="1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VI – Percentual de pessoas hipertensas com pressão arterial aferida em cada semestre.</a:t>
            </a:r>
          </a:p>
          <a:p>
            <a:pPr algn="just"/>
            <a:r>
              <a:rPr lang="pt-BR" i="1" dirty="0">
                <a:solidFill>
                  <a:srgbClr val="002060"/>
                </a:solidFill>
              </a:rPr>
              <a:t>VII – Percentual de diabéticos com solicitação de hemoglobina </a:t>
            </a:r>
            <a:r>
              <a:rPr lang="pt-BR" i="1" dirty="0" err="1">
                <a:solidFill>
                  <a:srgbClr val="002060"/>
                </a:solidFill>
              </a:rPr>
              <a:t>glicada</a:t>
            </a:r>
            <a:r>
              <a:rPr lang="pt-BR" i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4578" name="Picture 2" descr="Resultado de imagem para indicador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57" y="0"/>
            <a:ext cx="325084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E7AF8EF-6745-4DF0-A687-844762413125}"/>
              </a:ext>
            </a:extLst>
          </p:cNvPr>
          <p:cNvSpPr txBox="1"/>
          <p:nvPr/>
        </p:nvSpPr>
        <p:spPr>
          <a:xfrm>
            <a:off x="1318780" y="1383056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Portaria 3.222 de 10 de dezembro de 2019</a:t>
            </a:r>
          </a:p>
        </p:txBody>
      </p:sp>
    </p:spTree>
    <p:extLst>
      <p:ext uri="{BB962C8B-B14F-4D97-AF65-F5344CB8AC3E}">
        <p14:creationId xmlns:p14="http://schemas.microsoft.com/office/powerpoint/2010/main" val="124416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79" y="3048000"/>
            <a:ext cx="3532099" cy="162011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15900" y="1879600"/>
            <a:ext cx="1127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002060"/>
                </a:solidFill>
              </a:rPr>
              <a:t>Os indicadores do Pagamento por Desempenho para os anos de 2021 e 2022 serão definidos após monitoramento e avaliação tripartite durante o ano de 2020, e poderão contemplar as seguintes ações estratégicas: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multiprofissionais no âmbito da APS;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no cuidado puerperal;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de puericultura (crianças até 6 meses);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relacionadas ao HIV em adultos;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relacionadas ao cuidado de pessoas com tuberculose;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odontológicas;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relacionadas às hepatites;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em saúde mental;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02060"/>
                </a:solidFill>
              </a:rPr>
              <a:t>Ações relacionadas ao câncer de mama;</a:t>
            </a:r>
            <a:endParaRPr lang="pt-BR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Indicadores Globais de avaliação da qualidade assistencial e experiência do paciente com reconhecimento e validação internacional e nacional, como o </a:t>
            </a:r>
            <a:r>
              <a:rPr lang="pt-BR" dirty="0" err="1">
                <a:solidFill>
                  <a:srgbClr val="002060"/>
                </a:solidFill>
              </a:rPr>
              <a:t>Primary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Care</a:t>
            </a:r>
            <a:r>
              <a:rPr lang="pt-BR" dirty="0">
                <a:solidFill>
                  <a:srgbClr val="002060"/>
                </a:solidFill>
              </a:rPr>
              <a:t> Assessment Tool (</a:t>
            </a:r>
            <a:r>
              <a:rPr lang="pt-BR" dirty="0" err="1">
                <a:solidFill>
                  <a:srgbClr val="002060"/>
                </a:solidFill>
              </a:rPr>
              <a:t>PCATool</a:t>
            </a:r>
            <a:r>
              <a:rPr lang="pt-BR" dirty="0">
                <a:solidFill>
                  <a:srgbClr val="002060"/>
                </a:solidFill>
              </a:rPr>
              <a:t> – Instrumento de Avaliação da Atenção Primária) e outros.</a:t>
            </a:r>
          </a:p>
        </p:txBody>
      </p:sp>
      <p:pic>
        <p:nvPicPr>
          <p:cNvPr id="24578" name="Picture 2" descr="Resultado de imagem para indicadores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57" y="0"/>
            <a:ext cx="325084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2E6FCEA-2D60-403A-BFCE-2D21BBDEA13C}"/>
              </a:ext>
            </a:extLst>
          </p:cNvPr>
          <p:cNvSpPr txBox="1"/>
          <p:nvPr/>
        </p:nvSpPr>
        <p:spPr>
          <a:xfrm>
            <a:off x="1318780" y="1063461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Portaria 3.222 de 10 de dezembro de 2019</a:t>
            </a:r>
          </a:p>
        </p:txBody>
      </p:sp>
    </p:spTree>
    <p:extLst>
      <p:ext uri="{BB962C8B-B14F-4D97-AF65-F5344CB8AC3E}">
        <p14:creationId xmlns:p14="http://schemas.microsoft.com/office/powerpoint/2010/main" val="392102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0187" y="2567088"/>
            <a:ext cx="1127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Art. 8º </a:t>
            </a:r>
            <a:r>
              <a:rPr lang="pt-BR" sz="2000" dirty="0"/>
              <a:t>O Ministério da Saúde propiciará o acompanhamento mensal dos resultados de cada equipe, relacionados aos indicadores contidos nesta Portaria, disponibilizados no endereço eletrônico do Ministério da Saúde.</a:t>
            </a:r>
          </a:p>
          <a:p>
            <a:endParaRPr lang="pt-BR" sz="2000" dirty="0"/>
          </a:p>
          <a:p>
            <a:endParaRPr lang="pt-BR" sz="2000" dirty="0"/>
          </a:p>
          <a:p>
            <a:endParaRPr lang="pt-BR" sz="2000" dirty="0"/>
          </a:p>
          <a:p>
            <a:r>
              <a:rPr lang="pt-BR" sz="2000" b="1" dirty="0"/>
              <a:t>Art. 10. </a:t>
            </a:r>
            <a:r>
              <a:rPr lang="pt-BR" sz="2000" dirty="0"/>
              <a:t>A ampliação do número de indicadores está condicionada à disponibilidade orçamentária e financeira do Ministério da Saúde.</a:t>
            </a:r>
          </a:p>
        </p:txBody>
      </p:sp>
      <p:pic>
        <p:nvPicPr>
          <p:cNvPr id="24578" name="Picture 2" descr="Resultado de imagem para indicador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57" y="0"/>
            <a:ext cx="325084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C7AF61-725B-4298-B640-1D71B5022ACA}"/>
              </a:ext>
            </a:extLst>
          </p:cNvPr>
          <p:cNvSpPr txBox="1"/>
          <p:nvPr/>
        </p:nvSpPr>
        <p:spPr>
          <a:xfrm>
            <a:off x="1318780" y="1107849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Portaria 3.222 de 10 de dezembro de 2019</a:t>
            </a:r>
          </a:p>
        </p:txBody>
      </p:sp>
    </p:spTree>
    <p:extLst>
      <p:ext uri="{BB962C8B-B14F-4D97-AF65-F5344CB8AC3E}">
        <p14:creationId xmlns:p14="http://schemas.microsoft.com/office/powerpoint/2010/main" val="57363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0187" y="2567088"/>
            <a:ext cx="1127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Art. 9º </a:t>
            </a:r>
            <a:r>
              <a:rPr lang="pt-BR" sz="2000" dirty="0"/>
              <a:t>Será considerado o alcance do peso total do referido indicador para efeitos de pagamento:</a:t>
            </a:r>
          </a:p>
          <a:p>
            <a:r>
              <a:rPr lang="pt-BR" sz="2000" b="1" dirty="0"/>
              <a:t>I – </a:t>
            </a:r>
            <a:r>
              <a:rPr lang="pt-BR" sz="2000" dirty="0"/>
              <a:t>nos casos de eventual desabastecimento de insumos, de responsabilidade do Ministério da Saúde ou do Estado, que interfiram no alcance das metas a serem atingidas pelos municípios e pelo Distrito Federal nos indicadores elencados nesta Portaria, mediante envio e análise da justificativa; e</a:t>
            </a:r>
          </a:p>
          <a:p>
            <a:endParaRPr lang="pt-BR" sz="2000" dirty="0"/>
          </a:p>
          <a:p>
            <a:r>
              <a:rPr lang="pt-BR" sz="2000" b="1" dirty="0"/>
              <a:t>II – </a:t>
            </a:r>
            <a:r>
              <a:rPr lang="pt-BR" sz="2000" dirty="0"/>
              <a:t>ausência de treinamento específico para realização das ações que interfiram no alcance das metas a serem atingidas pelos municípios e pelo Distrito Federal nos indicadores elencados nesta Portaria, e cuja causa tenha sido dada pelo Ministério da Saúde ou Estado, mediante envio e análise da justificativa.</a:t>
            </a:r>
          </a:p>
        </p:txBody>
      </p:sp>
      <p:pic>
        <p:nvPicPr>
          <p:cNvPr id="24578" name="Picture 2" descr="Resultado de imagem para indicador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857" y="0"/>
            <a:ext cx="3250843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C7AF61-725B-4298-B640-1D71B5022ACA}"/>
              </a:ext>
            </a:extLst>
          </p:cNvPr>
          <p:cNvSpPr txBox="1"/>
          <p:nvPr/>
        </p:nvSpPr>
        <p:spPr>
          <a:xfrm>
            <a:off x="1318780" y="1107849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Portaria 3.222 de 10 de dezembro de 2019</a:t>
            </a:r>
          </a:p>
        </p:txBody>
      </p:sp>
    </p:spTree>
    <p:extLst>
      <p:ext uri="{BB962C8B-B14F-4D97-AF65-F5344CB8AC3E}">
        <p14:creationId xmlns:p14="http://schemas.microsoft.com/office/powerpoint/2010/main" val="227886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20761" y="806034"/>
            <a:ext cx="8092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Incentivos a ações específicas e estratégicas: </a:t>
            </a:r>
            <a:r>
              <a:rPr lang="pt-BR" sz="2800" b="1" dirty="0" err="1">
                <a:solidFill>
                  <a:srgbClr val="4F81BD">
                    <a:lumMod val="75000"/>
                  </a:srgbClr>
                </a:solidFill>
              </a:rPr>
              <a:t>InformatizaAPS</a:t>
            </a:r>
            <a:r>
              <a:rPr lang="pt-BR" sz="2800" b="1" dirty="0">
                <a:solidFill>
                  <a:srgbClr val="4F81BD">
                    <a:lumMod val="75000"/>
                  </a:srgbClr>
                </a:solidFill>
              </a:rPr>
              <a:t>- Portaria 2.983 de 11/11/2019 </a:t>
            </a:r>
          </a:p>
          <a:p>
            <a:endParaRPr lang="pt-BR" sz="2800" b="1" dirty="0">
              <a:solidFill>
                <a:srgbClr val="002060"/>
              </a:solidFill>
              <a:latin typeface="Trasandina Black" pitchFamily="50" charset="0"/>
              <a:cs typeface="Trasandina Black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7100" y="1760141"/>
            <a:ext cx="11137900" cy="42627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pt-BR" sz="1700" b="1" dirty="0">
                <a:solidFill>
                  <a:srgbClr val="002060"/>
                </a:solidFill>
                <a:latin typeface="Calibri"/>
              </a:rPr>
              <a:t>Conceito: </a:t>
            </a:r>
            <a:r>
              <a:rPr lang="pt-BR" sz="1700" dirty="0">
                <a:solidFill>
                  <a:srgbClr val="002060"/>
                </a:solidFill>
                <a:latin typeface="Calibri"/>
              </a:rPr>
              <a:t>fomento à informatização por meio de custeio para implantação e manutenção de prontuário eletrônico. </a:t>
            </a:r>
          </a:p>
          <a:p>
            <a:pPr marL="171450" indent="-171450" algn="just" defTabSz="457200">
              <a:buFont typeface="Wingdings" panose="05000000000000000000" pitchFamily="2" charset="2"/>
              <a:buChar char="ü"/>
            </a:pPr>
            <a:endParaRPr lang="pt-BR" sz="1000" dirty="0">
              <a:solidFill>
                <a:srgbClr val="002060"/>
              </a:solidFill>
              <a:latin typeface="Calibri"/>
            </a:endParaRP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Contratação livre pelos municípios, que escolhem a solução mais adequada à sua realidade</a:t>
            </a: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Obrigação de envio de dados no formato e volume adequado para recebimento do custeio (aumento progressivo das exigências)</a:t>
            </a:r>
          </a:p>
          <a:p>
            <a:pPr marL="171450" indent="-171450" algn="just" defTabSz="457200">
              <a:buFont typeface="Wingdings" panose="05000000000000000000" pitchFamily="2" charset="2"/>
              <a:buChar char="ü"/>
            </a:pPr>
            <a:endParaRPr lang="pt-BR" sz="1000" b="1" dirty="0">
              <a:solidFill>
                <a:srgbClr val="002060"/>
              </a:solidFill>
              <a:latin typeface="Calibri"/>
            </a:endParaRPr>
          </a:p>
          <a:p>
            <a:pPr algn="just" defTabSz="457200"/>
            <a:r>
              <a:rPr lang="pt-BR" sz="1700" b="1" dirty="0">
                <a:solidFill>
                  <a:srgbClr val="002060"/>
                </a:solidFill>
                <a:latin typeface="Calibri"/>
              </a:rPr>
              <a:t>Benefício: </a:t>
            </a:r>
          </a:p>
          <a:p>
            <a:pPr marL="171450" indent="-171450" algn="just" defTabSz="457200">
              <a:buFont typeface="Wingdings" panose="05000000000000000000" pitchFamily="2" charset="2"/>
              <a:buChar char="ü"/>
            </a:pPr>
            <a:endParaRPr lang="pt-BR" sz="1000" b="1" dirty="0">
              <a:solidFill>
                <a:srgbClr val="002060"/>
              </a:solidFill>
              <a:latin typeface="Calibri"/>
            </a:endParaRP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Melhora nos registros: acompanhamento contínuo em ótima granularidade das condições de saúde da população, com induções focadas (por grupo populacional e/ou região)</a:t>
            </a: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Aumento da produtividade e capacidade de acompanhar o indivíduo por equipes e gestores </a:t>
            </a: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Ministério hoje possui uma capacidade muito baixa de uso de dados secundários, necessitando de inquéritos e outras pesquisas com grande frequência</a:t>
            </a:r>
          </a:p>
          <a:p>
            <a:pPr marL="171450" indent="-171450" algn="just" defTabSz="457200">
              <a:buFont typeface="Wingdings" panose="05000000000000000000" pitchFamily="2" charset="2"/>
              <a:buChar char="ü"/>
            </a:pPr>
            <a:endParaRPr lang="pt-BR" sz="1000" b="1" dirty="0">
              <a:solidFill>
                <a:srgbClr val="002060"/>
              </a:solidFill>
              <a:latin typeface="Calibri"/>
            </a:endParaRPr>
          </a:p>
          <a:p>
            <a:pPr algn="just" defTabSz="457200"/>
            <a:r>
              <a:rPr lang="pt-BR" sz="1700" b="1" dirty="0">
                <a:solidFill>
                  <a:srgbClr val="002060"/>
                </a:solidFill>
                <a:latin typeface="Calibri"/>
              </a:rPr>
              <a:t>Valores de repasse: </a:t>
            </a:r>
          </a:p>
          <a:p>
            <a:pPr marL="171450" indent="-171450" algn="just" defTabSz="457200">
              <a:buFont typeface="Wingdings" panose="05000000000000000000" pitchFamily="2" charset="2"/>
              <a:buChar char="ü"/>
            </a:pPr>
            <a:endParaRPr lang="pt-BR" sz="1000" b="1" dirty="0">
              <a:solidFill>
                <a:srgbClr val="002060"/>
              </a:solidFill>
              <a:latin typeface="Calibri"/>
            </a:endParaRP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Custeio -  média de R$ 2.000,00/equipe (varia conforme caracterização do município)</a:t>
            </a:r>
          </a:p>
          <a:p>
            <a:pPr marL="490950" lvl="1" indent="-285750" algn="just" defTabSz="457200">
              <a:buFont typeface="Wingdings" panose="05000000000000000000" pitchFamily="2" charset="2"/>
              <a:buChar char="ü"/>
            </a:pPr>
            <a:r>
              <a:rPr lang="pt-BR" sz="1700" dirty="0">
                <a:solidFill>
                  <a:srgbClr val="002060"/>
                </a:solidFill>
                <a:latin typeface="Calibri"/>
              </a:rPr>
              <a:t>Incentivo de adesão e prazo de implantação – após piloto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88900"/>
            <a:ext cx="3073400" cy="167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3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545154"/>
            <a:ext cx="9048750" cy="3714750"/>
          </a:xfrm>
          <a:prstGeom prst="rect">
            <a:avLst/>
          </a:prstGeom>
        </p:spPr>
      </p:pic>
      <p:pic>
        <p:nvPicPr>
          <p:cNvPr id="13314" name="Picture 2" descr="Resultado de imagem para nova pnab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813" y="1021934"/>
            <a:ext cx="484822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Política Nacional de Atenção Básica</a:t>
            </a:r>
          </a:p>
        </p:txBody>
      </p:sp>
      <p:sp>
        <p:nvSpPr>
          <p:cNvPr id="7" name="CaixaDeTexto 6">
            <a:hlinkClick r:id="rId5"/>
          </p:cNvPr>
          <p:cNvSpPr txBox="1"/>
          <p:nvPr/>
        </p:nvSpPr>
        <p:spPr>
          <a:xfrm>
            <a:off x="1093761" y="5489574"/>
            <a:ext cx="940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hlinkClick r:id="rId6"/>
              </a:rPr>
              <a:t>http://www.in.gov.br/materia/-/asset_publisher/Kujrw0TZC2Mb/content/id/19308123/do1-2017-09-22-portaria-n-2-436-de-21-de-setembro-de-2017-19308031</a:t>
            </a:r>
            <a:endParaRPr lang="pt-B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87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20761" y="806034"/>
            <a:ext cx="809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Incentivos a ações específicas e estratégicas: </a:t>
            </a:r>
            <a:r>
              <a:rPr lang="pt-BR" sz="2800" b="1" dirty="0" err="1">
                <a:solidFill>
                  <a:srgbClr val="4F81BD">
                    <a:lumMod val="75000"/>
                  </a:srgbClr>
                </a:solidFill>
              </a:rPr>
              <a:t>InformatizaAPS</a:t>
            </a:r>
            <a:endParaRPr lang="pt-BR" sz="2800" b="1" dirty="0">
              <a:solidFill>
                <a:srgbClr val="002060"/>
              </a:solidFill>
              <a:latin typeface="Trasandina Black" pitchFamily="50" charset="0"/>
              <a:cs typeface="Trasandina Black" pitchFamily="50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7100" y="2267972"/>
            <a:ext cx="11137900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 defTabSz="457200"/>
            <a:r>
              <a:rPr lang="pt-BR" sz="2800" b="1" dirty="0">
                <a:solidFill>
                  <a:srgbClr val="4F81BD">
                    <a:lumMod val="75000"/>
                  </a:srgbClr>
                </a:solidFill>
              </a:rPr>
              <a:t>Portaria 3.319 de 13/12/2019 </a:t>
            </a:r>
          </a:p>
          <a:p>
            <a:pPr algn="just" defTabSz="457200"/>
            <a:r>
              <a:rPr lang="pt-BR" sz="2400" b="1" dirty="0">
                <a:solidFill>
                  <a:srgbClr val="002060"/>
                </a:solidFill>
              </a:rPr>
              <a:t>Homologa adesão das equipes de Saúde da Família informatizadas ao Programa de Apoio à Informatização e Qualificação dos Dados da Atenção Primária à Saúde (Informatiza APS)</a:t>
            </a:r>
            <a:endParaRPr lang="pt-BR" sz="24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0" y="88900"/>
            <a:ext cx="3073400" cy="1671241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D95F709-1EC6-46CF-AA9C-9D2E065E6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699016"/>
              </p:ext>
            </p:extLst>
          </p:nvPr>
        </p:nvGraphicFramePr>
        <p:xfrm>
          <a:off x="2423604" y="4047248"/>
          <a:ext cx="6397613" cy="123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val="2381648094"/>
                    </a:ext>
                  </a:extLst>
                </a:gridCol>
                <a:gridCol w="2597138">
                  <a:extLst>
                    <a:ext uri="{9D8B030D-6E8A-4147-A177-3AD203B41FA5}">
                      <a16:colId xmlns:a16="http://schemas.microsoft.com/office/drawing/2014/main" val="3483148998"/>
                    </a:ext>
                  </a:extLst>
                </a:gridCol>
              </a:tblGrid>
              <a:tr h="619703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Aptas sem solicitar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30487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RIO GRANDE DO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8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60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Resultado de imagem para fas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20760" y="1029022"/>
            <a:ext cx="94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Transição de modelos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8660" y="1713280"/>
            <a:ext cx="112633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pt-BR" sz="2000" b="1" dirty="0">
                <a:solidFill>
                  <a:prstClr val="black"/>
                </a:solidFill>
              </a:rPr>
              <a:t>1. </a:t>
            </a:r>
            <a:r>
              <a:rPr lang="pt-BR" sz="2000" b="1" dirty="0">
                <a:solidFill>
                  <a:srgbClr val="002060"/>
                </a:solidFill>
              </a:rPr>
              <a:t>Municípios que possuem potencial ganho na simulação da mudança </a:t>
            </a:r>
          </a:p>
          <a:p>
            <a:pPr lvl="1" defTabSz="457200"/>
            <a:r>
              <a:rPr lang="pt-BR" sz="2000" b="1" dirty="0">
                <a:solidFill>
                  <a:srgbClr val="002060"/>
                </a:solidFill>
              </a:rPr>
              <a:t>&gt;&gt; Em 2020 já vale o novo modelo- Publicada a Portaria 2.979 de 12/11/2019</a:t>
            </a:r>
          </a:p>
          <a:p>
            <a:pPr lvl="1" defTabSz="457200"/>
            <a:endParaRPr lang="pt-BR" sz="2000" dirty="0">
              <a:solidFill>
                <a:srgbClr val="002060"/>
              </a:solidFill>
            </a:endParaRPr>
          </a:p>
          <a:p>
            <a:pPr marL="800100" lvl="1" indent="-342900" defTabSz="457200">
              <a:buFont typeface="+mj-lt"/>
              <a:buAutoNum type="alphaLcParenR"/>
            </a:pPr>
            <a:r>
              <a:rPr lang="pt-BR" sz="2000" b="1" dirty="0">
                <a:solidFill>
                  <a:srgbClr val="002060"/>
                </a:solidFill>
              </a:rPr>
              <a:t>Capitação ponderada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Receberão 100% do recurso (como se todos os usuários estivessem cadastrados) por </a:t>
            </a:r>
            <a:r>
              <a:rPr lang="pt-BR" sz="2000" b="1" dirty="0">
                <a:solidFill>
                  <a:srgbClr val="002060"/>
                </a:solidFill>
              </a:rPr>
              <a:t>4 meses </a:t>
            </a:r>
            <a:r>
              <a:rPr lang="pt-BR" sz="2000" dirty="0">
                <a:solidFill>
                  <a:srgbClr val="002060"/>
                </a:solidFill>
              </a:rPr>
              <a:t>(1º quadrimestre)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 partir do 2º quadrimestre receberão pelos cadastrados alcançados</a:t>
            </a:r>
          </a:p>
          <a:p>
            <a:pPr marL="800100" lvl="1" indent="-342900" defTabSz="457200">
              <a:buFont typeface="+mj-lt"/>
              <a:buAutoNum type="alphaLcParenR"/>
            </a:pPr>
            <a:r>
              <a:rPr lang="pt-BR" sz="2000" b="1" dirty="0">
                <a:solidFill>
                  <a:srgbClr val="002060"/>
                </a:solidFill>
              </a:rPr>
              <a:t>Incentivo per capita de transição 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Valor fixo de base populacional (IBGE 2019) por 12 meses</a:t>
            </a:r>
          </a:p>
          <a:p>
            <a:pPr marL="800100" lvl="1" indent="-342900" defTabSz="457200">
              <a:buFont typeface="+mj-lt"/>
              <a:buAutoNum type="alphaLcParenR"/>
            </a:pPr>
            <a:r>
              <a:rPr lang="pt-BR" sz="2000" b="1" dirty="0">
                <a:solidFill>
                  <a:srgbClr val="002060"/>
                </a:solidFill>
              </a:rPr>
              <a:t>Pagamento por desempenho 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Receberão valor de acordo com a certificação do 3º ciclo do PMAQ por </a:t>
            </a:r>
            <a:r>
              <a:rPr lang="pt-BR" sz="2000" b="1" dirty="0">
                <a:solidFill>
                  <a:srgbClr val="002060"/>
                </a:solidFill>
              </a:rPr>
              <a:t>8 meses </a:t>
            </a:r>
            <a:r>
              <a:rPr lang="pt-BR" sz="2000" dirty="0">
                <a:solidFill>
                  <a:srgbClr val="002060"/>
                </a:solidFill>
              </a:rPr>
              <a:t>(até o 2º quadrimestre)</a:t>
            </a:r>
          </a:p>
          <a:p>
            <a:pPr marL="1257300" lvl="2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A partir do 3º quadrimestre receberão pelos resultados dos indicadores alcançados. Neste momento, vale para todos as equipes implantadas. </a:t>
            </a:r>
          </a:p>
        </p:txBody>
      </p:sp>
    </p:spTree>
    <p:extLst>
      <p:ext uri="{BB962C8B-B14F-4D97-AF65-F5344CB8AC3E}">
        <p14:creationId xmlns:p14="http://schemas.microsoft.com/office/powerpoint/2010/main" val="279546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Resultado de imagem para fase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0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220760" y="1029022"/>
            <a:ext cx="94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Transição de modelos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8660" y="2310180"/>
            <a:ext cx="112633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800"/>
              </a:spcAft>
            </a:pPr>
            <a:r>
              <a:rPr lang="pt-BR" sz="2000" b="1" dirty="0">
                <a:solidFill>
                  <a:srgbClr val="002060"/>
                </a:solidFill>
              </a:rPr>
              <a:t>2. Municípios sem ganhos imediatos na mudança</a:t>
            </a:r>
          </a:p>
          <a:p>
            <a:pPr defTabSz="457200">
              <a:spcAft>
                <a:spcPts val="1800"/>
              </a:spcAft>
            </a:pPr>
            <a:endParaRPr lang="pt-BR" sz="2000" b="1" dirty="0">
              <a:solidFill>
                <a:srgbClr val="002060"/>
              </a:solidFill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Receberão valor máximo de 2019 por </a:t>
            </a:r>
            <a:r>
              <a:rPr lang="pt-BR" sz="2000" b="1" dirty="0">
                <a:solidFill>
                  <a:srgbClr val="002060"/>
                </a:solidFill>
              </a:rPr>
              <a:t>12 meses 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</a:rPr>
              <a:t>Os municípios poderão mudar para o novo modelo a qualquer momento em 2020</a:t>
            </a:r>
          </a:p>
          <a:p>
            <a:pPr lvl="1" defTabSz="457200"/>
            <a:endParaRPr lang="pt-BR" sz="2000" dirty="0">
              <a:solidFill>
                <a:srgbClr val="002060"/>
              </a:solidFill>
            </a:endParaRPr>
          </a:p>
          <a:p>
            <a:pPr defTabSz="457200">
              <a:spcBef>
                <a:spcPts val="1800"/>
              </a:spcBef>
            </a:pPr>
            <a:r>
              <a:rPr lang="pt-BR" sz="2000" b="1" dirty="0">
                <a:solidFill>
                  <a:srgbClr val="002060"/>
                </a:solidFill>
              </a:rPr>
              <a:t>&gt;&gt; Ou seja, receberão em 2020 de acordo com modelo anterior</a:t>
            </a:r>
          </a:p>
          <a:p>
            <a:pPr defTabSz="457200">
              <a:spcBef>
                <a:spcPts val="1800"/>
              </a:spcBef>
            </a:pP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91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20760" y="1029022"/>
            <a:ext cx="9472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Reforçando entendimentos</a:t>
            </a:r>
          </a:p>
        </p:txBody>
      </p:sp>
      <p:sp>
        <p:nvSpPr>
          <p:cNvPr id="3" name="Retângulo 2"/>
          <p:cNvSpPr/>
          <p:nvPr/>
        </p:nvSpPr>
        <p:spPr>
          <a:xfrm>
            <a:off x="928660" y="1802180"/>
            <a:ext cx="1126334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Não haverá mudanças na rotina dos serviços;</a:t>
            </a:r>
          </a:p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Atividades de equipe multiprofissional;</a:t>
            </a:r>
          </a:p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Permanecem os arranjos e  responsabilidades locais; </a:t>
            </a:r>
          </a:p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Valoriza a autonomia da gestão municipal;</a:t>
            </a:r>
          </a:p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Manutenção dos valores atuais para simulações negativas;</a:t>
            </a:r>
          </a:p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Implementação Gradual;</a:t>
            </a:r>
          </a:p>
          <a:p>
            <a:pPr marL="342900" indent="-342900" defTabSz="4572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2060"/>
                </a:solidFill>
              </a:rPr>
              <a:t>Proposta dinâmica/viva;</a:t>
            </a:r>
          </a:p>
          <a:p>
            <a:pPr defTabSz="457200">
              <a:spcAft>
                <a:spcPts val="1800"/>
              </a:spcAft>
            </a:pPr>
            <a:endParaRPr lang="pt-BR" sz="2000" b="1" dirty="0">
              <a:solidFill>
                <a:srgbClr val="002060"/>
              </a:solidFill>
            </a:endParaRPr>
          </a:p>
          <a:p>
            <a:pPr defTabSz="457200">
              <a:spcAft>
                <a:spcPts val="1800"/>
              </a:spcAft>
            </a:pPr>
            <a:endParaRPr lang="pt-BR" sz="2000" b="1" dirty="0">
              <a:solidFill>
                <a:srgbClr val="002060"/>
              </a:solidFill>
            </a:endParaRPr>
          </a:p>
          <a:p>
            <a:pPr defTabSz="457200">
              <a:spcBef>
                <a:spcPts val="1800"/>
              </a:spcBef>
            </a:pPr>
            <a:endParaRPr lang="pt-BR" sz="2000" b="1" dirty="0">
              <a:solidFill>
                <a:prstClr val="black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158" y="4275148"/>
            <a:ext cx="1857841" cy="221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D66BDC9-0868-4913-9BE3-A61BA7591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142" y="1559363"/>
            <a:ext cx="7543800" cy="483012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B3DFF46-B548-4D65-9143-430F51AB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25" y="407821"/>
            <a:ext cx="395001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7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19F963-4F60-4205-A190-6C72C1FB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830" y="1418894"/>
            <a:ext cx="7292340" cy="520731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C928EB-ED6C-4C5D-A16D-5A76DE3C3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25" y="407821"/>
            <a:ext cx="395001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96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6D74EC5F-3C58-41D9-8CD3-C4449980C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854" y="1118332"/>
            <a:ext cx="6150293" cy="561594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03B891F-0343-432D-A28C-D8EAE30F745E}"/>
              </a:ext>
            </a:extLst>
          </p:cNvPr>
          <p:cNvSpPr txBox="1"/>
          <p:nvPr/>
        </p:nvSpPr>
        <p:spPr>
          <a:xfrm>
            <a:off x="2127504" y="6342349"/>
            <a:ext cx="79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Financiamento AB   Novembro/2019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BEB71D0-F0FD-4E6E-84CA-AE7971D1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25" y="407821"/>
            <a:ext cx="395001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5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19B360A-3193-4640-98D8-9B49E13DF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725" y="407821"/>
            <a:ext cx="3950018" cy="5238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350ED53-3627-47F3-A4A7-7EEE28A4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703" y="2054381"/>
            <a:ext cx="7802595" cy="3423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DF7E106-5201-47C0-B14E-8E8218B1F26E}"/>
              </a:ext>
            </a:extLst>
          </p:cNvPr>
          <p:cNvSpPr txBox="1"/>
          <p:nvPr/>
        </p:nvSpPr>
        <p:spPr>
          <a:xfrm>
            <a:off x="2127504" y="6342349"/>
            <a:ext cx="79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Financiamento AB   Novembro/2019</a:t>
            </a:r>
          </a:p>
        </p:txBody>
      </p:sp>
    </p:spTree>
    <p:extLst>
      <p:ext uri="{BB962C8B-B14F-4D97-AF65-F5344CB8AC3E}">
        <p14:creationId xmlns:p14="http://schemas.microsoft.com/office/powerpoint/2010/main" val="1916567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738" y="2136398"/>
            <a:ext cx="8358527" cy="39216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FF62CC5-4EC4-4265-948B-1E7C648E65E5}"/>
              </a:ext>
            </a:extLst>
          </p:cNvPr>
          <p:cNvSpPr txBox="1"/>
          <p:nvPr/>
        </p:nvSpPr>
        <p:spPr>
          <a:xfrm>
            <a:off x="2127504" y="6326307"/>
            <a:ext cx="7936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/>
              <a:t>Financiamento AB   Novembro/2019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B23D27-9F6C-4433-8A98-CD843424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25" y="407821"/>
            <a:ext cx="3950018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41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visa 21"/>
          <p:cNvSpPr/>
          <p:nvPr/>
        </p:nvSpPr>
        <p:spPr>
          <a:xfrm>
            <a:off x="579604" y="2631840"/>
            <a:ext cx="522929" cy="710161"/>
          </a:xfrm>
          <a:prstGeom prst="chevron">
            <a:avLst>
              <a:gd name="adj" fmla="val 6231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Divisa 22"/>
          <p:cNvSpPr/>
          <p:nvPr/>
        </p:nvSpPr>
        <p:spPr>
          <a:xfrm>
            <a:off x="1603198" y="2631840"/>
            <a:ext cx="522929" cy="710161"/>
          </a:xfrm>
          <a:prstGeom prst="chevron">
            <a:avLst>
              <a:gd name="adj" fmla="val 62310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Divisa 24"/>
          <p:cNvSpPr/>
          <p:nvPr/>
        </p:nvSpPr>
        <p:spPr>
          <a:xfrm>
            <a:off x="1091401" y="2631840"/>
            <a:ext cx="522929" cy="710161"/>
          </a:xfrm>
          <a:prstGeom prst="chevron">
            <a:avLst>
              <a:gd name="adj" fmla="val 6231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20" y="430147"/>
            <a:ext cx="5134118" cy="92699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097"/>
            <a:ext cx="12192000" cy="10463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26127" y="2503844"/>
            <a:ext cx="9402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53E5B"/>
                </a:solidFill>
                <a:latin typeface="Trasandina Black"/>
              </a:rPr>
              <a:t>FINANCIAMENTO FEDERAL DA ATENÇÃO BÁSICA: Status e desdobramentos das </a:t>
            </a:r>
            <a:r>
              <a:rPr lang="pt-BR" sz="2800" b="1" dirty="0" err="1">
                <a:solidFill>
                  <a:srgbClr val="053E5B"/>
                </a:solidFill>
                <a:latin typeface="Trasandina Black"/>
              </a:rPr>
              <a:t>pactuações</a:t>
            </a:r>
            <a:endParaRPr lang="pt-BR" sz="2800" b="1" dirty="0">
              <a:solidFill>
                <a:srgbClr val="053E5B"/>
              </a:solidFill>
              <a:latin typeface="Trasandina Black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04" y="5326862"/>
            <a:ext cx="11163422" cy="1256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36988" y="6177583"/>
            <a:ext cx="315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/>
              <a:t>Natal, 17 de dezembro de 2019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0EB5F06-9D71-4021-9EE2-F04137AC8FFC}"/>
              </a:ext>
            </a:extLst>
          </p:cNvPr>
          <p:cNvSpPr txBox="1"/>
          <p:nvPr/>
        </p:nvSpPr>
        <p:spPr>
          <a:xfrm>
            <a:off x="1524000" y="3684930"/>
            <a:ext cx="9144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b="1" spc="-150" dirty="0">
                <a:solidFill>
                  <a:schemeClr val="accent5">
                    <a:lumMod val="75000"/>
                  </a:schemeClr>
                </a:solidFill>
              </a:rPr>
              <a:t>conasems.org.br</a:t>
            </a:r>
          </a:p>
          <a:p>
            <a:pPr algn="ctr"/>
            <a:r>
              <a:rPr lang="pt-BR" sz="3600" b="1" spc="-150" dirty="0">
                <a:solidFill>
                  <a:schemeClr val="accent5">
                    <a:lumMod val="75000"/>
                  </a:schemeClr>
                </a:solidFill>
              </a:rPr>
              <a:t>painel@conasems.org.br</a:t>
            </a:r>
            <a:endParaRPr lang="pt-BR" sz="2400" spc="-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3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boneco pensativo">
            <a:extLst>
              <a:ext uri="{FF2B5EF4-FFF2-40B4-BE49-F238E27FC236}">
                <a16:creationId xmlns:a16="http://schemas.microsoft.com/office/drawing/2014/main" id="{5169AF1A-4F4A-4E0C-A65B-C6801C63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4255492"/>
            <a:ext cx="1955800" cy="144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Política Nacional de Atenção Básica</a:t>
            </a:r>
          </a:p>
        </p:txBody>
      </p:sp>
      <p:sp>
        <p:nvSpPr>
          <p:cNvPr id="7" name="CaixaDeTexto 6">
            <a:hlinkClick r:id="rId4"/>
          </p:cNvPr>
          <p:cNvSpPr txBox="1"/>
          <p:nvPr/>
        </p:nvSpPr>
        <p:spPr>
          <a:xfrm>
            <a:off x="1093761" y="5489574"/>
            <a:ext cx="940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2060"/>
                </a:solidFill>
                <a:hlinkClick r:id="rId5"/>
              </a:rPr>
              <a:t>http://www.in.gov.br/materia/-/asset_publisher/Kujrw0TZC2Mb/content/id/19308123/do1-2017-09-22-portaria-n-2-436-de-21-de-setembro-de-2017-19308031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7100" y="1866037"/>
            <a:ext cx="10934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População </a:t>
            </a:r>
            <a:r>
              <a:rPr lang="pt-BR" i="1" dirty="0" err="1">
                <a:solidFill>
                  <a:srgbClr val="002060"/>
                </a:solidFill>
              </a:rPr>
              <a:t>Adscrita</a:t>
            </a:r>
            <a:r>
              <a:rPr lang="pt-BR" i="1" dirty="0">
                <a:solidFill>
                  <a:srgbClr val="002060"/>
                </a:solidFill>
              </a:rPr>
              <a:t>: população que está presente no território da UBS, de forma a estimular o desenvolvimento de relações de vínculo e responsabilização entre as equipes e a população, garantindo a continuidade das ações de saúde e a </a:t>
            </a:r>
            <a:r>
              <a:rPr lang="pt-BR" i="1" dirty="0" err="1">
                <a:solidFill>
                  <a:srgbClr val="002060"/>
                </a:solidFill>
              </a:rPr>
              <a:t>longitudinalidade</a:t>
            </a:r>
            <a:r>
              <a:rPr lang="pt-BR" i="1" dirty="0">
                <a:solidFill>
                  <a:srgbClr val="002060"/>
                </a:solidFill>
              </a:rPr>
              <a:t> do cuidado e com o objetivo de ser referência para o seu cuidado;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i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Podem existir outros arranjos de </a:t>
            </a:r>
            <a:r>
              <a:rPr lang="pt-BR" i="1" dirty="0" err="1">
                <a:solidFill>
                  <a:srgbClr val="002060"/>
                </a:solidFill>
              </a:rPr>
              <a:t>adscrição</a:t>
            </a:r>
            <a:r>
              <a:rPr lang="pt-BR" i="1" dirty="0">
                <a:solidFill>
                  <a:srgbClr val="002060"/>
                </a:solidFill>
              </a:rPr>
              <a:t>, conforme vulnerabilidades, riscos e dinâmica comunitária, facultando aos gestores locais, conjuntamente com as equipes que atuam na Atenção Básica e Conselho Municipal ou Local de Saúde, a possibilidade de definir outro parâmetro populacional de responsabilidade da equipe, podendo ser maior ou menor do que o parâmetro recomendado, de acordo com as especificidades do território, assegurando-se a qualidade do cuidado.</a:t>
            </a:r>
          </a:p>
          <a:p>
            <a:pPr algn="just"/>
            <a:endParaRPr lang="pt-BR" i="1" dirty="0"/>
          </a:p>
        </p:txBody>
      </p:sp>
      <p:pic>
        <p:nvPicPr>
          <p:cNvPr id="9" name="Picture 8" descr="Resultado de imagem para boneco desenho com fundo transpar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026" y="4095620"/>
            <a:ext cx="1399888" cy="13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165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PORTARIA PUBLICADA NO DOU</a:t>
            </a:r>
          </a:p>
        </p:txBody>
      </p:sp>
      <p:sp>
        <p:nvSpPr>
          <p:cNvPr id="7" name="CaixaDeTexto 6">
            <a:hlinkClick r:id="rId3"/>
          </p:cNvPr>
          <p:cNvSpPr txBox="1"/>
          <p:nvPr/>
        </p:nvSpPr>
        <p:spPr>
          <a:xfrm>
            <a:off x="1335061" y="5654674"/>
            <a:ext cx="940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cs typeface="Trasandina Black" pitchFamily="50" charset="0"/>
              </a:rPr>
              <a:t>http://www.in.gov.br/web/dou/-/portaria-n-2.979-de-12-de-novembro-de-2019-227652180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061" y="1689100"/>
            <a:ext cx="8888439" cy="38877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72" y="2573220"/>
            <a:ext cx="2372056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Sobre os Cadastros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89000" y="1734198"/>
            <a:ext cx="10934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O cadastro do Cidadão na Atenção Primária a Saúde (APS) compõe uma das ações realizadas pelas Equipes de saúde. Por meio dele pode-se obter o reconhecimento da população </a:t>
            </a:r>
            <a:r>
              <a:rPr lang="pt-BR" i="1" dirty="0" err="1">
                <a:solidFill>
                  <a:srgbClr val="002060"/>
                </a:solidFill>
              </a:rPr>
              <a:t>adscrita</a:t>
            </a:r>
            <a:r>
              <a:rPr lang="pt-BR" i="1" dirty="0">
                <a:solidFill>
                  <a:srgbClr val="002060"/>
                </a:solidFill>
              </a:rPr>
              <a:t> à equipe e Unidade de Atenção Primária, subsidiando o planejamento dos profissionais e gestores nas ofertas de serviços e o acompanhamento dos indivíduos sob sua responsabilidade. Portanto, não é considerado cadastros que não tem vinculação de equipe.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Os dados disponíveis neste relatório são oriundos dos sistemas da estratégia e-SUS AB: Coleta de Dados Simplificada (CDS) ou Prontuário Eletrônico do Cidadão (PEC), além de sistemas terceiros através da tecnologia apache THRIFT.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i="1" dirty="0"/>
          </a:p>
          <a:p>
            <a:pPr algn="just"/>
            <a:endParaRPr lang="pt-BR" i="1" dirty="0"/>
          </a:p>
        </p:txBody>
      </p:sp>
      <p:pic>
        <p:nvPicPr>
          <p:cNvPr id="14338" name="Picture 2" descr="Resultado de imagem para cadastros da população na saud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765523"/>
            <a:ext cx="2374900" cy="248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e-sus a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355806"/>
            <a:ext cx="4246426" cy="16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8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335061" y="1021934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Sobre os Cadastros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889000" y="1734198"/>
            <a:ext cx="10934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Período: Estão disponíveis cadastros registrados na base de dados do SISAB a partir da competência de abril de 2013.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Atualização: O relatório será atualizado a cada quadrimestre.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Para o financiamento a quantidade de cadastros será o número de pessoas únicas no município, sendo que, aqueles usuários que aparecem em mais de uma equipe serão alocados pelo sistema do Ministério a uma equipe de referência.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i="1" dirty="0">
                <a:solidFill>
                  <a:srgbClr val="002060"/>
                </a:solidFill>
              </a:rPr>
              <a:t>A equipe de referência será definida com base na frequência de atendimentos que o usuário realizou dentro de 2 anos, e como critério de desempate se existe um cadastro individual completo e/ou atendimento mais recente.</a:t>
            </a:r>
          </a:p>
          <a:p>
            <a:pPr algn="just"/>
            <a:endParaRPr lang="pt-BR" i="1" dirty="0"/>
          </a:p>
        </p:txBody>
      </p:sp>
      <p:pic>
        <p:nvPicPr>
          <p:cNvPr id="14338" name="Picture 2" descr="Resultado de imagem para cadastros da população na saud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40200"/>
            <a:ext cx="2374900" cy="2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e-sus ab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87" y="4508565"/>
            <a:ext cx="4246426" cy="167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1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71172" y="966309"/>
            <a:ext cx="809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Quantitativos de Cadastros 2º Quadrimestre de 2019</a:t>
            </a:r>
          </a:p>
        </p:txBody>
      </p:sp>
      <p:pic>
        <p:nvPicPr>
          <p:cNvPr id="8" name="Picture 5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25179"/>
          <a:stretch>
            <a:fillRect/>
          </a:stretch>
        </p:blipFill>
        <p:spPr bwMode="auto">
          <a:xfrm>
            <a:off x="4704714" y="6007100"/>
            <a:ext cx="3791586" cy="9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F994D64-09D1-4CB6-B67B-32DF34D9C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15193"/>
              </p:ext>
            </p:extLst>
          </p:nvPr>
        </p:nvGraphicFramePr>
        <p:xfrm>
          <a:off x="550416" y="2787588"/>
          <a:ext cx="10715919" cy="123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val="2381648094"/>
                    </a:ext>
                  </a:extLst>
                </a:gridCol>
                <a:gridCol w="2597138">
                  <a:extLst>
                    <a:ext uri="{9D8B030D-6E8A-4147-A177-3AD203B41FA5}">
                      <a16:colId xmlns:a16="http://schemas.microsoft.com/office/drawing/2014/main" val="3483148998"/>
                    </a:ext>
                  </a:extLst>
                </a:gridCol>
                <a:gridCol w="1721168">
                  <a:extLst>
                    <a:ext uri="{9D8B030D-6E8A-4147-A177-3AD203B41FA5}">
                      <a16:colId xmlns:a16="http://schemas.microsoft.com/office/drawing/2014/main" val="3705708308"/>
                    </a:ext>
                  </a:extLst>
                </a:gridCol>
                <a:gridCol w="2597138">
                  <a:extLst>
                    <a:ext uri="{9D8B030D-6E8A-4147-A177-3AD203B41FA5}">
                      <a16:colId xmlns:a16="http://schemas.microsoft.com/office/drawing/2014/main" val="1431298438"/>
                    </a:ext>
                  </a:extLst>
                </a:gridCol>
              </a:tblGrid>
              <a:tr h="619703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2º Quadrimestre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Parâmetro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Esforço de Cadastro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30487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RIO GRANDE DO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1.807.385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3.321.000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1.513.615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8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09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271172" y="966309"/>
            <a:ext cx="8092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Incentivo ao cadastramento – Portaria 3.263</a:t>
            </a:r>
          </a:p>
        </p:txBody>
      </p:sp>
      <p:pic>
        <p:nvPicPr>
          <p:cNvPr id="8" name="Picture 5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b="25179"/>
          <a:stretch>
            <a:fillRect/>
          </a:stretch>
        </p:blipFill>
        <p:spPr bwMode="auto">
          <a:xfrm>
            <a:off x="4704714" y="6007100"/>
            <a:ext cx="3791586" cy="90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547B448-B526-49AD-8671-C0D36B33C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4635"/>
          <a:stretch/>
        </p:blipFill>
        <p:spPr>
          <a:xfrm>
            <a:off x="925665" y="1784412"/>
            <a:ext cx="9675158" cy="2262836"/>
          </a:xfrm>
          <a:prstGeom prst="rect">
            <a:avLst/>
          </a:prstGeom>
        </p:spPr>
      </p:pic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6C0591C-3613-4BC1-97B3-83D3654C2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68980"/>
              </p:ext>
            </p:extLst>
          </p:nvPr>
        </p:nvGraphicFramePr>
        <p:xfrm>
          <a:off x="2423604" y="4047248"/>
          <a:ext cx="6397613" cy="123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val="2381648094"/>
                    </a:ext>
                  </a:extLst>
                </a:gridCol>
                <a:gridCol w="2597138">
                  <a:extLst>
                    <a:ext uri="{9D8B030D-6E8A-4147-A177-3AD203B41FA5}">
                      <a16:colId xmlns:a16="http://schemas.microsoft.com/office/drawing/2014/main" val="3483148998"/>
                    </a:ext>
                  </a:extLst>
                </a:gridCol>
              </a:tblGrid>
              <a:tr h="619703"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Estado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1" dirty="0">
                          <a:solidFill>
                            <a:schemeClr val="bg1"/>
                          </a:solidFill>
                        </a:rPr>
                        <a:t>Valor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30487"/>
                  </a:ext>
                </a:extLst>
              </a:tr>
              <a:tr h="619703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</a:rPr>
                        <a:t>RIO GRANDE DO NORTE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b="1">
                          <a:solidFill>
                            <a:schemeClr val="tx1"/>
                          </a:solidFill>
                        </a:rPr>
                        <a:t>R$9.508.075,05</a:t>
                      </a:r>
                      <a:endParaRPr lang="pt-B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18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32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15300" y="966952"/>
            <a:ext cx="6747641" cy="14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322361" y="751791"/>
            <a:ext cx="971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Trasandina Black" pitchFamily="50" charset="0"/>
                <a:cs typeface="Trasandina Black" pitchFamily="50" charset="0"/>
              </a:rPr>
              <a:t>Modelo misto de financiamento formado por: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8BCDB7-B368-47AC-9154-1CD8D473341F}"/>
              </a:ext>
            </a:extLst>
          </p:cNvPr>
          <p:cNvSpPr txBox="1">
            <a:spLocks/>
          </p:cNvSpPr>
          <p:nvPr/>
        </p:nvSpPr>
        <p:spPr>
          <a:xfrm>
            <a:off x="515990" y="1671145"/>
            <a:ext cx="80478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algn="l">
              <a:lnSpc>
                <a:spcPct val="110000"/>
              </a:lnSpc>
              <a:buFont typeface="Courier New" panose="02070309020205020404" pitchFamily="49" charset="0"/>
              <a:buChar char="o"/>
            </a:pPr>
            <a:endParaRPr lang="pt-BR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Capitação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ponderada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Pagamento por </a:t>
            </a: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Desempenho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Incentivos</a:t>
            </a:r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 a estratégias e programas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50" y="18441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8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888</TotalTime>
  <Words>1931</Words>
  <Application>Microsoft Office PowerPoint</Application>
  <PresentationFormat>Widescreen</PresentationFormat>
  <Paragraphs>243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Trasandina Black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Talita Carvalho</dc:creator>
  <cp:lastModifiedBy>Hisham</cp:lastModifiedBy>
  <cp:revision>125</cp:revision>
  <dcterms:created xsi:type="dcterms:W3CDTF">2019-09-04T14:50:24Z</dcterms:created>
  <dcterms:modified xsi:type="dcterms:W3CDTF">2019-12-17T16:29:42Z</dcterms:modified>
</cp:coreProperties>
</file>