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handoutMasterIdLst>
    <p:handoutMasterId r:id="rId13"/>
  </p:handoutMasterIdLst>
  <p:sldIdLst>
    <p:sldId id="271" r:id="rId2"/>
    <p:sldId id="276" r:id="rId3"/>
    <p:sldId id="257" r:id="rId4"/>
    <p:sldId id="258" r:id="rId5"/>
    <p:sldId id="270" r:id="rId6"/>
    <p:sldId id="264" r:id="rId7"/>
    <p:sldId id="268" r:id="rId8"/>
    <p:sldId id="275" r:id="rId9"/>
    <p:sldId id="274" r:id="rId10"/>
    <p:sldId id="269" r:id="rId11"/>
  </p:sldIdLst>
  <p:sldSz cx="10080625" cy="7559675"/>
  <p:notesSz cx="6888163" cy="100203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hinha" initials="J" lastIdx="1" clrIdx="0">
    <p:extLst>
      <p:ext uri="{19B8F6BF-5375-455C-9EA6-DF929625EA0E}">
        <p15:presenceInfo xmlns:p15="http://schemas.microsoft.com/office/powerpoint/2012/main" xmlns="" userId="Julhinh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624" y="10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xmlns="" id="{81460522-336D-4156-B354-EE3ACAA610F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89263" cy="500686"/>
          </a:xfrm>
          <a:prstGeom prst="rect">
            <a:avLst/>
          </a:prstGeom>
          <a:noFill/>
          <a:ln>
            <a:noFill/>
          </a:ln>
        </p:spPr>
        <p:txBody>
          <a:bodyPr vert="horz" wrap="none" lIns="83376" tIns="41688" rIns="83376" bIns="41688" anchorCtr="0" compatLnSpc="0">
            <a:noAutofit/>
          </a:bodyPr>
          <a:lstStyle/>
          <a:p>
            <a:pPr algn="just" hangingPunct="0">
              <a:defRPr sz="1400"/>
            </a:pPr>
            <a:endParaRPr lang="pt-BR" sz="1300" b="1">
              <a:solidFill>
                <a:srgbClr val="006699"/>
              </a:solidFill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035E6E7D-51A3-48D3-9E93-CB3DCC69C81E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98868" y="0"/>
            <a:ext cx="2989263" cy="500686"/>
          </a:xfrm>
          <a:prstGeom prst="rect">
            <a:avLst/>
          </a:prstGeom>
          <a:noFill/>
          <a:ln>
            <a:noFill/>
          </a:ln>
        </p:spPr>
        <p:txBody>
          <a:bodyPr vert="horz" wrap="none" lIns="83376" tIns="41688" rIns="83376" bIns="41688" anchorCtr="0" compatLnSpc="0">
            <a:noAutofit/>
          </a:bodyPr>
          <a:lstStyle/>
          <a:p>
            <a:pPr algn="r" hangingPunct="0">
              <a:defRPr sz="1400"/>
            </a:pPr>
            <a:endParaRPr lang="pt-BR" sz="1300" b="1">
              <a:solidFill>
                <a:srgbClr val="006699"/>
              </a:solidFill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3D8A8702-6BAD-4B19-91E5-A5BF6DD4405B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519452"/>
            <a:ext cx="2989263" cy="500686"/>
          </a:xfrm>
          <a:prstGeom prst="rect">
            <a:avLst/>
          </a:prstGeom>
          <a:noFill/>
          <a:ln>
            <a:noFill/>
          </a:ln>
        </p:spPr>
        <p:txBody>
          <a:bodyPr vert="horz" wrap="none" lIns="83376" tIns="41688" rIns="83376" bIns="41688" anchor="b" anchorCtr="0" compatLnSpc="0">
            <a:noAutofit/>
          </a:bodyPr>
          <a:lstStyle/>
          <a:p>
            <a:pPr algn="just" hangingPunct="0">
              <a:defRPr sz="1400"/>
            </a:pPr>
            <a:endParaRPr lang="pt-BR" sz="1300" b="1">
              <a:solidFill>
                <a:srgbClr val="006699"/>
              </a:solidFill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9585E3CB-3A4D-4D15-9939-CB8A1690F7DE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98868" y="9519452"/>
            <a:ext cx="2989263" cy="500686"/>
          </a:xfrm>
          <a:prstGeom prst="rect">
            <a:avLst/>
          </a:prstGeom>
          <a:noFill/>
          <a:ln>
            <a:noFill/>
          </a:ln>
        </p:spPr>
        <p:txBody>
          <a:bodyPr vert="horz" wrap="none" lIns="83376" tIns="41688" rIns="83376" bIns="41688" anchor="b" anchorCtr="0" compatLnSpc="0">
            <a:noAutofit/>
          </a:bodyPr>
          <a:lstStyle/>
          <a:p>
            <a:pPr algn="r" hangingPunct="0">
              <a:defRPr sz="1400"/>
            </a:pPr>
            <a:fld id="{F56EAD2B-240C-4F27-9663-6722149F4AC9}" type="slidenum">
              <a:rPr/>
              <a:pPr algn="r" hangingPunct="0">
                <a:defRPr sz="1400"/>
              </a:pPr>
              <a:t>‹nº›</a:t>
            </a:fld>
            <a:endParaRPr lang="pt-BR" sz="1300" b="1">
              <a:solidFill>
                <a:srgbClr val="006699"/>
              </a:solidFill>
              <a:latin typeface="Liberation Sans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2689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xmlns="" id="{5B928813-DAA3-42F6-92CF-3003A7A0D2B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62000"/>
            <a:ext cx="5006975" cy="3756025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xmlns="" id="{62E617F8-11B4-4743-AB44-13543A16BC3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8846" y="4759557"/>
            <a:ext cx="5510439" cy="4508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Espaço Reservado para Cabeçalho 3">
            <a:extLst>
              <a:ext uri="{FF2B5EF4-FFF2-40B4-BE49-F238E27FC236}">
                <a16:creationId xmlns:a16="http://schemas.microsoft.com/office/drawing/2014/main" xmlns="" id="{7D5AAF22-5AE2-40BC-AF7A-0A0CCB2030D6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89263" cy="500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pt-BR" sz="13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971A7162-63F0-40B4-AB5B-6D84E5935EC4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98868" y="0"/>
            <a:ext cx="2989263" cy="500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3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20FD4304-663F-42E5-AB17-C33AF49498F9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519452"/>
            <a:ext cx="2989263" cy="500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3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3FBDB336-4F0C-4D2A-A310-02D7CED95F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98868" y="9519452"/>
            <a:ext cx="2989263" cy="500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3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22B7FCA0-E1D8-4E1A-819C-2D679784FBAE}" type="slidenum">
              <a:rPr/>
              <a:pPr lv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31495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D25C0635-B14F-46B3-95D8-589A5BEF4E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899C336-5122-42CB-BFE2-EB78238904B5}" type="slidenum">
              <a:rPr/>
              <a:pPr lvl="0"/>
              <a:t>3</a:t>
            </a:fld>
            <a:endParaRPr lang="pt-BR"/>
          </a:p>
        </p:txBody>
      </p:sp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xmlns="" id="{34F2E0BD-ABD6-4A92-ABD8-153F1AE7B3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39800" y="762000"/>
            <a:ext cx="5006975" cy="3756025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xmlns="" id="{CBCD6B23-B745-4875-9E02-E713B8DCC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EEBAE2A7-B2C4-4B81-B311-74B4B91DA31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C7992CE-0BF7-44C4-81C3-4F980FC632FE}" type="slidenum">
              <a:rPr/>
              <a:pPr lvl="0"/>
              <a:t>4</a:t>
            </a:fld>
            <a:endParaRPr lang="pt-BR"/>
          </a:p>
        </p:txBody>
      </p:sp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xmlns="" id="{A8228DD7-8698-4B50-9376-F59B7CE230F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39800" y="762000"/>
            <a:ext cx="5006975" cy="3756025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xmlns="" id="{70FA7500-D61F-4988-BEC7-D4DBD22B827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2B7FCA0-E1D8-4E1A-819C-2D679784FBAE}" type="slidenum">
              <a:rPr lang="pt-BR" smtClean="0"/>
              <a:pPr lvl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59577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8DBC5941-F4B8-4307-A774-40E11DD962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2F07FF3-D7B3-41DD-868F-E449BD049AC6}" type="slidenum">
              <a:rPr/>
              <a:pPr lvl="0"/>
              <a:t>6</a:t>
            </a:fld>
            <a:endParaRPr lang="pt-BR"/>
          </a:p>
        </p:txBody>
      </p:sp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xmlns="" id="{BEB326FE-95A2-495B-9B56-B39CD5ADA2D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39800" y="762000"/>
            <a:ext cx="5006975" cy="3756025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xmlns="" id="{B77EC5B4-AAA8-4BE3-B821-20883EEFBCC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1840AA88-0C9C-4E4B-9777-997D1512034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102534F-CBA0-4CA7-B512-DAC4E861E553}" type="slidenum">
              <a:rPr/>
              <a:pPr lvl="0"/>
              <a:t>7</a:t>
            </a:fld>
            <a:endParaRPr lang="pt-BR"/>
          </a:p>
        </p:txBody>
      </p:sp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xmlns="" id="{7D803B4C-E5B8-4AD7-9978-878A642626A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39800" y="762000"/>
            <a:ext cx="5006975" cy="3756025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xmlns="" id="{A5BDE4DC-588A-45E6-9921-779953F542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EC80ED13-11D2-4590-A51F-7E67E11E05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31C22A1-C8E3-41E6-863E-2060554D8F96}" type="slidenum">
              <a:rPr/>
              <a:pPr lvl="0"/>
              <a:t>10</a:t>
            </a:fld>
            <a:endParaRPr lang="pt-BR"/>
          </a:p>
        </p:txBody>
      </p:sp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xmlns="" id="{9649C55B-994F-450D-BAD3-DC1C2B9839D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39800" y="762000"/>
            <a:ext cx="5006975" cy="3756025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xmlns="" id="{544D56A4-98D4-4A7F-9877-D52E2FD2350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88036" y="1511935"/>
            <a:ext cx="8655897" cy="2015913"/>
          </a:xfrm>
          <a:ln>
            <a:noFill/>
          </a:ln>
        </p:spPr>
        <p:txBody>
          <a:bodyPr vert="horz" tIns="0" rIns="20159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2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88036" y="3558863"/>
            <a:ext cx="8659257" cy="1931917"/>
          </a:xfrm>
        </p:spPr>
        <p:txBody>
          <a:bodyPr lIns="0" rIns="20159"/>
          <a:lstStyle>
            <a:lvl1pPr marL="0" marR="50397" indent="0" algn="r">
              <a:buNone/>
              <a:defRPr>
                <a:solidFill>
                  <a:schemeClr val="tx1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B4E3C0-FCA1-41E2-BFD6-94FFEC3E0B0C}" type="slidenum">
              <a:rPr lang="pt-BR" smtClean="0"/>
              <a:pPr lvl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B4E3C0-FCA1-41E2-BFD6-94FFEC3E0B0C}" type="slidenum">
              <a:rPr lang="pt-BR" smtClean="0"/>
              <a:pPr lvl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08453" y="1007958"/>
            <a:ext cx="2268141" cy="5745004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4031" y="1007958"/>
            <a:ext cx="6636411" cy="574500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B4E3C0-FCA1-41E2-BFD6-94FFEC3E0B0C}" type="slidenum">
              <a:rPr lang="pt-BR" smtClean="0"/>
              <a:pPr lvl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B4E3C0-FCA1-41E2-BFD6-94FFEC3E0B0C}" type="slidenum">
              <a:rPr lang="pt-BR" smtClean="0"/>
              <a:pPr lvl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4676" y="1451458"/>
            <a:ext cx="8568531" cy="1501855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2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84676" y="2981391"/>
            <a:ext cx="8568531" cy="1664178"/>
          </a:xfrm>
        </p:spPr>
        <p:txBody>
          <a:bodyPr lIns="50397" rIns="50397" anchor="t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38C61FB-584F-4A44-BB1C-54730DA6365A}" type="slidenum">
              <a:rPr lang="pt-BR" smtClean="0"/>
              <a:pPr lvl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031" y="776127"/>
            <a:ext cx="9072563" cy="1259946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04031" y="2116538"/>
            <a:ext cx="4452276" cy="4888590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24318" y="2116538"/>
            <a:ext cx="4452276" cy="4888590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CA9958E-B739-4BC5-802A-7D6D6F3ABD09}" type="slidenum">
              <a:rPr lang="pt-BR" smtClean="0"/>
              <a:pPr lvl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031" y="776127"/>
            <a:ext cx="9072563" cy="1259946"/>
          </a:xfrm>
        </p:spPr>
        <p:txBody>
          <a:bodyPr tIns="50397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4031" y="2045068"/>
            <a:ext cx="4454027" cy="726813"/>
          </a:xfrm>
        </p:spPr>
        <p:txBody>
          <a:bodyPr lIns="50397" tIns="0" rIns="50397" bIns="0" anchor="ctr">
            <a:noAutofit/>
          </a:bodyPr>
          <a:lstStyle>
            <a:lvl1pPr marL="0" indent="0">
              <a:buNone/>
              <a:defRPr sz="26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5120818" y="2050038"/>
            <a:ext cx="4455776" cy="721843"/>
          </a:xfrm>
        </p:spPr>
        <p:txBody>
          <a:bodyPr lIns="50397" tIns="0" rIns="50397" bIns="0" anchor="ctr"/>
          <a:lstStyle>
            <a:lvl1pPr marL="0" indent="0">
              <a:buNone/>
              <a:defRPr sz="26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504031" y="2771881"/>
            <a:ext cx="4454027" cy="4239194"/>
          </a:xfrm>
        </p:spPr>
        <p:txBody>
          <a:bodyPr tIns="0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120818" y="2771881"/>
            <a:ext cx="4455776" cy="4239194"/>
          </a:xfrm>
        </p:spPr>
        <p:txBody>
          <a:bodyPr tIns="0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C8B590-6D46-4302-ABE7-5902CB7DD1D2}" type="slidenum">
              <a:rPr lang="pt-BR" smtClean="0"/>
              <a:pPr lvl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031" y="776127"/>
            <a:ext cx="9156568" cy="1259946"/>
          </a:xfrm>
        </p:spPr>
        <p:txBody>
          <a:bodyPr vert="horz" tIns="50397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5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B4E3C0-FCA1-41E2-BFD6-94FFEC3E0B0C}" type="slidenum">
              <a:rPr lang="pt-BR" smtClean="0"/>
              <a:pPr lvl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B4E3C0-FCA1-41E2-BFD6-94FFEC3E0B0C}" type="slidenum">
              <a:rPr lang="pt-BR" smtClean="0"/>
              <a:pPr lvl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6047" y="566978"/>
            <a:ext cx="3024188" cy="1280945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9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756047" y="1847921"/>
            <a:ext cx="3024188" cy="5039783"/>
          </a:xfrm>
        </p:spPr>
        <p:txBody>
          <a:bodyPr lIns="20159" rIns="20159"/>
          <a:lstStyle>
            <a:lvl1pPr marL="0" indent="0" algn="l">
              <a:buNone/>
              <a:defRPr sz="1500"/>
            </a:lvl1pPr>
            <a:lvl2pPr indent="0" algn="l">
              <a:buNone/>
              <a:defRPr sz="1300"/>
            </a:lvl2pPr>
            <a:lvl3pPr indent="0" algn="l">
              <a:buNone/>
              <a:defRPr sz="1100"/>
            </a:lvl3pPr>
            <a:lvl4pPr indent="0" algn="l">
              <a:buNone/>
              <a:defRPr sz="1000"/>
            </a:lvl4pPr>
            <a:lvl5pPr indent="0" algn="l">
              <a:buNone/>
              <a:defRPr sz="10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941245" y="1847921"/>
            <a:ext cx="5635349" cy="5039783"/>
          </a:xfrm>
        </p:spPr>
        <p:txBody>
          <a:bodyPr tIns="0"/>
          <a:lstStyle>
            <a:lvl1pPr>
              <a:defRPr sz="3100"/>
            </a:lvl1pPr>
            <a:lvl2pPr>
              <a:defRPr sz="2900"/>
            </a:lvl2pPr>
            <a:lvl3pPr>
              <a:defRPr sz="2600"/>
            </a:lvl3pPr>
            <a:lvl4pPr>
              <a:defRPr sz="22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D34D0B0-EA91-4AB7-8FA5-BACF6F9DA92D}" type="slidenum">
              <a:rPr lang="pt-BR" smtClean="0"/>
              <a:pPr lvl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490023" y="1221450"/>
            <a:ext cx="5796359" cy="4535805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824002" y="5908153"/>
            <a:ext cx="171371" cy="171353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2042" y="1297420"/>
            <a:ext cx="2439511" cy="1744547"/>
          </a:xfrm>
        </p:spPr>
        <p:txBody>
          <a:bodyPr vert="horz" lIns="50397" tIns="50397" rIns="50397" bIns="50397" anchor="b"/>
          <a:lstStyle>
            <a:lvl1pPr algn="l"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2042" y="3118211"/>
            <a:ext cx="2436151" cy="2402297"/>
          </a:xfrm>
        </p:spPr>
        <p:txBody>
          <a:bodyPr lIns="70556" rIns="50397" bIns="50397" anchor="t"/>
          <a:lstStyle>
            <a:lvl1pPr marL="0" indent="0" algn="l">
              <a:spcBef>
                <a:spcPts val="276"/>
              </a:spcBef>
              <a:buFontTx/>
              <a:buNone/>
              <a:defRPr sz="14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904552" y="7006699"/>
            <a:ext cx="672042" cy="402483"/>
          </a:xfrm>
        </p:spPr>
        <p:txBody>
          <a:bodyPr/>
          <a:lstStyle/>
          <a:p>
            <a:pPr lvl="0"/>
            <a:fld id="{A53A9398-F3E6-47D8-B777-82C6EA5011CE}" type="slidenum">
              <a:rPr lang="pt-BR" smtClean="0"/>
              <a:pPr lvl="0"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842845" y="1322245"/>
            <a:ext cx="5090716" cy="4334214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10501" y="6411724"/>
            <a:ext cx="10101626" cy="11479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830299" y="6856206"/>
            <a:ext cx="5250326" cy="70347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10501" y="-7875"/>
            <a:ext cx="10101626" cy="11479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830299" y="-7875"/>
            <a:ext cx="5250326" cy="70347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504031" y="776127"/>
            <a:ext cx="9072563" cy="1259946"/>
          </a:xfrm>
          <a:prstGeom prst="rect">
            <a:avLst/>
          </a:prstGeom>
        </p:spPr>
        <p:txBody>
          <a:bodyPr vert="horz" lIns="0" tIns="50397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504031" y="2133508"/>
            <a:ext cx="9072563" cy="4838192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504031" y="7006699"/>
            <a:ext cx="2352146" cy="40248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lvl="0"/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940182" y="7006699"/>
            <a:ext cx="3696229" cy="40248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lvl="0"/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736542" y="7006699"/>
            <a:ext cx="840052" cy="40248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lvl="0"/>
            <a:fld id="{C8B4E3C0-FCA1-41E2-BFD6-94FFEC3E0B0C}" type="slidenum">
              <a:rPr lang="pt-BR" smtClean="0"/>
              <a:pPr lvl="0"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20965" y="223117"/>
            <a:ext cx="10120917" cy="715649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5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02383" indent="-302383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27214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-27214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10326" indent="-231827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709" indent="-231827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1915092" indent="-231827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16681" indent="-201589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19063" indent="-201589" algn="l" rtl="0" eaLnBrk="1" latinLnBrk="0" hangingPunct="1">
        <a:spcBef>
          <a:spcPct val="20000"/>
        </a:spcBef>
        <a:buClr>
          <a:schemeClr val="tx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721446" indent="-201589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arcossalles@tjpb.jus.br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A4DE6EC6-B381-473F-B866-6C8A7AC20FCA}"/>
              </a:ext>
            </a:extLst>
          </p:cNvPr>
          <p:cNvSpPr txBox="1"/>
          <p:nvPr/>
        </p:nvSpPr>
        <p:spPr>
          <a:xfrm>
            <a:off x="3783922" y="5857325"/>
            <a:ext cx="2742652" cy="79786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Liberation Sans" pitchFamily="18"/>
                <a:ea typeface="Microsoft YaHei" pitchFamily="2"/>
                <a:cs typeface="Mangal" pitchFamily="2"/>
              </a:rPr>
              <a:t>Natal</a:t>
            </a:r>
            <a:r>
              <a:rPr lang="pt-BR" sz="2400" b="1" i="0" u="none" strike="noStrike" kern="1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Liberation Sans" pitchFamily="18"/>
                <a:ea typeface="Microsoft YaHei" pitchFamily="2"/>
                <a:cs typeface="Mangal" pitchFamily="2"/>
              </a:rPr>
              <a:t>/RN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Liberation Sans" pitchFamily="18"/>
                <a:ea typeface="Microsoft YaHei" pitchFamily="2"/>
                <a:cs typeface="Mangal" pitchFamily="2"/>
              </a:rPr>
              <a:t>Dezembro/2019</a:t>
            </a:r>
            <a:endParaRPr lang="pt-BR" sz="2400" b="1" i="0" u="none" strike="noStrike" kern="12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59998C73-13F6-4B60-A95D-6743E8EBB6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alphaModFix/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343869" y="886446"/>
            <a:ext cx="2650048" cy="71971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1762075E-CB5E-47EF-933F-251A321A08AF}"/>
              </a:ext>
            </a:extLst>
          </p:cNvPr>
          <p:cNvSpPr txBox="1"/>
          <p:nvPr/>
        </p:nvSpPr>
        <p:spPr>
          <a:xfrm>
            <a:off x="398460" y="1542284"/>
            <a:ext cx="2650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/>
              <a:t>Fórum Nacional do Judiciário para Monitoramento e Resolução das Demandas de Assistência à </a:t>
            </a:r>
            <a:r>
              <a:rPr lang="pt-BR" sz="1400" dirty="0" smtClean="0"/>
              <a:t>Saúde</a:t>
            </a:r>
            <a:endParaRPr lang="pt-BR" sz="1400" dirty="0"/>
          </a:p>
        </p:txBody>
      </p:sp>
      <p:sp>
        <p:nvSpPr>
          <p:cNvPr id="1028" name="AutoShape 4" descr="II ENCONTRO DE SEGURANÇA HUMA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1105469" y="2704023"/>
            <a:ext cx="82978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XV CONGRESSO DE SECRETÁRIOS(as) </a:t>
            </a:r>
          </a:p>
          <a:p>
            <a:pPr algn="ctr"/>
            <a:r>
              <a:rPr lang="pt-B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MUNICIPAIS DE SAÚDE DO RN</a:t>
            </a:r>
          </a:p>
          <a:p>
            <a:pPr algn="ctr"/>
            <a:endParaRPr lang="pt-BR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pt-B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30 ANOS DO </a:t>
            </a:r>
            <a:r>
              <a:rPr lang="pt-B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COSEMS/RN </a:t>
            </a:r>
            <a:r>
              <a:rPr lang="pt-B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E SEUS REFLEXOS NO </a:t>
            </a:r>
            <a:r>
              <a:rPr lang="pt-B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SUS</a:t>
            </a:r>
            <a:endParaRPr lang="pt-B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22" name="Picture 2" descr="Cosems_RN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10000"/>
          </a:blip>
          <a:srcRect t="22031" b="19586"/>
          <a:stretch>
            <a:fillRect/>
          </a:stretch>
        </p:blipFill>
        <p:spPr bwMode="auto">
          <a:xfrm>
            <a:off x="7498071" y="1146412"/>
            <a:ext cx="2010360" cy="11737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1487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9430141B-DF74-47A7-BE8F-5DA0198B8B63}"/>
              </a:ext>
            </a:extLst>
          </p:cNvPr>
          <p:cNvSpPr txBox="1"/>
          <p:nvPr/>
        </p:nvSpPr>
        <p:spPr>
          <a:xfrm>
            <a:off x="504493" y="4244454"/>
            <a:ext cx="907164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200" b="1" dirty="0"/>
              <a:t>Juiz</a:t>
            </a:r>
            <a:r>
              <a:rPr lang="pt-BR" sz="2200" dirty="0"/>
              <a:t> Marcos Coelho de </a:t>
            </a:r>
            <a:r>
              <a:rPr lang="pt-BR" sz="2200" dirty="0" smtClean="0"/>
              <a:t>Salles</a:t>
            </a:r>
          </a:p>
          <a:p>
            <a:pPr lvl="0"/>
            <a:r>
              <a:rPr lang="pt-BR" sz="2200" b="1" dirty="0" smtClean="0"/>
              <a:t> </a:t>
            </a:r>
          </a:p>
          <a:p>
            <a:pPr lvl="0" algn="just"/>
            <a:r>
              <a:rPr lang="pt-BR" sz="1600" b="1" dirty="0" smtClean="0"/>
              <a:t>Membro </a:t>
            </a:r>
            <a:r>
              <a:rPr lang="pt-BR" sz="1600" b="1" dirty="0"/>
              <a:t>do Comitê Nacional de Saúde do Conselho Nacional de </a:t>
            </a:r>
            <a:r>
              <a:rPr lang="pt-BR" sz="1600" b="1" dirty="0" smtClean="0"/>
              <a:t>Justiça; </a:t>
            </a:r>
          </a:p>
          <a:p>
            <a:pPr lvl="0" algn="just"/>
            <a:r>
              <a:rPr lang="pt-BR" sz="1600" b="1" dirty="0" smtClean="0"/>
              <a:t>Titular </a:t>
            </a:r>
            <a:r>
              <a:rPr lang="pt-BR" sz="1600" b="1" dirty="0"/>
              <a:t>da 1ª Turma Recursal Permanente da Comarca de João Pessoa – </a:t>
            </a:r>
            <a:r>
              <a:rPr lang="pt-BR" sz="1600" b="1" dirty="0" smtClean="0"/>
              <a:t>PB; </a:t>
            </a:r>
          </a:p>
          <a:p>
            <a:pPr lvl="0" algn="just"/>
            <a:r>
              <a:rPr lang="pt-BR" sz="1600" b="1" dirty="0" smtClean="0"/>
              <a:t>Juiz Corregedor.</a:t>
            </a:r>
          </a:p>
          <a:p>
            <a:pPr algn="just"/>
            <a:r>
              <a:rPr lang="pt-BR" sz="1600" b="1" dirty="0" smtClean="0">
                <a:hlinkClick r:id="rId3"/>
              </a:rPr>
              <a:t>marcossalles@tjpb.jus.br</a:t>
            </a:r>
            <a:r>
              <a:rPr lang="pt-BR" sz="1600" b="1" dirty="0" smtClean="0"/>
              <a:t>                                                                            Obrigado</a:t>
            </a:r>
            <a:r>
              <a:rPr lang="pt-BR" sz="1600" b="1" dirty="0"/>
              <a:t>!</a:t>
            </a:r>
          </a:p>
          <a:p>
            <a:pPr lvl="0"/>
            <a:endParaRPr lang="pt-BR" sz="2200" b="1" dirty="0"/>
          </a:p>
        </p:txBody>
      </p:sp>
      <p:pic>
        <p:nvPicPr>
          <p:cNvPr id="3074" name="Picture 2" descr="Gilson frase1"/>
          <p:cNvPicPr>
            <a:picLocks noChangeAspect="1" noChangeArrowheads="1"/>
          </p:cNvPicPr>
          <p:nvPr/>
        </p:nvPicPr>
        <p:blipFill>
          <a:blip r:embed="rId4"/>
          <a:srcRect b="25015"/>
          <a:stretch>
            <a:fillRect/>
          </a:stretch>
        </p:blipFill>
        <p:spPr bwMode="auto">
          <a:xfrm>
            <a:off x="0" y="0"/>
            <a:ext cx="10083651" cy="395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osems_R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10000"/>
          </a:blip>
          <a:srcRect t="18289" b="21831"/>
          <a:stretch>
            <a:fillRect/>
          </a:stretch>
        </p:blipFill>
        <p:spPr bwMode="auto">
          <a:xfrm>
            <a:off x="7498071" y="1187355"/>
            <a:ext cx="1823350" cy="1091821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573208" y="2729297"/>
            <a:ext cx="8502554" cy="1429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A REGULAÇÃO NO SETOR SAÚDE: CONJUNTO DE AÇÕES DE DIVERSOS SUJEITOS SOBRE OUTROS SUJEITOS SOCIAIS E SUA INTERFACE COM A JUDICIALIZAÇÃO </a:t>
            </a:r>
            <a:endParaRPr lang="pt-BR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EA892B8-9BFD-41CE-9C56-2A314EECA59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750888"/>
            <a:ext cx="7345363" cy="600075"/>
          </a:xfrm>
        </p:spPr>
        <p:txBody>
          <a:bodyPr/>
          <a:lstStyle/>
          <a:p>
            <a:pPr lvl="0"/>
            <a:r>
              <a:rPr lang="pt-BR" sz="1800" b="1" i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Supremo Tribunal Federal, CNJ e Saúde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A0212ACB-9DBC-4F31-89DB-88CC154E3FB6}"/>
              </a:ext>
            </a:extLst>
          </p:cNvPr>
          <p:cNvSpPr txBox="1"/>
          <p:nvPr/>
        </p:nvSpPr>
        <p:spPr>
          <a:xfrm>
            <a:off x="344547" y="1965276"/>
            <a:ext cx="8662736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Audiência Pública n. 04 do Supremo Tribunal Federal (2009):</a:t>
            </a:r>
          </a:p>
          <a:p>
            <a:pPr marL="457200" lvl="0" indent="-457200">
              <a:buFont typeface="+mj-lt"/>
              <a:buAutoNum type="arabicPeriod"/>
            </a:pPr>
            <a:endParaRPr lang="pt-BR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0" indent="-457200" algn="just">
              <a:lnSpc>
                <a:spcPct val="150000"/>
              </a:lnSpc>
              <a:spcBef>
                <a:spcPts val="601"/>
              </a:spcBef>
              <a:buFont typeface="+mj-lt"/>
              <a:buAutoNum type="arabicPeriod"/>
            </a:pPr>
            <a:r>
              <a:rPr lang="pt-BR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 posicionamento </a:t>
            </a:r>
            <a:r>
              <a:rPr lang="pt-BR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claro de instituições e atores sociais sobre as consequências da judicialização;</a:t>
            </a:r>
          </a:p>
          <a:p>
            <a:pPr marL="457200" indent="-457200" algn="just">
              <a:lnSpc>
                <a:spcPct val="150000"/>
              </a:lnSpc>
              <a:spcBef>
                <a:spcPts val="601"/>
              </a:spcBef>
              <a:buFont typeface="+mj-lt"/>
              <a:buAutoNum type="arabicPeriod"/>
            </a:pPr>
            <a:r>
              <a:rPr lang="pt-BR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pt-BR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definição de diversas iniciativas institucionais a serem tomadas (Lei 12.401/2011, CONITEC, Pol. Doenças Raras, NAT-Jus);</a:t>
            </a:r>
          </a:p>
          <a:p>
            <a:pPr marL="457200" indent="-457200" algn="just">
              <a:lnSpc>
                <a:spcPct val="150000"/>
              </a:lnSpc>
              <a:spcBef>
                <a:spcPts val="601"/>
              </a:spcBef>
              <a:buFont typeface="+mj-lt"/>
              <a:buAutoNum type="arabicPeriod"/>
            </a:pPr>
            <a:r>
              <a:rPr lang="pt-BR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 </a:t>
            </a:r>
            <a:r>
              <a:rPr lang="pt-BR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estabelecimento, pelo STF, de um conjunto de orientações jurisprudenciais (STA </a:t>
            </a:r>
            <a:r>
              <a:rPr lang="pt-BR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AgR</a:t>
            </a:r>
            <a:r>
              <a:rPr lang="pt-BR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175);</a:t>
            </a:r>
          </a:p>
          <a:p>
            <a:pPr marL="457200" indent="-457200" algn="just">
              <a:lnSpc>
                <a:spcPct val="150000"/>
              </a:lnSpc>
              <a:spcBef>
                <a:spcPts val="601"/>
              </a:spcBef>
              <a:buFont typeface="+mj-lt"/>
              <a:buAutoNum type="arabicPeriod"/>
            </a:pPr>
            <a:r>
              <a:rPr lang="pt-BR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pt-BR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criação do Fórum Nacional do Judiciário para monitoramento e resolução das demandas de assistência à saúde (Recomendação no 31/2010, Resoluções </a:t>
            </a:r>
            <a:r>
              <a:rPr lang="pt-BR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pt-BR" dirty="0" err="1" smtClean="0">
                <a:solidFill>
                  <a:srgbClr val="000000"/>
                </a:solidFill>
                <a:latin typeface="Arial"/>
                <a:ea typeface="Verdana" pitchFamily="34" charset="0"/>
                <a:cs typeface="Arial"/>
              </a:rPr>
              <a:t>º</a:t>
            </a:r>
            <a:r>
              <a:rPr lang="pt-BR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pt-BR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107/2010 e 238/2016 </a:t>
            </a:r>
            <a:r>
              <a:rPr lang="pt-BR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pt-BR" dirty="0"/>
          </a:p>
        </p:txBody>
      </p:sp>
      <p:pic>
        <p:nvPicPr>
          <p:cNvPr id="4" name="Picture 2" descr="Cosems_RN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10000"/>
          </a:blip>
          <a:srcRect t="18289" b="21831"/>
          <a:stretch>
            <a:fillRect/>
          </a:stretch>
        </p:blipFill>
        <p:spPr bwMode="auto">
          <a:xfrm>
            <a:off x="8212804" y="859809"/>
            <a:ext cx="1572640" cy="9416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92EBA5-E225-4E52-8F0F-091D0D2FC68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41445" y="1051872"/>
            <a:ext cx="3506788" cy="892175"/>
          </a:xfrm>
        </p:spPr>
        <p:txBody>
          <a:bodyPr/>
          <a:lstStyle/>
          <a:p>
            <a:pPr lvl="0"/>
            <a:r>
              <a:rPr lang="pt-BR" sz="1800" b="1" i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SUPERAÇÃO DE QUESTÕES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5EB8E0A-1993-4414-9D02-838EE511979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73206" y="2126302"/>
            <a:ext cx="2879725" cy="2363788"/>
          </a:xfrm>
        </p:spPr>
        <p:txBody>
          <a:bodyPr/>
          <a:lstStyle/>
          <a:p>
            <a:pPr marL="374940" lvl="0" indent="-342900">
              <a:buSzPct val="45000"/>
              <a:buFont typeface="Wingdings" pitchFamily="2" charset="2"/>
              <a:buChar char="Ø"/>
            </a:pPr>
            <a:r>
              <a:rPr lang="pt-BR" sz="18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Legais;</a:t>
            </a:r>
          </a:p>
          <a:p>
            <a:pPr marL="374940" lvl="0" indent="-342900">
              <a:buSzPct val="45000"/>
              <a:buFont typeface="Wingdings" pitchFamily="2" charset="2"/>
              <a:buChar char="Ø"/>
            </a:pPr>
            <a:r>
              <a:rPr lang="pt-BR" sz="18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Éticas;</a:t>
            </a:r>
          </a:p>
          <a:p>
            <a:pPr marL="374940" lvl="0" indent="-342900">
              <a:buSzPct val="45000"/>
              <a:buFont typeface="Wingdings" pitchFamily="2" charset="2"/>
              <a:buChar char="Ø"/>
            </a:pPr>
            <a:r>
              <a:rPr lang="pt-BR" sz="18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Políticas;</a:t>
            </a:r>
          </a:p>
          <a:p>
            <a:pPr marL="374940" lvl="0" indent="-342900">
              <a:buSzPct val="45000"/>
              <a:buFont typeface="Wingdings" pitchFamily="2" charset="2"/>
              <a:buChar char="Ø"/>
            </a:pPr>
            <a:r>
              <a:rPr lang="pt-BR" sz="18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Econômicas;</a:t>
            </a:r>
          </a:p>
          <a:p>
            <a:pPr marL="374940" lvl="0" indent="-342900">
              <a:buSzPct val="45000"/>
              <a:buFont typeface="Wingdings" pitchFamily="2" charset="2"/>
              <a:buChar char="Ø"/>
            </a:pPr>
            <a:r>
              <a:rPr lang="pt-BR" sz="18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Sociais;</a:t>
            </a:r>
          </a:p>
          <a:p>
            <a:pPr marL="374940" lvl="0" indent="-342900">
              <a:buSzPct val="45000"/>
              <a:buFont typeface="Wingdings" pitchFamily="2" charset="2"/>
              <a:buChar char="Ø"/>
            </a:pPr>
            <a:r>
              <a:rPr lang="pt-BR" sz="18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Bioéticas.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8C45FEB2-9D09-4C14-A6B6-1CB02B276790}"/>
              </a:ext>
            </a:extLst>
          </p:cNvPr>
          <p:cNvSpPr txBox="1"/>
          <p:nvPr/>
        </p:nvSpPr>
        <p:spPr>
          <a:xfrm>
            <a:off x="4176000" y="3240000"/>
            <a:ext cx="5616000" cy="82835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600" b="1" i="0" u="none" strike="noStrike" kern="1200" cap="none">
              <a:ln>
                <a:noFill/>
              </a:ln>
              <a:solidFill>
                <a:srgbClr val="006699"/>
              </a:solidFill>
              <a:latin typeface="Liberation Sans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600" b="1" i="0" u="none" strike="noStrike" kern="1200" cap="none">
              <a:ln>
                <a:noFill/>
              </a:ln>
              <a:solidFill>
                <a:srgbClr val="006699"/>
              </a:solidFill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965BC187-B92B-4B56-B97C-DBC26FD2605F}"/>
              </a:ext>
            </a:extLst>
          </p:cNvPr>
          <p:cNvSpPr txBox="1"/>
          <p:nvPr/>
        </p:nvSpPr>
        <p:spPr>
          <a:xfrm>
            <a:off x="4122308" y="2186157"/>
            <a:ext cx="2182958" cy="76975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lvl="0" algn="just" rtl="0" hangingPunct="0">
              <a:buNone/>
              <a:tabLst/>
            </a:pPr>
            <a:r>
              <a:rPr lang="pt-BR" b="1" i="0" u="sng" strike="noStrike" kern="1200" cap="none" dirty="0" smtClean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ENVOLVENDO:</a:t>
            </a:r>
            <a:endParaRPr lang="pt-BR" b="1" i="0" u="sng" strike="noStrike" kern="1200" cap="none" dirty="0">
              <a:ln>
                <a:noFill/>
              </a:ln>
              <a:highlight>
                <a:scrgbClr r="0" g="0" b="0">
                  <a:alpha val="0"/>
                </a:scrgbClr>
              </a:highlight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965A2BC3-283C-446B-82FE-AB8772212E1E}"/>
              </a:ext>
            </a:extLst>
          </p:cNvPr>
          <p:cNvSpPr txBox="1"/>
          <p:nvPr/>
        </p:nvSpPr>
        <p:spPr>
          <a:xfrm>
            <a:off x="3993725" y="2942727"/>
            <a:ext cx="60869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hangingPunct="0">
              <a:lnSpc>
                <a:spcPct val="150000"/>
              </a:lnSpc>
              <a:buSzPct val="45000"/>
              <a:buFont typeface="Wingdings" pitchFamily="2" charset="2"/>
              <a:buChar char="Ø"/>
            </a:pPr>
            <a:r>
              <a:rPr lang="pt-BR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 papel do </a:t>
            </a:r>
            <a:r>
              <a:rPr lang="pt-BR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Estado;</a:t>
            </a:r>
          </a:p>
          <a:p>
            <a:pPr marL="342900" lvl="0" indent="-342900" hangingPunct="0">
              <a:lnSpc>
                <a:spcPct val="150000"/>
              </a:lnSpc>
              <a:buSzPct val="45000"/>
              <a:buFont typeface="Wingdings" pitchFamily="2" charset="2"/>
              <a:buChar char="Ø"/>
            </a:pPr>
            <a:r>
              <a:rPr lang="pt-BR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pt-BR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distribuição dos recursos</a:t>
            </a:r>
            <a:r>
              <a:rPr lang="pt-BR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marL="342900" lvl="0" indent="-342900" hangingPunct="0">
              <a:lnSpc>
                <a:spcPct val="150000"/>
              </a:lnSpc>
              <a:buSzPct val="45000"/>
              <a:buFont typeface="Wingdings" pitchFamily="2" charset="2"/>
              <a:buChar char="Ø"/>
            </a:pPr>
            <a:r>
              <a:rPr lang="pt-BR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 </a:t>
            </a:r>
            <a:r>
              <a:rPr lang="pt-BR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relações entre direitos individuais e direitos coletivos</a:t>
            </a:r>
            <a:r>
              <a:rPr lang="pt-BR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marL="342900" lvl="0" indent="-342900" hangingPunct="0">
              <a:lnSpc>
                <a:spcPct val="150000"/>
              </a:lnSpc>
              <a:buSzPct val="45000"/>
              <a:buFont typeface="Wingdings" pitchFamily="2" charset="2"/>
              <a:buChar char="Ø"/>
            </a:pPr>
            <a:r>
              <a:rPr lang="pt-BR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Direitos </a:t>
            </a:r>
            <a:r>
              <a:rPr lang="pt-BR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contratuais na Saúde Suplementar</a:t>
            </a:r>
            <a:r>
              <a:rPr lang="pt-BR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marL="342900" lvl="0" indent="-342900" hangingPunct="0">
              <a:lnSpc>
                <a:spcPct val="150000"/>
              </a:lnSpc>
              <a:buSzPct val="45000"/>
              <a:buFont typeface="Wingdings" pitchFamily="2" charset="2"/>
              <a:buChar char="Ø"/>
            </a:pPr>
            <a:r>
              <a:rPr lang="pt-BR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Relação médico/paciente/interesse </a:t>
            </a:r>
            <a:r>
              <a:rPr lang="pt-BR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público.</a:t>
            </a:r>
          </a:p>
          <a:p>
            <a:endParaRPr lang="pt-BR" dirty="0"/>
          </a:p>
        </p:txBody>
      </p:sp>
      <p:pic>
        <p:nvPicPr>
          <p:cNvPr id="7" name="Picture 2" descr="Cosems_RN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10000"/>
          </a:blip>
          <a:srcRect t="18289" b="21831"/>
          <a:stretch>
            <a:fillRect/>
          </a:stretch>
        </p:blipFill>
        <p:spPr bwMode="auto">
          <a:xfrm>
            <a:off x="8212804" y="859809"/>
            <a:ext cx="1572640" cy="9416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116BCEC9-877A-4D8D-8B85-A2F8CB2D2F81}"/>
              </a:ext>
            </a:extLst>
          </p:cNvPr>
          <p:cNvSpPr/>
          <p:nvPr/>
        </p:nvSpPr>
        <p:spPr>
          <a:xfrm>
            <a:off x="2838733" y="866465"/>
            <a:ext cx="3483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u="sng" dirty="0">
                <a:latin typeface="Verdana" pitchFamily="34" charset="0"/>
                <a:ea typeface="Verdana" pitchFamily="34" charset="0"/>
                <a:cs typeface="Verdana" pitchFamily="34" charset="0"/>
              </a:rPr>
              <a:t>INTERESSES IMPLÍCITOS</a:t>
            </a:r>
            <a:endParaRPr lang="pt-BR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6FD8F36D-9B6A-4C16-ADB4-2C26A9E8F563}"/>
              </a:ext>
            </a:extLst>
          </p:cNvPr>
          <p:cNvSpPr txBox="1"/>
          <p:nvPr/>
        </p:nvSpPr>
        <p:spPr>
          <a:xfrm>
            <a:off x="259309" y="3063189"/>
            <a:ext cx="41079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Vantagens oferecidas pela indústria </a:t>
            </a:r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farmacêutica /laboratório</a:t>
            </a: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Benefício em prol da atividade médica privada;</a:t>
            </a:r>
          </a:p>
          <a:p>
            <a:pPr>
              <a:buFont typeface="Wingdings" pitchFamily="2" charset="2"/>
              <a:buChar char="Ø"/>
            </a:pP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Consolidação de suas próprias pesquisas;</a:t>
            </a:r>
          </a:p>
          <a:p>
            <a:pPr>
              <a:buFont typeface="Wingdings" pitchFamily="2" charset="2"/>
              <a:buChar char="Ø"/>
            </a:pP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Interesses dos prestadores privados;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34455877-0E9D-4B9C-B69E-D1D39CD04093}"/>
              </a:ext>
            </a:extLst>
          </p:cNvPr>
          <p:cNvSpPr txBox="1"/>
          <p:nvPr/>
        </p:nvSpPr>
        <p:spPr>
          <a:xfrm>
            <a:off x="4913194" y="3117779"/>
            <a:ext cx="3998795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Moeda eleitoral;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Vantagens indiretas;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Caixa para </a:t>
            </a:r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campanha eleitoral;</a:t>
            </a: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/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Justificativa do gasto junto </a:t>
            </a:r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ao Tribunal </a:t>
            </a: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Contas </a:t>
            </a: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para despesas não previstas no orçamento público</a:t>
            </a:r>
            <a:r>
              <a:rPr lang="pt-BR" sz="2200" dirty="0">
                <a:latin typeface="Liberation Sans"/>
              </a:rPr>
              <a:t>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982375DB-8B20-4626-A225-C67E52616939}"/>
              </a:ext>
            </a:extLst>
          </p:cNvPr>
          <p:cNvSpPr txBox="1"/>
          <p:nvPr/>
        </p:nvSpPr>
        <p:spPr>
          <a:xfrm>
            <a:off x="394031" y="2357604"/>
            <a:ext cx="2369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u="sng" dirty="0">
                <a:latin typeface="Verdana" pitchFamily="34" charset="0"/>
                <a:ea typeface="Verdana" pitchFamily="34" charset="0"/>
                <a:cs typeface="Verdana" pitchFamily="34" charset="0"/>
              </a:rPr>
              <a:t>ECONÔMICOS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F590296B-09A5-476E-9E74-17C3750AD045}"/>
              </a:ext>
            </a:extLst>
          </p:cNvPr>
          <p:cNvSpPr txBox="1"/>
          <p:nvPr/>
        </p:nvSpPr>
        <p:spPr>
          <a:xfrm>
            <a:off x="5015551" y="2400213"/>
            <a:ext cx="2369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u="sng" dirty="0">
                <a:latin typeface="Verdana" pitchFamily="34" charset="0"/>
                <a:ea typeface="Verdana" pitchFamily="34" charset="0"/>
                <a:cs typeface="Verdana" pitchFamily="34" charset="0"/>
              </a:rPr>
              <a:t>POLÍTICOS</a:t>
            </a:r>
          </a:p>
        </p:txBody>
      </p:sp>
      <p:pic>
        <p:nvPicPr>
          <p:cNvPr id="9" name="Picture 2" descr="Cosems_RN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10000"/>
          </a:blip>
          <a:srcRect t="18289" b="21831"/>
          <a:stretch>
            <a:fillRect/>
          </a:stretch>
        </p:blipFill>
        <p:spPr bwMode="auto">
          <a:xfrm>
            <a:off x="8212804" y="859809"/>
            <a:ext cx="1572640" cy="9416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2656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E55B80CF-67FA-4CCA-B42D-49CB54AA8740}"/>
              </a:ext>
            </a:extLst>
          </p:cNvPr>
          <p:cNvSpPr txBox="1"/>
          <p:nvPr/>
        </p:nvSpPr>
        <p:spPr>
          <a:xfrm>
            <a:off x="4110112" y="4625844"/>
            <a:ext cx="5672876" cy="40256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tabLst/>
            </a:pPr>
            <a:r>
              <a:rPr lang="pt-BR" sz="2000" b="1" i="0" u="none" strike="noStrike" kern="1200" cap="none" dirty="0" smtClean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Qual </a:t>
            </a:r>
            <a:r>
              <a:rPr lang="pt-BR" sz="2000" b="1" i="0" u="none" strike="noStrike" kern="1200" cap="none" dirty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 o âmbito de cognição do juiz?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1D827C19-90B9-4B9D-86C7-8AC31F8B43D1}"/>
              </a:ext>
            </a:extLst>
          </p:cNvPr>
          <p:cNvSpPr txBox="1"/>
          <p:nvPr/>
        </p:nvSpPr>
        <p:spPr>
          <a:xfrm>
            <a:off x="4037075" y="4114960"/>
            <a:ext cx="2910197" cy="40256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cap="none" dirty="0">
                <a:ln>
                  <a:noFill/>
                </a:ln>
                <a:latin typeface="Verdana" pitchFamily="34" charset="0"/>
                <a:ea typeface="Verdana" pitchFamily="34" charset="0"/>
                <a:cs typeface="Verdana" pitchFamily="34" charset="0"/>
              </a:rPr>
              <a:t>O processo judicial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8F6B93AC-05B7-42BA-9021-C6E03CFEB299}"/>
              </a:ext>
            </a:extLst>
          </p:cNvPr>
          <p:cNvSpPr txBox="1"/>
          <p:nvPr/>
        </p:nvSpPr>
        <p:spPr>
          <a:xfrm>
            <a:off x="2864049" y="1599414"/>
            <a:ext cx="5769121" cy="40256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cap="none" dirty="0">
                <a:ln>
                  <a:noFill/>
                </a:ln>
                <a:latin typeface="Verdana" pitchFamily="34" charset="0"/>
                <a:ea typeface="Verdana" pitchFamily="34" charset="0"/>
                <a:cs typeface="Verdana" pitchFamily="34" charset="0"/>
              </a:rPr>
              <a:t>Adequada interpretação do ato médico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CF24B281-5020-46E3-9E56-2B224C16325D}"/>
              </a:ext>
            </a:extLst>
          </p:cNvPr>
          <p:cNvSpPr txBox="1"/>
          <p:nvPr/>
        </p:nvSpPr>
        <p:spPr>
          <a:xfrm>
            <a:off x="2771236" y="2266570"/>
            <a:ext cx="6235595" cy="40256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tabLst/>
            </a:pPr>
            <a:r>
              <a:rPr lang="pt-BR" sz="2000" b="1" i="0" u="none" strike="noStrike" kern="1200" cap="none" dirty="0" smtClean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pt-BR" sz="2000" b="1" i="0" u="none" strike="noStrike" kern="1200" cap="none" dirty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prescrição médica tem valor absoluto?</a:t>
            </a:r>
          </a:p>
        </p:txBody>
      </p:sp>
      <p:pic>
        <p:nvPicPr>
          <p:cNvPr id="1028" name="Picture 4" descr="Resultado de imagem para desenhos  de juiz de direito 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0477" y="3867658"/>
            <a:ext cx="2164544" cy="2014527"/>
          </a:xfrm>
          <a:prstGeom prst="rect">
            <a:avLst/>
          </a:prstGeom>
          <a:noFill/>
        </p:spPr>
      </p:pic>
      <p:pic>
        <p:nvPicPr>
          <p:cNvPr id="1030" name="Picture 6" descr="Imagem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8908" y="1481895"/>
            <a:ext cx="1850646" cy="185064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FAE3455F-9BE0-4311-992C-A371588E553D}"/>
              </a:ext>
            </a:extLst>
          </p:cNvPr>
          <p:cNvSpPr txBox="1"/>
          <p:nvPr/>
        </p:nvSpPr>
        <p:spPr>
          <a:xfrm>
            <a:off x="276719" y="992179"/>
            <a:ext cx="8758098" cy="5408621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457200" marR="0" lvl="0" indent="-45720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</a:pPr>
            <a:r>
              <a:rPr lang="pt-BR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Varas especializadas em ações de Saúde;</a:t>
            </a:r>
            <a:endParaRPr lang="pt-BR" i="0" u="none" strike="noStrike" kern="1200" cap="none" dirty="0" smtClean="0">
              <a:ln>
                <a:noFill/>
              </a:ln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marR="0" lvl="0" indent="-45720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</a:pPr>
            <a:r>
              <a:rPr lang="pt-BR" i="0" u="none" strike="noStrike" kern="1200" cap="none" dirty="0" smtClean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Identificar </a:t>
            </a:r>
            <a:r>
              <a:rPr lang="pt-BR" i="0" u="none" strike="noStrike" kern="1200" cap="none" dirty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causas da Judicialização (ferramentas de BI);</a:t>
            </a:r>
          </a:p>
          <a:p>
            <a:pPr marL="457200" marR="0" lvl="0" indent="-45720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</a:pPr>
            <a:r>
              <a:rPr lang="pt-BR" i="0" u="none" strike="noStrike" kern="1200" cap="none" dirty="0" smtClean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Reduzir </a:t>
            </a:r>
            <a:r>
              <a:rPr lang="pt-BR" i="0" u="none" strike="noStrike" kern="1200" cap="none" dirty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e/ou qualificar a </a:t>
            </a:r>
            <a:r>
              <a:rPr lang="pt-BR" i="0" u="none" strike="noStrike" kern="1200" cap="none" dirty="0" smtClean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demanda.</a:t>
            </a:r>
            <a:endParaRPr lang="pt-BR" i="0" u="none" strike="noStrike" kern="1200" cap="none" dirty="0">
              <a:ln>
                <a:noFill/>
              </a:ln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marR="0" lvl="0" indent="-45720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</a:pPr>
            <a:endParaRPr lang="pt-BR" i="0" u="none" strike="noStrike" kern="1200" cap="none" dirty="0">
              <a:ln>
                <a:noFill/>
              </a:ln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marR="0" lvl="0" indent="-45720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tabLst/>
            </a:pPr>
            <a:r>
              <a:rPr lang="pt-BR" b="1" i="0" u="none" strike="noStrike" kern="1200" cap="none" dirty="0" smtClean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Ferramentas </a:t>
            </a:r>
            <a:r>
              <a:rPr lang="pt-BR" b="1" i="0" u="none" strike="noStrike" kern="1200" cap="none" dirty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apoio ao magistrado</a:t>
            </a:r>
            <a:r>
              <a:rPr lang="pt-BR" b="1" i="0" u="none" strike="noStrike" kern="1200" cap="none" dirty="0" smtClean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pt-BR" b="1" i="0" u="none" strike="noStrike" kern="1200" cap="none" dirty="0">
              <a:ln>
                <a:noFill/>
              </a:ln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03D6F323-7D28-4F0C-A6C3-EE71F2808E4A}"/>
              </a:ext>
            </a:extLst>
          </p:cNvPr>
          <p:cNvSpPr txBox="1"/>
          <p:nvPr/>
        </p:nvSpPr>
        <p:spPr>
          <a:xfrm>
            <a:off x="304015" y="398262"/>
            <a:ext cx="5080791" cy="40256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sng" strike="noStrike" kern="1200" cap="none" dirty="0">
                <a:ln>
                  <a:noFill/>
                </a:ln>
                <a:latin typeface="Verdana" pitchFamily="34" charset="0"/>
                <a:ea typeface="Verdana" pitchFamily="34" charset="0"/>
                <a:cs typeface="Verdana" pitchFamily="34" charset="0"/>
              </a:rPr>
              <a:t>Indicativos para </a:t>
            </a:r>
            <a:r>
              <a:rPr lang="pt-BR" sz="2000" b="1" i="0" u="sng" strike="noStrike" kern="1200" cap="none" dirty="0" err="1">
                <a:ln>
                  <a:noFill/>
                </a:ln>
                <a:latin typeface="Verdana" pitchFamily="34" charset="0"/>
                <a:ea typeface="Verdana" pitchFamily="34" charset="0"/>
                <a:cs typeface="Verdana" pitchFamily="34" charset="0"/>
              </a:rPr>
              <a:t>desjudicialização</a:t>
            </a:r>
            <a:endParaRPr lang="pt-BR" sz="2000" b="1" i="0" u="sng" strike="noStrike" kern="1200" cap="none" dirty="0">
              <a:ln>
                <a:noFill/>
              </a:ln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A0DD033A-36E7-4C30-A521-2480D503B9B3}"/>
              </a:ext>
            </a:extLst>
          </p:cNvPr>
          <p:cNvSpPr txBox="1"/>
          <p:nvPr/>
        </p:nvSpPr>
        <p:spPr>
          <a:xfrm>
            <a:off x="232011" y="2374711"/>
            <a:ext cx="9321421" cy="51406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342900" marR="0" lvl="0" indent="-34290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tabLst/>
            </a:pPr>
            <a:endParaRPr lang="pt-BR" i="0" u="none" strike="noStrike" kern="1200" cap="none" dirty="0" smtClean="0">
              <a:ln>
                <a:noFill/>
              </a:ln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tabLst/>
            </a:pPr>
            <a:endParaRPr lang="pt-BR" i="0" u="none" strike="noStrike" kern="1200" cap="none" dirty="0" smtClean="0">
              <a:ln>
                <a:noFill/>
              </a:ln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</a:pPr>
            <a:r>
              <a:rPr lang="pt-BR" i="0" u="none" strike="noStrike" kern="1200" cap="none" dirty="0" smtClean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Precedentes do STF(RE657718/Rel. Min.Marco </a:t>
            </a:r>
            <a:r>
              <a:rPr lang="pt-BR" i="0" u="none" strike="noStrike" kern="1200" cap="none" dirty="0" err="1" smtClean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Aurelio</a:t>
            </a:r>
            <a:r>
              <a:rPr lang="pt-BR" i="0" u="none" strike="noStrike" kern="1200" cap="none" dirty="0" smtClean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)/STJ;</a:t>
            </a:r>
          </a:p>
          <a:p>
            <a:pPr marL="342900" marR="0" lvl="0" indent="-34290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</a:pPr>
            <a:r>
              <a:rPr lang="pt-BR" i="0" u="none" strike="noStrike" kern="1200" cap="none" dirty="0" err="1" smtClean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NAT-Jus</a:t>
            </a:r>
            <a:r>
              <a:rPr lang="pt-BR" i="0" u="none" strike="noStrike" kern="1200" cap="none" dirty="0" smtClean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i="0" u="none" strike="noStrike" kern="1200" cap="none" dirty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(Núcleos de Avaliação de Tecnologia em Saúde</a:t>
            </a:r>
            <a:r>
              <a:rPr lang="pt-BR" i="0" u="none" strike="noStrike" kern="1200" cap="none" dirty="0" smtClean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);</a:t>
            </a:r>
          </a:p>
          <a:p>
            <a:pPr marL="342900" marR="0" lvl="0" indent="-34290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</a:pPr>
            <a:r>
              <a:rPr lang="pt-BR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Enunciados CNJ;</a:t>
            </a:r>
            <a:endParaRPr lang="pt-BR" i="0" u="none" strike="noStrike" kern="1200" cap="none" dirty="0">
              <a:ln>
                <a:noFill/>
              </a:ln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</a:pPr>
            <a:r>
              <a:rPr lang="pt-BR" i="0" u="none" strike="noStrike" kern="1200" cap="none" dirty="0" smtClean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Núcleo de </a:t>
            </a:r>
            <a:r>
              <a:rPr lang="pt-BR" i="0" u="none" strike="noStrike" kern="1200" cap="none" dirty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Conciliação – NCPC Art. 196, V;</a:t>
            </a:r>
          </a:p>
          <a:p>
            <a:pPr marL="342900" marR="0" lvl="0" indent="-34290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</a:pPr>
            <a:r>
              <a:rPr lang="pt-BR" i="0" u="none" strike="noStrike" kern="1200" cap="none" dirty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Câmaras de Mediação – NCPC </a:t>
            </a:r>
            <a:r>
              <a:rPr lang="pt-BR" i="0" u="none" strike="noStrike" kern="1200" cap="none" dirty="0" err="1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Arts</a:t>
            </a:r>
            <a:r>
              <a:rPr lang="pt-BR" i="0" u="none" strike="noStrike" kern="1200" cap="none" dirty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165 a 175 (CEJUSC</a:t>
            </a:r>
            <a:r>
              <a:rPr lang="pt-BR" i="0" u="none" strike="noStrike" kern="1200" cap="none" dirty="0" smtClean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  <a:endParaRPr lang="pt-BR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 algn="just" hangingPunct="0">
              <a:lnSpc>
                <a:spcPct val="150000"/>
              </a:lnSpc>
              <a:buClr>
                <a:srgbClr val="000000"/>
              </a:buClr>
              <a:buSzPct val="45000"/>
              <a:buFont typeface="Wingdings" pitchFamily="2" charset="2"/>
              <a:buChar char="Ø"/>
            </a:pPr>
            <a:r>
              <a:rPr lang="pt-BR" i="0" u="none" strike="noStrike" kern="1200" cap="none" dirty="0" smtClean="0">
                <a:ln>
                  <a:noFill/>
                </a:ln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Lei de Filas (</a:t>
            </a:r>
            <a:r>
              <a:rPr lang="pt-BR" cap="al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ei</a:t>
            </a:r>
            <a:r>
              <a:rPr lang="pt-BR" cap="al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cap="all" dirty="0">
                <a:latin typeface="Verdana" pitchFamily="34" charset="0"/>
                <a:ea typeface="Verdana" pitchFamily="34" charset="0"/>
                <a:cs typeface="Verdana" pitchFamily="34" charset="0"/>
              </a:rPr>
              <a:t>Nº 17.066, </a:t>
            </a:r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11 de janeiro de 2017</a:t>
            </a:r>
            <a:r>
              <a:rPr lang="pt-BR" cap="all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pt-BR" cap="al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Dispõe sobre a publicação, na internet, da lista de espera dos pacientes que aguardam por consultas (discriminadas por especialidade), exames e intervenções cirúrgicas e outros procedimentos nos estabelecimentos da rede pública de saúde do Estado de Santa </a:t>
            </a:r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Catarina).</a:t>
            </a:r>
          </a:p>
          <a:p>
            <a:pPr marL="342900" lvl="0" indent="-342900" algn="just" hangingPunct="0">
              <a:buClr>
                <a:srgbClr val="000000"/>
              </a:buClr>
              <a:buSzPct val="45000"/>
              <a:buFont typeface="Wingdings" pitchFamily="2" charset="2"/>
              <a:buChar char="Ø"/>
            </a:pPr>
            <a:endParaRPr lang="pt-BR" i="0" u="none" strike="noStrike" kern="1200" cap="none" dirty="0" smtClean="0">
              <a:ln>
                <a:noFill/>
              </a:ln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5885" y="4522497"/>
            <a:ext cx="4430073" cy="2495816"/>
          </a:xfrm>
          <a:prstGeom prst="rect">
            <a:avLst/>
          </a:prstGeom>
          <a:noFill/>
        </p:spPr>
      </p:pic>
      <p:sp>
        <p:nvSpPr>
          <p:cNvPr id="4" name="CaixaDeTexto 3"/>
          <p:cNvSpPr txBox="1"/>
          <p:nvPr/>
        </p:nvSpPr>
        <p:spPr>
          <a:xfrm>
            <a:off x="1637731" y="1023582"/>
            <a:ext cx="5513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ANTES DA JUDICIALIZA</a:t>
            </a:r>
            <a:r>
              <a:rPr lang="pt-BR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ÇÃO</a:t>
            </a:r>
            <a:r>
              <a:rPr lang="pt-B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DA SAÚDE</a:t>
            </a:r>
            <a:endParaRPr lang="pt-BR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26" name="Picture 6" descr="Imagem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8393" y="1832164"/>
            <a:ext cx="4306038" cy="2425937"/>
          </a:xfrm>
          <a:prstGeom prst="rect">
            <a:avLst/>
          </a:prstGeom>
          <a:noFill/>
        </p:spPr>
      </p:pic>
      <p:pic>
        <p:nvPicPr>
          <p:cNvPr id="30728" name="Picture 8" descr="Imagem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757" y="1719618"/>
            <a:ext cx="3518565" cy="19822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72502" y="4079253"/>
            <a:ext cx="3558132" cy="2372089"/>
          </a:xfrm>
          <a:prstGeom prst="rect">
            <a:avLst/>
          </a:prstGeom>
          <a:noFill/>
        </p:spPr>
      </p:pic>
      <p:pic>
        <p:nvPicPr>
          <p:cNvPr id="4100" name="Picture 4" descr="Imagem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598" y="3227457"/>
            <a:ext cx="3829571" cy="2354478"/>
          </a:xfrm>
          <a:prstGeom prst="rect">
            <a:avLst/>
          </a:prstGeom>
          <a:noFill/>
        </p:spPr>
      </p:pic>
      <p:pic>
        <p:nvPicPr>
          <p:cNvPr id="4102" name="Picture 6" descr="Imagem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7325" y="895287"/>
            <a:ext cx="4061583" cy="2707722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272954" y="1009934"/>
            <a:ext cx="5513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 A JUDICIALIZA</a:t>
            </a:r>
            <a:r>
              <a:rPr lang="pt-BR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ÇÃO</a:t>
            </a:r>
            <a:r>
              <a:rPr lang="pt-B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DA SAÚDE</a:t>
            </a:r>
            <a:endParaRPr lang="pt-BR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950</TotalTime>
  <Words>475</Words>
  <Application>Microsoft Office PowerPoint</Application>
  <PresentationFormat>Personalizar</PresentationFormat>
  <Paragraphs>77</Paragraphs>
  <Slides>10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Fluxo</vt:lpstr>
      <vt:lpstr>Slide 1</vt:lpstr>
      <vt:lpstr>Slide 2</vt:lpstr>
      <vt:lpstr>Supremo Tribunal Federal, CNJ e Saúde</vt:lpstr>
      <vt:lpstr>SUPERAÇÃO DE QUESTÕES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Julhinha</dc:creator>
  <cp:lastModifiedBy>Windows</cp:lastModifiedBy>
  <cp:revision>95</cp:revision>
  <cp:lastPrinted>2019-04-29T01:41:56Z</cp:lastPrinted>
  <dcterms:created xsi:type="dcterms:W3CDTF">2018-03-20T13:35:51Z</dcterms:created>
  <dcterms:modified xsi:type="dcterms:W3CDTF">2019-12-17T17:04:53Z</dcterms:modified>
</cp:coreProperties>
</file>