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  <p:sldMasterId id="2147483734" r:id="rId5"/>
    <p:sldMasterId id="2147483746" r:id="rId6"/>
  </p:sldMasterIdLst>
  <p:notesMasterIdLst>
    <p:notesMasterId r:id="rId58"/>
  </p:notesMasterIdLst>
  <p:handoutMasterIdLst>
    <p:handoutMasterId r:id="rId59"/>
  </p:handoutMasterIdLst>
  <p:sldIdLst>
    <p:sldId id="367" r:id="rId7"/>
    <p:sldId id="371" r:id="rId8"/>
    <p:sldId id="293" r:id="rId9"/>
    <p:sldId id="701" r:id="rId10"/>
    <p:sldId id="453" r:id="rId11"/>
    <p:sldId id="704" r:id="rId12"/>
    <p:sldId id="333" r:id="rId13"/>
    <p:sldId id="334" r:id="rId14"/>
    <p:sldId id="749" r:id="rId15"/>
    <p:sldId id="311" r:id="rId16"/>
    <p:sldId id="762" r:id="rId17"/>
    <p:sldId id="755" r:id="rId18"/>
    <p:sldId id="708" r:id="rId19"/>
    <p:sldId id="256" r:id="rId20"/>
    <p:sldId id="391" r:id="rId21"/>
    <p:sldId id="404" r:id="rId22"/>
    <p:sldId id="397" r:id="rId23"/>
    <p:sldId id="398" r:id="rId24"/>
    <p:sldId id="399" r:id="rId25"/>
    <p:sldId id="702" r:id="rId26"/>
    <p:sldId id="405" r:id="rId27"/>
    <p:sldId id="347" r:id="rId28"/>
    <p:sldId id="270" r:id="rId29"/>
    <p:sldId id="757" r:id="rId30"/>
    <p:sldId id="758" r:id="rId31"/>
    <p:sldId id="759" r:id="rId32"/>
    <p:sldId id="271" r:id="rId33"/>
    <p:sldId id="760" r:id="rId34"/>
    <p:sldId id="415" r:id="rId35"/>
    <p:sldId id="754" r:id="rId36"/>
    <p:sldId id="764" r:id="rId37"/>
    <p:sldId id="709" r:id="rId38"/>
    <p:sldId id="257" r:id="rId39"/>
    <p:sldId id="260" r:id="rId40"/>
    <p:sldId id="752" r:id="rId41"/>
    <p:sldId id="258" r:id="rId42"/>
    <p:sldId id="753" r:id="rId43"/>
    <p:sldId id="263" r:id="rId44"/>
    <p:sldId id="262" r:id="rId45"/>
    <p:sldId id="264" r:id="rId46"/>
    <p:sldId id="259" r:id="rId47"/>
    <p:sldId id="282" r:id="rId48"/>
    <p:sldId id="286" r:id="rId49"/>
    <p:sldId id="763" r:id="rId50"/>
    <p:sldId id="389" r:id="rId51"/>
    <p:sldId id="756" r:id="rId52"/>
    <p:sldId id="751" r:id="rId53"/>
    <p:sldId id="750" r:id="rId54"/>
    <p:sldId id="407" r:id="rId55"/>
    <p:sldId id="390" r:id="rId56"/>
    <p:sldId id="765" r:id="rId57"/>
  </p:sldIdLst>
  <p:sldSz cx="12192000" cy="6858000"/>
  <p:notesSz cx="6769100" cy="9906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0066FF"/>
    <a:srgbClr val="FFE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-12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726AC3-B76B-49BF-84F0-D520A97585C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F74C32B-A621-4762-912B-D96AD373820C}">
      <dgm:prSet/>
      <dgm:spPr/>
      <dgm:t>
        <a:bodyPr/>
        <a:lstStyle/>
        <a:p>
          <a:r>
            <a:rPr lang="pt-BR"/>
            <a:t>PROPOSTAS DE ENSINO </a:t>
          </a:r>
          <a:endParaRPr lang="en-US"/>
        </a:p>
      </dgm:t>
    </dgm:pt>
    <dgm:pt modelId="{307932B1-86D7-4C02-843A-5CB1338550EE}" type="parTrans" cxnId="{707E2D6C-8CB0-4AEA-8E52-1708BDAA947E}">
      <dgm:prSet/>
      <dgm:spPr/>
      <dgm:t>
        <a:bodyPr/>
        <a:lstStyle/>
        <a:p>
          <a:endParaRPr lang="en-US"/>
        </a:p>
      </dgm:t>
    </dgm:pt>
    <dgm:pt modelId="{E1FAE4F8-B5E8-493B-8987-0C30307A1C23}" type="sibTrans" cxnId="{707E2D6C-8CB0-4AEA-8E52-1708BDAA947E}">
      <dgm:prSet/>
      <dgm:spPr/>
      <dgm:t>
        <a:bodyPr/>
        <a:lstStyle/>
        <a:p>
          <a:endParaRPr lang="en-US"/>
        </a:p>
      </dgm:t>
    </dgm:pt>
    <dgm:pt modelId="{BD7EAFD2-10A8-4339-A449-AB5AD0846639}">
      <dgm:prSet/>
      <dgm:spPr/>
      <dgm:t>
        <a:bodyPr/>
        <a:lstStyle/>
        <a:p>
          <a:r>
            <a:rPr lang="pt-BR"/>
            <a:t>Mestrado Profissional</a:t>
          </a:r>
          <a:endParaRPr lang="en-US"/>
        </a:p>
      </dgm:t>
    </dgm:pt>
    <dgm:pt modelId="{D8DE73B2-7E3C-4404-8107-FC347B5513FA}" type="parTrans" cxnId="{6C5CA68F-EFC4-45EE-A84F-6F967B2B3E0D}">
      <dgm:prSet/>
      <dgm:spPr/>
      <dgm:t>
        <a:bodyPr/>
        <a:lstStyle/>
        <a:p>
          <a:endParaRPr lang="en-US"/>
        </a:p>
      </dgm:t>
    </dgm:pt>
    <dgm:pt modelId="{6CE2F622-83DF-4DFA-8E17-F46BAADA8107}" type="sibTrans" cxnId="{6C5CA68F-EFC4-45EE-A84F-6F967B2B3E0D}">
      <dgm:prSet/>
      <dgm:spPr/>
      <dgm:t>
        <a:bodyPr/>
        <a:lstStyle/>
        <a:p>
          <a:endParaRPr lang="en-US"/>
        </a:p>
      </dgm:t>
    </dgm:pt>
    <dgm:pt modelId="{C8AB5E42-EA49-4CFE-A169-001A841FC395}">
      <dgm:prSet/>
      <dgm:spPr/>
      <dgm:t>
        <a:bodyPr/>
        <a:lstStyle/>
        <a:p>
          <a:r>
            <a:rPr lang="pt-BR"/>
            <a:t>Projetos de formação sanitaristas, gestão da atenção básica</a:t>
          </a:r>
          <a:endParaRPr lang="en-US"/>
        </a:p>
      </dgm:t>
    </dgm:pt>
    <dgm:pt modelId="{20498534-9916-4F1F-8BD4-07B24F279B26}" type="parTrans" cxnId="{08C55C8F-8BDC-499E-99D8-2F41F930402F}">
      <dgm:prSet/>
      <dgm:spPr/>
      <dgm:t>
        <a:bodyPr/>
        <a:lstStyle/>
        <a:p>
          <a:endParaRPr lang="en-US"/>
        </a:p>
      </dgm:t>
    </dgm:pt>
    <dgm:pt modelId="{347C69CE-0C06-4D28-BCDF-8AD9DE9C2348}" type="sibTrans" cxnId="{08C55C8F-8BDC-499E-99D8-2F41F930402F}">
      <dgm:prSet/>
      <dgm:spPr/>
      <dgm:t>
        <a:bodyPr/>
        <a:lstStyle/>
        <a:p>
          <a:endParaRPr lang="en-US"/>
        </a:p>
      </dgm:t>
    </dgm:pt>
    <dgm:pt modelId="{0B27925C-5DC1-4CE6-9B64-B3AB8551D9D6}">
      <dgm:prSet/>
      <dgm:spPr/>
      <dgm:t>
        <a:bodyPr/>
        <a:lstStyle/>
        <a:p>
          <a:r>
            <a:rPr lang="pt-BR"/>
            <a:t>Fortalecimento das Escolas Técnicas de Saúde e Escolas de Saúde Pública</a:t>
          </a:r>
          <a:endParaRPr lang="en-US"/>
        </a:p>
      </dgm:t>
    </dgm:pt>
    <dgm:pt modelId="{03117BA7-A0E0-453F-AECC-A59DEEAFFF86}" type="parTrans" cxnId="{AD6A53FB-FBB0-4EA9-A9E0-22929FA5AE9F}">
      <dgm:prSet/>
      <dgm:spPr/>
      <dgm:t>
        <a:bodyPr/>
        <a:lstStyle/>
        <a:p>
          <a:endParaRPr lang="en-US"/>
        </a:p>
      </dgm:t>
    </dgm:pt>
    <dgm:pt modelId="{8008E511-2E65-4FE0-BEEE-5B05F2294D82}" type="sibTrans" cxnId="{AD6A53FB-FBB0-4EA9-A9E0-22929FA5AE9F}">
      <dgm:prSet/>
      <dgm:spPr/>
      <dgm:t>
        <a:bodyPr/>
        <a:lstStyle/>
        <a:p>
          <a:endParaRPr lang="en-US"/>
        </a:p>
      </dgm:t>
    </dgm:pt>
    <dgm:pt modelId="{303A8B51-2A97-4D5C-96DB-5FA6A95F4A3A}">
      <dgm:prSet/>
      <dgm:spPr/>
      <dgm:t>
        <a:bodyPr/>
        <a:lstStyle/>
        <a:p>
          <a:r>
            <a:rPr lang="pt-BR"/>
            <a:t>PESQUISAS ESTRUTURANTES</a:t>
          </a:r>
          <a:endParaRPr lang="en-US"/>
        </a:p>
      </dgm:t>
    </dgm:pt>
    <dgm:pt modelId="{C0503FCA-B146-4EE1-94CE-85C4F292C615}" type="parTrans" cxnId="{94545B6D-72E7-4C20-8F4B-F1264C13518E}">
      <dgm:prSet/>
      <dgm:spPr/>
      <dgm:t>
        <a:bodyPr/>
        <a:lstStyle/>
        <a:p>
          <a:endParaRPr lang="en-US"/>
        </a:p>
      </dgm:t>
    </dgm:pt>
    <dgm:pt modelId="{8FF389C1-B7E4-448C-8EF4-E540906AFAD8}" type="sibTrans" cxnId="{94545B6D-72E7-4C20-8F4B-F1264C13518E}">
      <dgm:prSet/>
      <dgm:spPr/>
      <dgm:t>
        <a:bodyPr/>
        <a:lstStyle/>
        <a:p>
          <a:endParaRPr lang="en-US"/>
        </a:p>
      </dgm:t>
    </dgm:pt>
    <dgm:pt modelId="{3C383B1C-A20F-4D35-AC4C-2D912A971F9A}">
      <dgm:prSet/>
      <dgm:spPr/>
      <dgm:t>
        <a:bodyPr/>
        <a:lstStyle/>
        <a:p>
          <a:r>
            <a:rPr lang="pt-BR"/>
            <a:t>Regionalização</a:t>
          </a:r>
          <a:endParaRPr lang="en-US"/>
        </a:p>
      </dgm:t>
    </dgm:pt>
    <dgm:pt modelId="{037A7728-845D-4265-B987-5359BE89D123}" type="parTrans" cxnId="{14E59AF1-A10E-4826-A6CF-EBF116CD1541}">
      <dgm:prSet/>
      <dgm:spPr/>
      <dgm:t>
        <a:bodyPr/>
        <a:lstStyle/>
        <a:p>
          <a:endParaRPr lang="en-US"/>
        </a:p>
      </dgm:t>
    </dgm:pt>
    <dgm:pt modelId="{D2075A93-50D2-4DEA-BDC4-A754D7882FC4}" type="sibTrans" cxnId="{14E59AF1-A10E-4826-A6CF-EBF116CD1541}">
      <dgm:prSet/>
      <dgm:spPr/>
      <dgm:t>
        <a:bodyPr/>
        <a:lstStyle/>
        <a:p>
          <a:endParaRPr lang="en-US"/>
        </a:p>
      </dgm:t>
    </dgm:pt>
    <dgm:pt modelId="{1C705E4F-DD17-40BB-B543-A9F78A53A6F4}">
      <dgm:prSet/>
      <dgm:spPr/>
      <dgm:t>
        <a:bodyPr/>
        <a:lstStyle/>
        <a:p>
          <a:r>
            <a:rPr lang="pt-BR"/>
            <a:t>Financiamento </a:t>
          </a:r>
          <a:endParaRPr lang="en-US"/>
        </a:p>
      </dgm:t>
    </dgm:pt>
    <dgm:pt modelId="{B6DDF4D5-FD60-4210-B6B7-AA68CF986227}" type="parTrans" cxnId="{39189F9F-28D3-4499-B117-5148B329C4E2}">
      <dgm:prSet/>
      <dgm:spPr/>
      <dgm:t>
        <a:bodyPr/>
        <a:lstStyle/>
        <a:p>
          <a:endParaRPr lang="en-US"/>
        </a:p>
      </dgm:t>
    </dgm:pt>
    <dgm:pt modelId="{2E841911-0F0A-4C18-BB99-3FAA4A79C68A}" type="sibTrans" cxnId="{39189F9F-28D3-4499-B117-5148B329C4E2}">
      <dgm:prSet/>
      <dgm:spPr/>
      <dgm:t>
        <a:bodyPr/>
        <a:lstStyle/>
        <a:p>
          <a:endParaRPr lang="en-US"/>
        </a:p>
      </dgm:t>
    </dgm:pt>
    <dgm:pt modelId="{D2720757-3A4D-4640-95AC-0F482D6A1907}">
      <dgm:prSet/>
      <dgm:spPr/>
      <dgm:t>
        <a:bodyPr/>
        <a:lstStyle/>
        <a:p>
          <a:r>
            <a:rPr lang="pt-BR"/>
            <a:t>PLATAFORMAS DE INFORMAÇÃO</a:t>
          </a:r>
          <a:endParaRPr lang="en-US"/>
        </a:p>
      </dgm:t>
    </dgm:pt>
    <dgm:pt modelId="{A6256169-EBB6-49DD-B0CF-E75469152AA6}" type="parTrans" cxnId="{D1FFF319-A622-4C5C-8483-C049479076A4}">
      <dgm:prSet/>
      <dgm:spPr/>
      <dgm:t>
        <a:bodyPr/>
        <a:lstStyle/>
        <a:p>
          <a:endParaRPr lang="en-US"/>
        </a:p>
      </dgm:t>
    </dgm:pt>
    <dgm:pt modelId="{C0838BFB-0F79-4477-8DB6-2A1A7483C06F}" type="sibTrans" cxnId="{D1FFF319-A622-4C5C-8483-C049479076A4}">
      <dgm:prSet/>
      <dgm:spPr/>
      <dgm:t>
        <a:bodyPr/>
        <a:lstStyle/>
        <a:p>
          <a:endParaRPr lang="en-US"/>
        </a:p>
      </dgm:t>
    </dgm:pt>
    <dgm:pt modelId="{25CAFF3D-E1EE-4F3B-80DF-FD49D6529FBA}">
      <dgm:prSet/>
      <dgm:spPr/>
      <dgm:t>
        <a:bodyPr/>
        <a:lstStyle/>
        <a:p>
          <a:r>
            <a:rPr lang="pt-BR"/>
            <a:t>PROADESS</a:t>
          </a:r>
          <a:endParaRPr lang="en-US"/>
        </a:p>
      </dgm:t>
    </dgm:pt>
    <dgm:pt modelId="{7E0ED2A3-BE18-4584-8EFD-DB1C065C02AF}" type="parTrans" cxnId="{EE78049F-EAF7-44E6-A031-F0FCD1B47597}">
      <dgm:prSet/>
      <dgm:spPr/>
      <dgm:t>
        <a:bodyPr/>
        <a:lstStyle/>
        <a:p>
          <a:endParaRPr lang="en-US"/>
        </a:p>
      </dgm:t>
    </dgm:pt>
    <dgm:pt modelId="{18FF6C4F-3033-42E8-AF3F-A6B423F70221}" type="sibTrans" cxnId="{EE78049F-EAF7-44E6-A031-F0FCD1B47597}">
      <dgm:prSet/>
      <dgm:spPr/>
      <dgm:t>
        <a:bodyPr/>
        <a:lstStyle/>
        <a:p>
          <a:endParaRPr lang="en-US"/>
        </a:p>
      </dgm:t>
    </dgm:pt>
    <dgm:pt modelId="{BB369686-80FA-434F-B789-903A13215D4E}">
      <dgm:prSet/>
      <dgm:spPr/>
      <dgm:t>
        <a:bodyPr/>
        <a:lstStyle/>
        <a:p>
          <a:r>
            <a:rPr lang="pt-BR"/>
            <a:t>IdeiaSUS</a:t>
          </a:r>
          <a:endParaRPr lang="en-US"/>
        </a:p>
      </dgm:t>
    </dgm:pt>
    <dgm:pt modelId="{82DA1F70-57D1-46CC-9C04-2F3294CC12B8}" type="parTrans" cxnId="{83C9C16A-D118-4E3D-8241-77B48CC3065C}">
      <dgm:prSet/>
      <dgm:spPr/>
      <dgm:t>
        <a:bodyPr/>
        <a:lstStyle/>
        <a:p>
          <a:endParaRPr lang="en-US"/>
        </a:p>
      </dgm:t>
    </dgm:pt>
    <dgm:pt modelId="{109F5305-3182-4703-843D-F9397FC3742E}" type="sibTrans" cxnId="{83C9C16A-D118-4E3D-8241-77B48CC3065C}">
      <dgm:prSet/>
      <dgm:spPr/>
      <dgm:t>
        <a:bodyPr/>
        <a:lstStyle/>
        <a:p>
          <a:endParaRPr lang="en-US"/>
        </a:p>
      </dgm:t>
    </dgm:pt>
    <dgm:pt modelId="{41C40D9D-53EC-4DA6-8A42-484B9D5CFE33}">
      <dgm:prSet/>
      <dgm:spPr/>
      <dgm:t>
        <a:bodyPr/>
        <a:lstStyle/>
        <a:p>
          <a:r>
            <a:rPr lang="pt-BR"/>
            <a:t>Portais e Observatórios (PICS, CIT, etc)</a:t>
          </a:r>
          <a:endParaRPr lang="en-US"/>
        </a:p>
      </dgm:t>
    </dgm:pt>
    <dgm:pt modelId="{7992FC08-F93E-4C0B-B866-CDA539D24C81}" type="parTrans" cxnId="{93D46969-F3FE-4A97-9A05-4B2320248563}">
      <dgm:prSet/>
      <dgm:spPr/>
      <dgm:t>
        <a:bodyPr/>
        <a:lstStyle/>
        <a:p>
          <a:endParaRPr lang="en-US"/>
        </a:p>
      </dgm:t>
    </dgm:pt>
    <dgm:pt modelId="{627C289B-F031-4B88-A43E-E802CD893D0B}" type="sibTrans" cxnId="{93D46969-F3FE-4A97-9A05-4B2320248563}">
      <dgm:prSet/>
      <dgm:spPr/>
      <dgm:t>
        <a:bodyPr/>
        <a:lstStyle/>
        <a:p>
          <a:endParaRPr lang="en-US"/>
        </a:p>
      </dgm:t>
    </dgm:pt>
    <dgm:pt modelId="{3BBD05B3-303D-4C79-ACC9-F4DDD2A4D88D}">
      <dgm:prSet/>
      <dgm:spPr/>
      <dgm:t>
        <a:bodyPr/>
        <a:lstStyle/>
        <a:p>
          <a:r>
            <a:rPr lang="pt-BR"/>
            <a:t>DESENVOLVIMENTO DE TECNOLOGIAS</a:t>
          </a:r>
          <a:endParaRPr lang="en-US"/>
        </a:p>
      </dgm:t>
    </dgm:pt>
    <dgm:pt modelId="{4B753E04-941D-4515-8EF9-A74F27991C22}" type="parTrans" cxnId="{3FADB1A1-65B8-4E9B-962B-EA7845B32127}">
      <dgm:prSet/>
      <dgm:spPr/>
      <dgm:t>
        <a:bodyPr/>
        <a:lstStyle/>
        <a:p>
          <a:endParaRPr lang="en-US"/>
        </a:p>
      </dgm:t>
    </dgm:pt>
    <dgm:pt modelId="{BC71A3A0-AA2C-42BB-BFA9-DBFF08D7E375}" type="sibTrans" cxnId="{3FADB1A1-65B8-4E9B-962B-EA7845B32127}">
      <dgm:prSet/>
      <dgm:spPr/>
      <dgm:t>
        <a:bodyPr/>
        <a:lstStyle/>
        <a:p>
          <a:endParaRPr lang="en-US"/>
        </a:p>
      </dgm:t>
    </dgm:pt>
    <dgm:pt modelId="{1E1DAA3A-C311-40F0-A4E9-7F6A3FE3FE2A}">
      <dgm:prSet/>
      <dgm:spPr/>
      <dgm:t>
        <a:bodyPr/>
        <a:lstStyle/>
        <a:p>
          <a:r>
            <a:rPr lang="pt-BR"/>
            <a:t>Estratégias para Agenda 2030 e Objetivos do Desenvolvimento Sustentável</a:t>
          </a:r>
          <a:endParaRPr lang="en-US"/>
        </a:p>
      </dgm:t>
    </dgm:pt>
    <dgm:pt modelId="{5E4A7A05-5BCB-42F4-8DA6-87B9EAAD4C5B}" type="parTrans" cxnId="{F0F1CF65-A1AB-475B-942D-159FD054A6AC}">
      <dgm:prSet/>
      <dgm:spPr/>
      <dgm:t>
        <a:bodyPr/>
        <a:lstStyle/>
        <a:p>
          <a:endParaRPr lang="en-US"/>
        </a:p>
      </dgm:t>
    </dgm:pt>
    <dgm:pt modelId="{03B676CD-02EA-4059-B86A-ADDF947F06CC}" type="sibTrans" cxnId="{F0F1CF65-A1AB-475B-942D-159FD054A6AC}">
      <dgm:prSet/>
      <dgm:spPr/>
      <dgm:t>
        <a:bodyPr/>
        <a:lstStyle/>
        <a:p>
          <a:endParaRPr lang="en-US"/>
        </a:p>
      </dgm:t>
    </dgm:pt>
    <dgm:pt modelId="{924C27B4-8635-4266-8897-693410987B04}">
      <dgm:prSet/>
      <dgm:spPr/>
      <dgm:t>
        <a:bodyPr/>
        <a:lstStyle/>
        <a:p>
          <a:r>
            <a:rPr lang="pt-BR"/>
            <a:t>Programa de Territórios Saudáveis e Sustentáveis</a:t>
          </a:r>
          <a:endParaRPr lang="en-US"/>
        </a:p>
      </dgm:t>
    </dgm:pt>
    <dgm:pt modelId="{6B83F7E1-8094-4B3B-8390-D0007C08458B}" type="parTrans" cxnId="{46697961-323F-41A8-8C08-A05D60CA76EC}">
      <dgm:prSet/>
      <dgm:spPr/>
      <dgm:t>
        <a:bodyPr/>
        <a:lstStyle/>
        <a:p>
          <a:endParaRPr lang="en-US"/>
        </a:p>
      </dgm:t>
    </dgm:pt>
    <dgm:pt modelId="{6C1968D2-5377-4955-99D1-563CFFF8F685}" type="sibTrans" cxnId="{46697961-323F-41A8-8C08-A05D60CA76EC}">
      <dgm:prSet/>
      <dgm:spPr/>
      <dgm:t>
        <a:bodyPr/>
        <a:lstStyle/>
        <a:p>
          <a:endParaRPr lang="en-US"/>
        </a:p>
      </dgm:t>
    </dgm:pt>
    <dgm:pt modelId="{BCC94FBF-285F-410E-9EDA-2FC3F19B6C7F}">
      <dgm:prSet/>
      <dgm:spPr/>
      <dgm:t>
        <a:bodyPr/>
        <a:lstStyle/>
        <a:p>
          <a:r>
            <a:rPr lang="pt-BR"/>
            <a:t>Feira de Soluções em Saúde</a:t>
          </a:r>
          <a:endParaRPr lang="en-US"/>
        </a:p>
      </dgm:t>
    </dgm:pt>
    <dgm:pt modelId="{431CD1C4-2589-46DF-8593-A6A49882CE0E}" type="parTrans" cxnId="{43383C46-0516-4840-B2BB-8BF6DC761A8E}">
      <dgm:prSet/>
      <dgm:spPr/>
      <dgm:t>
        <a:bodyPr/>
        <a:lstStyle/>
        <a:p>
          <a:endParaRPr lang="en-US"/>
        </a:p>
      </dgm:t>
    </dgm:pt>
    <dgm:pt modelId="{89198202-6DC0-48E5-86CB-AB61BB483D4E}" type="sibTrans" cxnId="{43383C46-0516-4840-B2BB-8BF6DC761A8E}">
      <dgm:prSet/>
      <dgm:spPr/>
      <dgm:t>
        <a:bodyPr/>
        <a:lstStyle/>
        <a:p>
          <a:endParaRPr lang="en-US"/>
        </a:p>
      </dgm:t>
    </dgm:pt>
    <dgm:pt modelId="{7E2EF307-2FDE-4C7B-91A6-16CAC5D31D7B}">
      <dgm:prSet/>
      <dgm:spPr/>
      <dgm:t>
        <a:bodyPr/>
        <a:lstStyle/>
        <a:p>
          <a:r>
            <a:rPr lang="pt-BR"/>
            <a:t>APOIO INSTITUCIONAL</a:t>
          </a:r>
          <a:endParaRPr lang="en-US"/>
        </a:p>
      </dgm:t>
    </dgm:pt>
    <dgm:pt modelId="{77892E3D-4FDF-4170-A29B-559FC71267AF}" type="parTrans" cxnId="{345B6583-CE27-413C-BB4B-78E0EBC31B68}">
      <dgm:prSet/>
      <dgm:spPr/>
      <dgm:t>
        <a:bodyPr/>
        <a:lstStyle/>
        <a:p>
          <a:endParaRPr lang="en-US"/>
        </a:p>
      </dgm:t>
    </dgm:pt>
    <dgm:pt modelId="{98090F1B-2DBC-4860-BB24-D58CB2660622}" type="sibTrans" cxnId="{345B6583-CE27-413C-BB4B-78E0EBC31B68}">
      <dgm:prSet/>
      <dgm:spPr/>
      <dgm:t>
        <a:bodyPr/>
        <a:lstStyle/>
        <a:p>
          <a:endParaRPr lang="en-US"/>
        </a:p>
      </dgm:t>
    </dgm:pt>
    <dgm:pt modelId="{A6E2E01B-964E-4165-B81B-C3FD01B8C9B1}">
      <dgm:prSet/>
      <dgm:spPr/>
      <dgm:t>
        <a:bodyPr/>
        <a:lstStyle/>
        <a:p>
          <a:r>
            <a:rPr lang="pt-BR"/>
            <a:t>Cooperações com Estados e Municípios</a:t>
          </a:r>
          <a:endParaRPr lang="en-US"/>
        </a:p>
      </dgm:t>
    </dgm:pt>
    <dgm:pt modelId="{AE6F5382-5239-4244-AB2F-28CCBC3C1F2E}" type="parTrans" cxnId="{D369E4D0-3E67-41FD-A9C8-366FA90D4824}">
      <dgm:prSet/>
      <dgm:spPr/>
      <dgm:t>
        <a:bodyPr/>
        <a:lstStyle/>
        <a:p>
          <a:endParaRPr lang="en-US"/>
        </a:p>
      </dgm:t>
    </dgm:pt>
    <dgm:pt modelId="{69C503E0-520D-4B41-A0CA-ACEC56F58680}" type="sibTrans" cxnId="{D369E4D0-3E67-41FD-A9C8-366FA90D4824}">
      <dgm:prSet/>
      <dgm:spPr/>
      <dgm:t>
        <a:bodyPr/>
        <a:lstStyle/>
        <a:p>
          <a:endParaRPr lang="en-US"/>
        </a:p>
      </dgm:t>
    </dgm:pt>
    <dgm:pt modelId="{A0F71235-26EE-413F-BC8E-A24BB521A833}">
      <dgm:prSet/>
      <dgm:spPr/>
      <dgm:t>
        <a:bodyPr/>
        <a:lstStyle/>
        <a:p>
          <a:r>
            <a:rPr lang="pt-BR"/>
            <a:t>Observatórios da gestão estadual e municipal</a:t>
          </a:r>
          <a:endParaRPr lang="en-US"/>
        </a:p>
      </dgm:t>
    </dgm:pt>
    <dgm:pt modelId="{6EDF5B1E-CA5E-4A52-AAF6-DF1C2FD650F5}" type="parTrans" cxnId="{DD608AF1-A0D1-417A-AFB4-D9FA1EEE5289}">
      <dgm:prSet/>
      <dgm:spPr/>
      <dgm:t>
        <a:bodyPr/>
        <a:lstStyle/>
        <a:p>
          <a:endParaRPr lang="en-US"/>
        </a:p>
      </dgm:t>
    </dgm:pt>
    <dgm:pt modelId="{F7D168A6-9E1C-4AB5-806A-2AA91F11C27F}" type="sibTrans" cxnId="{DD608AF1-A0D1-417A-AFB4-D9FA1EEE5289}">
      <dgm:prSet/>
      <dgm:spPr/>
      <dgm:t>
        <a:bodyPr/>
        <a:lstStyle/>
        <a:p>
          <a:endParaRPr lang="en-US"/>
        </a:p>
      </dgm:t>
    </dgm:pt>
    <dgm:pt modelId="{AC01A749-F076-418B-9731-64644A758368}" type="pres">
      <dgm:prSet presAssocID="{A2726AC3-B76B-49BF-84F0-D520A97585C7}" presName="linear" presStyleCnt="0">
        <dgm:presLayoutVars>
          <dgm:dir/>
          <dgm:animLvl val="lvl"/>
          <dgm:resizeHandles val="exact"/>
        </dgm:presLayoutVars>
      </dgm:prSet>
      <dgm:spPr/>
    </dgm:pt>
    <dgm:pt modelId="{514CEFB1-C2C9-4AB2-9886-A73F380CBC27}" type="pres">
      <dgm:prSet presAssocID="{FF74C32B-A621-4762-912B-D96AD373820C}" presName="parentLin" presStyleCnt="0"/>
      <dgm:spPr/>
    </dgm:pt>
    <dgm:pt modelId="{7A2E3519-BBA1-4EC8-AC56-F686BD866101}" type="pres">
      <dgm:prSet presAssocID="{FF74C32B-A621-4762-912B-D96AD373820C}" presName="parentLeftMargin" presStyleLbl="node1" presStyleIdx="0" presStyleCnt="5"/>
      <dgm:spPr/>
    </dgm:pt>
    <dgm:pt modelId="{D31DD329-03C7-49E2-AC69-52B011C08AAB}" type="pres">
      <dgm:prSet presAssocID="{FF74C32B-A621-4762-912B-D96AD373820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3423711-95A7-4E26-AA0E-E683A05A5A49}" type="pres">
      <dgm:prSet presAssocID="{FF74C32B-A621-4762-912B-D96AD373820C}" presName="negativeSpace" presStyleCnt="0"/>
      <dgm:spPr/>
    </dgm:pt>
    <dgm:pt modelId="{7FBB3B1F-51EE-445A-93B7-06744D926E2F}" type="pres">
      <dgm:prSet presAssocID="{FF74C32B-A621-4762-912B-D96AD373820C}" presName="childText" presStyleLbl="conFgAcc1" presStyleIdx="0" presStyleCnt="5">
        <dgm:presLayoutVars>
          <dgm:bulletEnabled val="1"/>
        </dgm:presLayoutVars>
      </dgm:prSet>
      <dgm:spPr/>
    </dgm:pt>
    <dgm:pt modelId="{652DD1EB-3A8F-48FA-9F71-AA900B99C6ED}" type="pres">
      <dgm:prSet presAssocID="{E1FAE4F8-B5E8-493B-8987-0C30307A1C23}" presName="spaceBetweenRectangles" presStyleCnt="0"/>
      <dgm:spPr/>
    </dgm:pt>
    <dgm:pt modelId="{38B2C804-9CD5-4FDF-A5F2-F01A9D9A2C18}" type="pres">
      <dgm:prSet presAssocID="{303A8B51-2A97-4D5C-96DB-5FA6A95F4A3A}" presName="parentLin" presStyleCnt="0"/>
      <dgm:spPr/>
    </dgm:pt>
    <dgm:pt modelId="{55394913-7089-4D53-B2C0-3C4BAB0D73D9}" type="pres">
      <dgm:prSet presAssocID="{303A8B51-2A97-4D5C-96DB-5FA6A95F4A3A}" presName="parentLeftMargin" presStyleLbl="node1" presStyleIdx="0" presStyleCnt="5"/>
      <dgm:spPr/>
    </dgm:pt>
    <dgm:pt modelId="{685E8684-7D9D-4BF7-979F-5AB4C9CEB9E2}" type="pres">
      <dgm:prSet presAssocID="{303A8B51-2A97-4D5C-96DB-5FA6A95F4A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B43FAA0-995E-4737-9C04-150D26F039B0}" type="pres">
      <dgm:prSet presAssocID="{303A8B51-2A97-4D5C-96DB-5FA6A95F4A3A}" presName="negativeSpace" presStyleCnt="0"/>
      <dgm:spPr/>
    </dgm:pt>
    <dgm:pt modelId="{CE57B5DF-4CAD-42B1-8888-3BCCA5006D32}" type="pres">
      <dgm:prSet presAssocID="{303A8B51-2A97-4D5C-96DB-5FA6A95F4A3A}" presName="childText" presStyleLbl="conFgAcc1" presStyleIdx="1" presStyleCnt="5">
        <dgm:presLayoutVars>
          <dgm:bulletEnabled val="1"/>
        </dgm:presLayoutVars>
      </dgm:prSet>
      <dgm:spPr/>
    </dgm:pt>
    <dgm:pt modelId="{BF648D0D-570F-4F84-BA27-AA63F8F109DE}" type="pres">
      <dgm:prSet presAssocID="{8FF389C1-B7E4-448C-8EF4-E540906AFAD8}" presName="spaceBetweenRectangles" presStyleCnt="0"/>
      <dgm:spPr/>
    </dgm:pt>
    <dgm:pt modelId="{878F7232-A9CE-41A9-A7B0-B933BF865C7E}" type="pres">
      <dgm:prSet presAssocID="{D2720757-3A4D-4640-95AC-0F482D6A1907}" presName="parentLin" presStyleCnt="0"/>
      <dgm:spPr/>
    </dgm:pt>
    <dgm:pt modelId="{C458066F-2B3A-413E-AEB6-E43FF87FA74E}" type="pres">
      <dgm:prSet presAssocID="{D2720757-3A4D-4640-95AC-0F482D6A1907}" presName="parentLeftMargin" presStyleLbl="node1" presStyleIdx="1" presStyleCnt="5"/>
      <dgm:spPr/>
    </dgm:pt>
    <dgm:pt modelId="{4F98D2AA-5AE8-45DB-A4FA-8F8355363843}" type="pres">
      <dgm:prSet presAssocID="{D2720757-3A4D-4640-95AC-0F482D6A190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C38333B-70DA-4A41-BD75-DFC1B53DBD0D}" type="pres">
      <dgm:prSet presAssocID="{D2720757-3A4D-4640-95AC-0F482D6A1907}" presName="negativeSpace" presStyleCnt="0"/>
      <dgm:spPr/>
    </dgm:pt>
    <dgm:pt modelId="{683DCDB5-1847-446F-A773-C80E2AED550B}" type="pres">
      <dgm:prSet presAssocID="{D2720757-3A4D-4640-95AC-0F482D6A1907}" presName="childText" presStyleLbl="conFgAcc1" presStyleIdx="2" presStyleCnt="5">
        <dgm:presLayoutVars>
          <dgm:bulletEnabled val="1"/>
        </dgm:presLayoutVars>
      </dgm:prSet>
      <dgm:spPr/>
    </dgm:pt>
    <dgm:pt modelId="{F9E65A33-9D48-4D9F-B700-11BAEA2E5BAA}" type="pres">
      <dgm:prSet presAssocID="{C0838BFB-0F79-4477-8DB6-2A1A7483C06F}" presName="spaceBetweenRectangles" presStyleCnt="0"/>
      <dgm:spPr/>
    </dgm:pt>
    <dgm:pt modelId="{576AB868-07CD-4F88-93AF-1A0C268D89EE}" type="pres">
      <dgm:prSet presAssocID="{3BBD05B3-303D-4C79-ACC9-F4DDD2A4D88D}" presName="parentLin" presStyleCnt="0"/>
      <dgm:spPr/>
    </dgm:pt>
    <dgm:pt modelId="{074A1F58-6276-4F65-8BBC-D908DCA91053}" type="pres">
      <dgm:prSet presAssocID="{3BBD05B3-303D-4C79-ACC9-F4DDD2A4D88D}" presName="parentLeftMargin" presStyleLbl="node1" presStyleIdx="2" presStyleCnt="5"/>
      <dgm:spPr/>
    </dgm:pt>
    <dgm:pt modelId="{C5A9F8C2-3CA5-4563-A286-977133700FF3}" type="pres">
      <dgm:prSet presAssocID="{3BBD05B3-303D-4C79-ACC9-F4DDD2A4D88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2D25118-775B-4342-8387-62BAB9DD3327}" type="pres">
      <dgm:prSet presAssocID="{3BBD05B3-303D-4C79-ACC9-F4DDD2A4D88D}" presName="negativeSpace" presStyleCnt="0"/>
      <dgm:spPr/>
    </dgm:pt>
    <dgm:pt modelId="{75E8B70D-20B0-49B9-A77F-4B13AFCD4584}" type="pres">
      <dgm:prSet presAssocID="{3BBD05B3-303D-4C79-ACC9-F4DDD2A4D88D}" presName="childText" presStyleLbl="conFgAcc1" presStyleIdx="3" presStyleCnt="5">
        <dgm:presLayoutVars>
          <dgm:bulletEnabled val="1"/>
        </dgm:presLayoutVars>
      </dgm:prSet>
      <dgm:spPr/>
    </dgm:pt>
    <dgm:pt modelId="{A756EC18-2B40-482C-AFFC-7167000C354C}" type="pres">
      <dgm:prSet presAssocID="{BC71A3A0-AA2C-42BB-BFA9-DBFF08D7E375}" presName="spaceBetweenRectangles" presStyleCnt="0"/>
      <dgm:spPr/>
    </dgm:pt>
    <dgm:pt modelId="{1614432D-F0E2-49D8-8018-570931A6439E}" type="pres">
      <dgm:prSet presAssocID="{7E2EF307-2FDE-4C7B-91A6-16CAC5D31D7B}" presName="parentLin" presStyleCnt="0"/>
      <dgm:spPr/>
    </dgm:pt>
    <dgm:pt modelId="{BCDA61A0-6120-4FBC-93CB-7AE724817FE4}" type="pres">
      <dgm:prSet presAssocID="{7E2EF307-2FDE-4C7B-91A6-16CAC5D31D7B}" presName="parentLeftMargin" presStyleLbl="node1" presStyleIdx="3" presStyleCnt="5"/>
      <dgm:spPr/>
    </dgm:pt>
    <dgm:pt modelId="{D124B36F-B8F6-4A9E-9357-5EAD9C39D1C4}" type="pres">
      <dgm:prSet presAssocID="{7E2EF307-2FDE-4C7B-91A6-16CAC5D31D7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31AE8B1-24A1-498D-820C-D56D9A9636E8}" type="pres">
      <dgm:prSet presAssocID="{7E2EF307-2FDE-4C7B-91A6-16CAC5D31D7B}" presName="negativeSpace" presStyleCnt="0"/>
      <dgm:spPr/>
    </dgm:pt>
    <dgm:pt modelId="{B093D719-9895-434C-821C-9F66F46F6CA5}" type="pres">
      <dgm:prSet presAssocID="{7E2EF307-2FDE-4C7B-91A6-16CAC5D31D7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ED51002-BAB8-4375-B83A-651E1D8BC780}" type="presOf" srcId="{D2720757-3A4D-4640-95AC-0F482D6A1907}" destId="{4F98D2AA-5AE8-45DB-A4FA-8F8355363843}" srcOrd="1" destOrd="0" presId="urn:microsoft.com/office/officeart/2005/8/layout/list1"/>
    <dgm:cxn modelId="{D917840C-8F74-4318-B880-3D2FC4D86126}" type="presOf" srcId="{A6E2E01B-964E-4165-B81B-C3FD01B8C9B1}" destId="{B093D719-9895-434C-821C-9F66F46F6CA5}" srcOrd="0" destOrd="0" presId="urn:microsoft.com/office/officeart/2005/8/layout/list1"/>
    <dgm:cxn modelId="{2D63370D-91AB-40A4-ACDD-66231C38FCA3}" type="presOf" srcId="{BCC94FBF-285F-410E-9EDA-2FC3F19B6C7F}" destId="{75E8B70D-20B0-49B9-A77F-4B13AFCD4584}" srcOrd="0" destOrd="2" presId="urn:microsoft.com/office/officeart/2005/8/layout/list1"/>
    <dgm:cxn modelId="{D1FFF319-A622-4C5C-8483-C049479076A4}" srcId="{A2726AC3-B76B-49BF-84F0-D520A97585C7}" destId="{D2720757-3A4D-4640-95AC-0F482D6A1907}" srcOrd="2" destOrd="0" parTransId="{A6256169-EBB6-49DD-B0CF-E75469152AA6}" sibTransId="{C0838BFB-0F79-4477-8DB6-2A1A7483C06F}"/>
    <dgm:cxn modelId="{D7F69620-125E-415C-B23E-E346FD572943}" type="presOf" srcId="{1C705E4F-DD17-40BB-B543-A9F78A53A6F4}" destId="{CE57B5DF-4CAD-42B1-8888-3BCCA5006D32}" srcOrd="0" destOrd="1" presId="urn:microsoft.com/office/officeart/2005/8/layout/list1"/>
    <dgm:cxn modelId="{352D2835-9F51-413D-9A3E-9B94AD33DD2A}" type="presOf" srcId="{FF74C32B-A621-4762-912B-D96AD373820C}" destId="{7A2E3519-BBA1-4EC8-AC56-F686BD866101}" srcOrd="0" destOrd="0" presId="urn:microsoft.com/office/officeart/2005/8/layout/list1"/>
    <dgm:cxn modelId="{4F4E5C36-A855-4DF1-A5F2-AC89B57F4FD7}" type="presOf" srcId="{FF74C32B-A621-4762-912B-D96AD373820C}" destId="{D31DD329-03C7-49E2-AC69-52B011C08AAB}" srcOrd="1" destOrd="0" presId="urn:microsoft.com/office/officeart/2005/8/layout/list1"/>
    <dgm:cxn modelId="{F9A20B3B-AC44-4369-B655-1A0D7E302B6A}" type="presOf" srcId="{C8AB5E42-EA49-4CFE-A169-001A841FC395}" destId="{7FBB3B1F-51EE-445A-93B7-06744D926E2F}" srcOrd="0" destOrd="1" presId="urn:microsoft.com/office/officeart/2005/8/layout/list1"/>
    <dgm:cxn modelId="{2A2AB05C-F3BC-4C06-A1A4-E39E3CC58EC1}" type="presOf" srcId="{A0F71235-26EE-413F-BC8E-A24BB521A833}" destId="{B093D719-9895-434C-821C-9F66F46F6CA5}" srcOrd="0" destOrd="1" presId="urn:microsoft.com/office/officeart/2005/8/layout/list1"/>
    <dgm:cxn modelId="{24A01841-B2A1-4AD7-96B7-58287A594F2B}" type="presOf" srcId="{A2726AC3-B76B-49BF-84F0-D520A97585C7}" destId="{AC01A749-F076-418B-9731-64644A758368}" srcOrd="0" destOrd="0" presId="urn:microsoft.com/office/officeart/2005/8/layout/list1"/>
    <dgm:cxn modelId="{46697961-323F-41A8-8C08-A05D60CA76EC}" srcId="{3BBD05B3-303D-4C79-ACC9-F4DDD2A4D88D}" destId="{924C27B4-8635-4266-8897-693410987B04}" srcOrd="1" destOrd="0" parTransId="{6B83F7E1-8094-4B3B-8390-D0007C08458B}" sibTransId="{6C1968D2-5377-4955-99D1-563CFFF8F685}"/>
    <dgm:cxn modelId="{B8095E42-C68B-4185-A983-D832CCE5F4D3}" type="presOf" srcId="{7E2EF307-2FDE-4C7B-91A6-16CAC5D31D7B}" destId="{BCDA61A0-6120-4FBC-93CB-7AE724817FE4}" srcOrd="0" destOrd="0" presId="urn:microsoft.com/office/officeart/2005/8/layout/list1"/>
    <dgm:cxn modelId="{F0F1CF65-A1AB-475B-942D-159FD054A6AC}" srcId="{3BBD05B3-303D-4C79-ACC9-F4DDD2A4D88D}" destId="{1E1DAA3A-C311-40F0-A4E9-7F6A3FE3FE2A}" srcOrd="0" destOrd="0" parTransId="{5E4A7A05-5BCB-42F4-8DA6-87B9EAAD4C5B}" sibTransId="{03B676CD-02EA-4059-B86A-ADDF947F06CC}"/>
    <dgm:cxn modelId="{43383C46-0516-4840-B2BB-8BF6DC761A8E}" srcId="{3BBD05B3-303D-4C79-ACC9-F4DDD2A4D88D}" destId="{BCC94FBF-285F-410E-9EDA-2FC3F19B6C7F}" srcOrd="2" destOrd="0" parTransId="{431CD1C4-2589-46DF-8593-A6A49882CE0E}" sibTransId="{89198202-6DC0-48E5-86CB-AB61BB483D4E}"/>
    <dgm:cxn modelId="{93D46969-F3FE-4A97-9A05-4B2320248563}" srcId="{D2720757-3A4D-4640-95AC-0F482D6A1907}" destId="{41C40D9D-53EC-4DA6-8A42-484B9D5CFE33}" srcOrd="2" destOrd="0" parTransId="{7992FC08-F93E-4C0B-B866-CDA539D24C81}" sibTransId="{627C289B-F031-4B88-A43E-E802CD893D0B}"/>
    <dgm:cxn modelId="{83C9C16A-D118-4E3D-8241-77B48CC3065C}" srcId="{D2720757-3A4D-4640-95AC-0F482D6A1907}" destId="{BB369686-80FA-434F-B789-903A13215D4E}" srcOrd="1" destOrd="0" parTransId="{82DA1F70-57D1-46CC-9C04-2F3294CC12B8}" sibTransId="{109F5305-3182-4703-843D-F9397FC3742E}"/>
    <dgm:cxn modelId="{707E2D6C-8CB0-4AEA-8E52-1708BDAA947E}" srcId="{A2726AC3-B76B-49BF-84F0-D520A97585C7}" destId="{FF74C32B-A621-4762-912B-D96AD373820C}" srcOrd="0" destOrd="0" parTransId="{307932B1-86D7-4C02-843A-5CB1338550EE}" sibTransId="{E1FAE4F8-B5E8-493B-8987-0C30307A1C23}"/>
    <dgm:cxn modelId="{0F33A76C-8ED6-435D-AB40-38B60CD6B3AF}" type="presOf" srcId="{0B27925C-5DC1-4CE6-9B64-B3AB8551D9D6}" destId="{7FBB3B1F-51EE-445A-93B7-06744D926E2F}" srcOrd="0" destOrd="2" presId="urn:microsoft.com/office/officeart/2005/8/layout/list1"/>
    <dgm:cxn modelId="{94545B6D-72E7-4C20-8F4B-F1264C13518E}" srcId="{A2726AC3-B76B-49BF-84F0-D520A97585C7}" destId="{303A8B51-2A97-4D5C-96DB-5FA6A95F4A3A}" srcOrd="1" destOrd="0" parTransId="{C0503FCA-B146-4EE1-94CE-85C4F292C615}" sibTransId="{8FF389C1-B7E4-448C-8EF4-E540906AFAD8}"/>
    <dgm:cxn modelId="{452CDD50-D151-42F0-B42F-CA4DE24B9FF4}" type="presOf" srcId="{3C383B1C-A20F-4D35-AC4C-2D912A971F9A}" destId="{CE57B5DF-4CAD-42B1-8888-3BCCA5006D32}" srcOrd="0" destOrd="0" presId="urn:microsoft.com/office/officeart/2005/8/layout/list1"/>
    <dgm:cxn modelId="{F3493553-A379-4161-8FD0-0C75078102A1}" type="presOf" srcId="{7E2EF307-2FDE-4C7B-91A6-16CAC5D31D7B}" destId="{D124B36F-B8F6-4A9E-9357-5EAD9C39D1C4}" srcOrd="1" destOrd="0" presId="urn:microsoft.com/office/officeart/2005/8/layout/list1"/>
    <dgm:cxn modelId="{2B8C0977-9B1E-4AB6-B30F-3B311F25C2A8}" type="presOf" srcId="{3BBD05B3-303D-4C79-ACC9-F4DDD2A4D88D}" destId="{074A1F58-6276-4F65-8BBC-D908DCA91053}" srcOrd="0" destOrd="0" presId="urn:microsoft.com/office/officeart/2005/8/layout/list1"/>
    <dgm:cxn modelId="{C60A9880-DA35-4B68-B40F-6CA8275F8BDB}" type="presOf" srcId="{1E1DAA3A-C311-40F0-A4E9-7F6A3FE3FE2A}" destId="{75E8B70D-20B0-49B9-A77F-4B13AFCD4584}" srcOrd="0" destOrd="0" presId="urn:microsoft.com/office/officeart/2005/8/layout/list1"/>
    <dgm:cxn modelId="{345B6583-CE27-413C-BB4B-78E0EBC31B68}" srcId="{A2726AC3-B76B-49BF-84F0-D520A97585C7}" destId="{7E2EF307-2FDE-4C7B-91A6-16CAC5D31D7B}" srcOrd="4" destOrd="0" parTransId="{77892E3D-4FDF-4170-A29B-559FC71267AF}" sibTransId="{98090F1B-2DBC-4860-BB24-D58CB2660622}"/>
    <dgm:cxn modelId="{08C55C8F-8BDC-499E-99D8-2F41F930402F}" srcId="{FF74C32B-A621-4762-912B-D96AD373820C}" destId="{C8AB5E42-EA49-4CFE-A169-001A841FC395}" srcOrd="1" destOrd="0" parTransId="{20498534-9916-4F1F-8BD4-07B24F279B26}" sibTransId="{347C69CE-0C06-4D28-BCDF-8AD9DE9C2348}"/>
    <dgm:cxn modelId="{6C5CA68F-EFC4-45EE-A84F-6F967B2B3E0D}" srcId="{FF74C32B-A621-4762-912B-D96AD373820C}" destId="{BD7EAFD2-10A8-4339-A449-AB5AD0846639}" srcOrd="0" destOrd="0" parTransId="{D8DE73B2-7E3C-4404-8107-FC347B5513FA}" sibTransId="{6CE2F622-83DF-4DFA-8E17-F46BAADA8107}"/>
    <dgm:cxn modelId="{53AAAD93-6AF2-401E-A721-E5A2EA1399C4}" type="presOf" srcId="{3BBD05B3-303D-4C79-ACC9-F4DDD2A4D88D}" destId="{C5A9F8C2-3CA5-4563-A286-977133700FF3}" srcOrd="1" destOrd="0" presId="urn:microsoft.com/office/officeart/2005/8/layout/list1"/>
    <dgm:cxn modelId="{EE78049F-EAF7-44E6-A031-F0FCD1B47597}" srcId="{D2720757-3A4D-4640-95AC-0F482D6A1907}" destId="{25CAFF3D-E1EE-4F3B-80DF-FD49D6529FBA}" srcOrd="0" destOrd="0" parTransId="{7E0ED2A3-BE18-4584-8EFD-DB1C065C02AF}" sibTransId="{18FF6C4F-3033-42E8-AF3F-A6B423F70221}"/>
    <dgm:cxn modelId="{39189F9F-28D3-4499-B117-5148B329C4E2}" srcId="{303A8B51-2A97-4D5C-96DB-5FA6A95F4A3A}" destId="{1C705E4F-DD17-40BB-B543-A9F78A53A6F4}" srcOrd="1" destOrd="0" parTransId="{B6DDF4D5-FD60-4210-B6B7-AA68CF986227}" sibTransId="{2E841911-0F0A-4C18-BB99-3FAA4A79C68A}"/>
    <dgm:cxn modelId="{3FADB1A1-65B8-4E9B-962B-EA7845B32127}" srcId="{A2726AC3-B76B-49BF-84F0-D520A97585C7}" destId="{3BBD05B3-303D-4C79-ACC9-F4DDD2A4D88D}" srcOrd="3" destOrd="0" parTransId="{4B753E04-941D-4515-8EF9-A74F27991C22}" sibTransId="{BC71A3A0-AA2C-42BB-BFA9-DBFF08D7E375}"/>
    <dgm:cxn modelId="{79A5C3A5-E23E-429D-9723-60EB5564BB4D}" type="presOf" srcId="{924C27B4-8635-4266-8897-693410987B04}" destId="{75E8B70D-20B0-49B9-A77F-4B13AFCD4584}" srcOrd="0" destOrd="1" presId="urn:microsoft.com/office/officeart/2005/8/layout/list1"/>
    <dgm:cxn modelId="{F4E01EAA-07C5-4B29-B0DF-D2206D901917}" type="presOf" srcId="{D2720757-3A4D-4640-95AC-0F482D6A1907}" destId="{C458066F-2B3A-413E-AEB6-E43FF87FA74E}" srcOrd="0" destOrd="0" presId="urn:microsoft.com/office/officeart/2005/8/layout/list1"/>
    <dgm:cxn modelId="{F0FEDDC3-5572-446F-ADCB-1018BEF29533}" type="presOf" srcId="{BB369686-80FA-434F-B789-903A13215D4E}" destId="{683DCDB5-1847-446F-A773-C80E2AED550B}" srcOrd="0" destOrd="1" presId="urn:microsoft.com/office/officeart/2005/8/layout/list1"/>
    <dgm:cxn modelId="{D369E4D0-3E67-41FD-A9C8-366FA90D4824}" srcId="{7E2EF307-2FDE-4C7B-91A6-16CAC5D31D7B}" destId="{A6E2E01B-964E-4165-B81B-C3FD01B8C9B1}" srcOrd="0" destOrd="0" parTransId="{AE6F5382-5239-4244-AB2F-28CCBC3C1F2E}" sibTransId="{69C503E0-520D-4B41-A0CA-ACEC56F58680}"/>
    <dgm:cxn modelId="{DA2CE2DD-6BD4-4963-8FD4-6078B53B0AAA}" type="presOf" srcId="{41C40D9D-53EC-4DA6-8A42-484B9D5CFE33}" destId="{683DCDB5-1847-446F-A773-C80E2AED550B}" srcOrd="0" destOrd="2" presId="urn:microsoft.com/office/officeart/2005/8/layout/list1"/>
    <dgm:cxn modelId="{DCA93BE3-5CB7-4F6E-AF1C-45DE15CA4187}" type="presOf" srcId="{BD7EAFD2-10A8-4339-A449-AB5AD0846639}" destId="{7FBB3B1F-51EE-445A-93B7-06744D926E2F}" srcOrd="0" destOrd="0" presId="urn:microsoft.com/office/officeart/2005/8/layout/list1"/>
    <dgm:cxn modelId="{ED184BE5-DE26-4D55-BFA6-84DF30DAD803}" type="presOf" srcId="{303A8B51-2A97-4D5C-96DB-5FA6A95F4A3A}" destId="{55394913-7089-4D53-B2C0-3C4BAB0D73D9}" srcOrd="0" destOrd="0" presId="urn:microsoft.com/office/officeart/2005/8/layout/list1"/>
    <dgm:cxn modelId="{2145E8E5-6E99-40B3-A802-5500CC28286D}" type="presOf" srcId="{303A8B51-2A97-4D5C-96DB-5FA6A95F4A3A}" destId="{685E8684-7D9D-4BF7-979F-5AB4C9CEB9E2}" srcOrd="1" destOrd="0" presId="urn:microsoft.com/office/officeart/2005/8/layout/list1"/>
    <dgm:cxn modelId="{28448EEE-89B5-405B-83B2-A86DA8161368}" type="presOf" srcId="{25CAFF3D-E1EE-4F3B-80DF-FD49D6529FBA}" destId="{683DCDB5-1847-446F-A773-C80E2AED550B}" srcOrd="0" destOrd="0" presId="urn:microsoft.com/office/officeart/2005/8/layout/list1"/>
    <dgm:cxn modelId="{DD608AF1-A0D1-417A-AFB4-D9FA1EEE5289}" srcId="{7E2EF307-2FDE-4C7B-91A6-16CAC5D31D7B}" destId="{A0F71235-26EE-413F-BC8E-A24BB521A833}" srcOrd="1" destOrd="0" parTransId="{6EDF5B1E-CA5E-4A52-AAF6-DF1C2FD650F5}" sibTransId="{F7D168A6-9E1C-4AB5-806A-2AA91F11C27F}"/>
    <dgm:cxn modelId="{14E59AF1-A10E-4826-A6CF-EBF116CD1541}" srcId="{303A8B51-2A97-4D5C-96DB-5FA6A95F4A3A}" destId="{3C383B1C-A20F-4D35-AC4C-2D912A971F9A}" srcOrd="0" destOrd="0" parTransId="{037A7728-845D-4265-B987-5359BE89D123}" sibTransId="{D2075A93-50D2-4DEA-BDC4-A754D7882FC4}"/>
    <dgm:cxn modelId="{AD6A53FB-FBB0-4EA9-A9E0-22929FA5AE9F}" srcId="{FF74C32B-A621-4762-912B-D96AD373820C}" destId="{0B27925C-5DC1-4CE6-9B64-B3AB8551D9D6}" srcOrd="2" destOrd="0" parTransId="{03117BA7-A0E0-453F-AECC-A59DEEAFFF86}" sibTransId="{8008E511-2E65-4FE0-BEEE-5B05F2294D82}"/>
    <dgm:cxn modelId="{D1C5BBD2-A598-4B4A-AAF9-B51C56D6302B}" type="presParOf" srcId="{AC01A749-F076-418B-9731-64644A758368}" destId="{514CEFB1-C2C9-4AB2-9886-A73F380CBC27}" srcOrd="0" destOrd="0" presId="urn:microsoft.com/office/officeart/2005/8/layout/list1"/>
    <dgm:cxn modelId="{1168B18F-2432-44F3-9D0E-CA43E6379CF3}" type="presParOf" srcId="{514CEFB1-C2C9-4AB2-9886-A73F380CBC27}" destId="{7A2E3519-BBA1-4EC8-AC56-F686BD866101}" srcOrd="0" destOrd="0" presId="urn:microsoft.com/office/officeart/2005/8/layout/list1"/>
    <dgm:cxn modelId="{AFE27AAC-27B2-4345-B10B-63390862A390}" type="presParOf" srcId="{514CEFB1-C2C9-4AB2-9886-A73F380CBC27}" destId="{D31DD329-03C7-49E2-AC69-52B011C08AAB}" srcOrd="1" destOrd="0" presId="urn:microsoft.com/office/officeart/2005/8/layout/list1"/>
    <dgm:cxn modelId="{4405042A-2CA1-481F-A45E-621D9A9CFA63}" type="presParOf" srcId="{AC01A749-F076-418B-9731-64644A758368}" destId="{63423711-95A7-4E26-AA0E-E683A05A5A49}" srcOrd="1" destOrd="0" presId="urn:microsoft.com/office/officeart/2005/8/layout/list1"/>
    <dgm:cxn modelId="{72E3AF91-A387-49A1-B0B7-F7AB0FB34BDB}" type="presParOf" srcId="{AC01A749-F076-418B-9731-64644A758368}" destId="{7FBB3B1F-51EE-445A-93B7-06744D926E2F}" srcOrd="2" destOrd="0" presId="urn:microsoft.com/office/officeart/2005/8/layout/list1"/>
    <dgm:cxn modelId="{8A8BE29D-0E7C-4272-A6A8-9EF28293F079}" type="presParOf" srcId="{AC01A749-F076-418B-9731-64644A758368}" destId="{652DD1EB-3A8F-48FA-9F71-AA900B99C6ED}" srcOrd="3" destOrd="0" presId="urn:microsoft.com/office/officeart/2005/8/layout/list1"/>
    <dgm:cxn modelId="{A40596D8-2962-45D0-8D28-1AE0CC68A1B4}" type="presParOf" srcId="{AC01A749-F076-418B-9731-64644A758368}" destId="{38B2C804-9CD5-4FDF-A5F2-F01A9D9A2C18}" srcOrd="4" destOrd="0" presId="urn:microsoft.com/office/officeart/2005/8/layout/list1"/>
    <dgm:cxn modelId="{CFFFBEE4-6EB4-4E24-B259-89C6176FC7E6}" type="presParOf" srcId="{38B2C804-9CD5-4FDF-A5F2-F01A9D9A2C18}" destId="{55394913-7089-4D53-B2C0-3C4BAB0D73D9}" srcOrd="0" destOrd="0" presId="urn:microsoft.com/office/officeart/2005/8/layout/list1"/>
    <dgm:cxn modelId="{8D019979-F0E0-4DF9-A5CB-FF897FFD59A4}" type="presParOf" srcId="{38B2C804-9CD5-4FDF-A5F2-F01A9D9A2C18}" destId="{685E8684-7D9D-4BF7-979F-5AB4C9CEB9E2}" srcOrd="1" destOrd="0" presId="urn:microsoft.com/office/officeart/2005/8/layout/list1"/>
    <dgm:cxn modelId="{E465EB6C-EC76-485E-942B-3E8E8C179B2D}" type="presParOf" srcId="{AC01A749-F076-418B-9731-64644A758368}" destId="{CB43FAA0-995E-4737-9C04-150D26F039B0}" srcOrd="5" destOrd="0" presId="urn:microsoft.com/office/officeart/2005/8/layout/list1"/>
    <dgm:cxn modelId="{1E34487E-C41D-4C58-9D75-D42400D34433}" type="presParOf" srcId="{AC01A749-F076-418B-9731-64644A758368}" destId="{CE57B5DF-4CAD-42B1-8888-3BCCA5006D32}" srcOrd="6" destOrd="0" presId="urn:microsoft.com/office/officeart/2005/8/layout/list1"/>
    <dgm:cxn modelId="{83190649-9EE3-4D5C-903A-1883F7B31C8B}" type="presParOf" srcId="{AC01A749-F076-418B-9731-64644A758368}" destId="{BF648D0D-570F-4F84-BA27-AA63F8F109DE}" srcOrd="7" destOrd="0" presId="urn:microsoft.com/office/officeart/2005/8/layout/list1"/>
    <dgm:cxn modelId="{A1476699-C625-42A1-9A1E-D5667C58E5B3}" type="presParOf" srcId="{AC01A749-F076-418B-9731-64644A758368}" destId="{878F7232-A9CE-41A9-A7B0-B933BF865C7E}" srcOrd="8" destOrd="0" presId="urn:microsoft.com/office/officeart/2005/8/layout/list1"/>
    <dgm:cxn modelId="{CDB92653-E01B-4ED7-8262-C3E36096E9A9}" type="presParOf" srcId="{878F7232-A9CE-41A9-A7B0-B933BF865C7E}" destId="{C458066F-2B3A-413E-AEB6-E43FF87FA74E}" srcOrd="0" destOrd="0" presId="urn:microsoft.com/office/officeart/2005/8/layout/list1"/>
    <dgm:cxn modelId="{D7648D16-CA4E-4332-9BFE-A4C715210F2A}" type="presParOf" srcId="{878F7232-A9CE-41A9-A7B0-B933BF865C7E}" destId="{4F98D2AA-5AE8-45DB-A4FA-8F8355363843}" srcOrd="1" destOrd="0" presId="urn:microsoft.com/office/officeart/2005/8/layout/list1"/>
    <dgm:cxn modelId="{6C5D0C4D-D400-4A3F-911B-C62FD889A767}" type="presParOf" srcId="{AC01A749-F076-418B-9731-64644A758368}" destId="{4C38333B-70DA-4A41-BD75-DFC1B53DBD0D}" srcOrd="9" destOrd="0" presId="urn:microsoft.com/office/officeart/2005/8/layout/list1"/>
    <dgm:cxn modelId="{1D7F6BF4-D0CC-4573-AE0C-63A757EE667F}" type="presParOf" srcId="{AC01A749-F076-418B-9731-64644A758368}" destId="{683DCDB5-1847-446F-A773-C80E2AED550B}" srcOrd="10" destOrd="0" presId="urn:microsoft.com/office/officeart/2005/8/layout/list1"/>
    <dgm:cxn modelId="{90226EBF-9B21-4A8B-BC74-42F96BDD8277}" type="presParOf" srcId="{AC01A749-F076-418B-9731-64644A758368}" destId="{F9E65A33-9D48-4D9F-B700-11BAEA2E5BAA}" srcOrd="11" destOrd="0" presId="urn:microsoft.com/office/officeart/2005/8/layout/list1"/>
    <dgm:cxn modelId="{30E269D4-1FA2-42B9-858C-AF66F747FEA6}" type="presParOf" srcId="{AC01A749-F076-418B-9731-64644A758368}" destId="{576AB868-07CD-4F88-93AF-1A0C268D89EE}" srcOrd="12" destOrd="0" presId="urn:microsoft.com/office/officeart/2005/8/layout/list1"/>
    <dgm:cxn modelId="{9DBEED13-F309-45B0-AA12-2CB8788E2068}" type="presParOf" srcId="{576AB868-07CD-4F88-93AF-1A0C268D89EE}" destId="{074A1F58-6276-4F65-8BBC-D908DCA91053}" srcOrd="0" destOrd="0" presId="urn:microsoft.com/office/officeart/2005/8/layout/list1"/>
    <dgm:cxn modelId="{8E114785-EB7A-487D-BD95-D435A4FE7374}" type="presParOf" srcId="{576AB868-07CD-4F88-93AF-1A0C268D89EE}" destId="{C5A9F8C2-3CA5-4563-A286-977133700FF3}" srcOrd="1" destOrd="0" presId="urn:microsoft.com/office/officeart/2005/8/layout/list1"/>
    <dgm:cxn modelId="{36D5BFDF-DB00-427D-99FA-BA409F8EE6D4}" type="presParOf" srcId="{AC01A749-F076-418B-9731-64644A758368}" destId="{72D25118-775B-4342-8387-62BAB9DD3327}" srcOrd="13" destOrd="0" presId="urn:microsoft.com/office/officeart/2005/8/layout/list1"/>
    <dgm:cxn modelId="{B6DB75D0-B9C9-48D0-AF05-923CFB6F0D2D}" type="presParOf" srcId="{AC01A749-F076-418B-9731-64644A758368}" destId="{75E8B70D-20B0-49B9-A77F-4B13AFCD4584}" srcOrd="14" destOrd="0" presId="urn:microsoft.com/office/officeart/2005/8/layout/list1"/>
    <dgm:cxn modelId="{D6895555-18F0-4A85-993D-DB353742A0F1}" type="presParOf" srcId="{AC01A749-F076-418B-9731-64644A758368}" destId="{A756EC18-2B40-482C-AFFC-7167000C354C}" srcOrd="15" destOrd="0" presId="urn:microsoft.com/office/officeart/2005/8/layout/list1"/>
    <dgm:cxn modelId="{CFB84B76-AA0F-473F-9163-F7BCDF0915F4}" type="presParOf" srcId="{AC01A749-F076-418B-9731-64644A758368}" destId="{1614432D-F0E2-49D8-8018-570931A6439E}" srcOrd="16" destOrd="0" presId="urn:microsoft.com/office/officeart/2005/8/layout/list1"/>
    <dgm:cxn modelId="{6F9F19EA-5E55-48E9-9D04-AD20659688CC}" type="presParOf" srcId="{1614432D-F0E2-49D8-8018-570931A6439E}" destId="{BCDA61A0-6120-4FBC-93CB-7AE724817FE4}" srcOrd="0" destOrd="0" presId="urn:microsoft.com/office/officeart/2005/8/layout/list1"/>
    <dgm:cxn modelId="{5DCD7792-081E-4966-B375-A2AC1589EDC5}" type="presParOf" srcId="{1614432D-F0E2-49D8-8018-570931A6439E}" destId="{D124B36F-B8F6-4A9E-9357-5EAD9C39D1C4}" srcOrd="1" destOrd="0" presId="urn:microsoft.com/office/officeart/2005/8/layout/list1"/>
    <dgm:cxn modelId="{322EA1F3-3376-4A2B-A2CF-E7BB482EBAEC}" type="presParOf" srcId="{AC01A749-F076-418B-9731-64644A758368}" destId="{B31AE8B1-24A1-498D-820C-D56D9A9636E8}" srcOrd="17" destOrd="0" presId="urn:microsoft.com/office/officeart/2005/8/layout/list1"/>
    <dgm:cxn modelId="{9777B898-67D7-48F3-AF03-2118D472F5E0}" type="presParOf" srcId="{AC01A749-F076-418B-9731-64644A758368}" destId="{B093D719-9895-434C-821C-9F66F46F6CA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D8408A-A108-47E6-83F7-1783853643E0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</dgm:pt>
    <dgm:pt modelId="{62C90D8B-B638-44C1-848E-56E807EB1C14}">
      <dgm:prSet phldrT="[Texto]" custT="1"/>
      <dgm:spPr/>
      <dgm:t>
        <a:bodyPr/>
        <a:lstStyle/>
        <a:p>
          <a:r>
            <a:rPr lang="pt-BR" sz="1400" b="1" dirty="0">
              <a:solidFill>
                <a:schemeClr val="tx1"/>
              </a:solidFill>
            </a:rPr>
            <a:t>Prospecção e Registro</a:t>
          </a:r>
        </a:p>
      </dgm:t>
    </dgm:pt>
    <dgm:pt modelId="{0DCA0854-9679-4F53-8F32-835EF114D657}" type="parTrans" cxnId="{4AA0DBA5-B3AD-4E90-BFBE-B33FA1FCDB4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D1EEEAE-746C-4CE0-97B6-08B674429E3F}" type="sibTrans" cxnId="{4AA0DBA5-B3AD-4E90-BFBE-B33FA1FCDB4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23121283-07B5-44BF-961C-1C59F0D6A45F}">
      <dgm:prSet phldrT="[Texto]" custT="1"/>
      <dgm:spPr/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Acesso Público</a:t>
          </a:r>
        </a:p>
      </dgm:t>
    </dgm:pt>
    <dgm:pt modelId="{1720DCD7-B9C6-4220-8BE3-4860518BA71D}" type="parTrans" cxnId="{0B224380-FD01-4D01-9EF7-2CB0F55594FE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51C4AF4-9542-407D-B74E-677A4A0CFD7D}" type="sibTrans" cxnId="{0B224380-FD01-4D01-9EF7-2CB0F55594FE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237477B-7257-4DFD-96A6-52CA1ADCF92B}">
      <dgm:prSet phldrT="[Texto]" custT="1"/>
      <dgm:spPr/>
      <dgm:t>
        <a:bodyPr/>
        <a:lstStyle/>
        <a:p>
          <a:r>
            <a:rPr lang="pt-BR" sz="1800" b="1" dirty="0">
              <a:solidFill>
                <a:schemeClr val="tx1"/>
              </a:solidFill>
            </a:rPr>
            <a:t>Incorporação</a:t>
          </a:r>
        </a:p>
      </dgm:t>
    </dgm:pt>
    <dgm:pt modelId="{BFF96417-3975-4BB0-B7B6-043F11DCD8AF}" type="parTrans" cxnId="{3FE0D0B3-75E0-4EA4-8F9C-7C7E1381C5A6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5CDCA889-9528-49DB-9486-86B278E41512}" type="sibTrans" cxnId="{3FE0D0B3-75E0-4EA4-8F9C-7C7E1381C5A6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DABBBCCA-3DAF-4C2A-8CE2-744461ECABEE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Áudio\Vídeos</a:t>
          </a:r>
        </a:p>
      </dgm:t>
    </dgm:pt>
    <dgm:pt modelId="{47E770AF-01EB-40E8-A7C5-03AA748650D4}" type="parTrans" cxnId="{674E33A0-1578-43E4-AB35-3EB908C91CDE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CDF60FE-6DBF-4008-8FB6-CB9961329B1E}" type="sibTrans" cxnId="{674E33A0-1578-43E4-AB35-3EB908C91CDE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0955B348-93DC-434F-81C2-B454EF625D97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Publicações</a:t>
          </a:r>
        </a:p>
      </dgm:t>
    </dgm:pt>
    <dgm:pt modelId="{04823601-531E-412D-A9D1-5E9CC63D7652}" type="parTrans" cxnId="{E4B62DA3-C772-46C4-89D3-409E037CA78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25D84AFA-A8B2-4D1B-9C94-905D53E63F24}" type="sibTrans" cxnId="{E4B62DA3-C772-46C4-89D3-409E037CA78D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658014E-9B27-4394-A84F-F39A762B1905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Pesquisa WEB</a:t>
          </a:r>
        </a:p>
      </dgm:t>
    </dgm:pt>
    <dgm:pt modelId="{3EF0FB0C-1195-434B-BBE1-DAC17D521A85}" type="parTrans" cxnId="{8E0DFA44-5FE6-4909-92DE-C79620D0850A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C9AE7B61-1F05-4C67-8503-4DB0592D98CE}" type="sibTrans" cxnId="{8E0DFA44-5FE6-4909-92DE-C79620D0850A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D556C877-04C5-4983-A052-9BBA6252A710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Experimentação</a:t>
          </a:r>
        </a:p>
      </dgm:t>
    </dgm:pt>
    <dgm:pt modelId="{7BF67BB2-2EFE-4F68-8BF7-32CF7F645AA4}" type="parTrans" cxnId="{4542DA95-8931-4D1E-B429-BFC127DAA9F1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AC422B0-FE0D-4905-9A6E-035F5D4CCA5B}" type="sibTrans" cxnId="{4542DA95-8931-4D1E-B429-BFC127DAA9F1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C1F2C206-6AD5-46E4-A5BB-C9F1FDCAD1EE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Programas</a:t>
          </a:r>
        </a:p>
      </dgm:t>
    </dgm:pt>
    <dgm:pt modelId="{E5DA1D32-8620-4037-A4DA-EF45914ABBE0}" type="parTrans" cxnId="{E9850BD4-00CE-4DF1-88BB-74990077538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EDBD4D7B-EAE9-49DE-B1E5-719A7EA223E1}" type="sibTrans" cxnId="{E9850BD4-00CE-4DF1-88BB-74990077538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E5C993B-BA33-4F2B-A869-1B3626A3A935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Políticas</a:t>
          </a:r>
        </a:p>
      </dgm:t>
    </dgm:pt>
    <dgm:pt modelId="{EEFC8507-8C8B-4094-8990-51D94740B532}" type="parTrans" cxnId="{10A52026-3E6E-439C-ADB6-FFA88EDB937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B7BF466E-3137-438C-8BE0-419B7D826420}" type="sibTrans" cxnId="{10A52026-3E6E-439C-ADB6-FFA88EDB937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BDFEAB8-A8D0-4C79-8AA3-6379668AC4E1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Feiras</a:t>
          </a:r>
        </a:p>
      </dgm:t>
    </dgm:pt>
    <dgm:pt modelId="{C076219B-6BF5-4725-9826-7FBA7E8555D7}" type="parTrans" cxnId="{FD84E59F-1805-4236-831F-55F0D7ECCA56}">
      <dgm:prSet/>
      <dgm:spPr/>
      <dgm:t>
        <a:bodyPr/>
        <a:lstStyle/>
        <a:p>
          <a:endParaRPr lang="pt-BR"/>
        </a:p>
      </dgm:t>
    </dgm:pt>
    <dgm:pt modelId="{2D120C90-BDFD-4F88-A369-CD1271EB4119}" type="sibTrans" cxnId="{FD84E59F-1805-4236-831F-55F0D7ECCA56}">
      <dgm:prSet/>
      <dgm:spPr/>
      <dgm:t>
        <a:bodyPr/>
        <a:lstStyle/>
        <a:p>
          <a:endParaRPr lang="pt-BR"/>
        </a:p>
      </dgm:t>
    </dgm:pt>
    <dgm:pt modelId="{66EC5DFA-0CF0-408D-A09B-AB79C24B7F9F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Redes Cooperativas</a:t>
          </a:r>
        </a:p>
      </dgm:t>
    </dgm:pt>
    <dgm:pt modelId="{2559A7A8-28C3-49B8-BE0C-0A407C37D28A}" type="parTrans" cxnId="{44DED472-B427-4ADC-BC82-DA49F70740DF}">
      <dgm:prSet/>
      <dgm:spPr/>
      <dgm:t>
        <a:bodyPr/>
        <a:lstStyle/>
        <a:p>
          <a:endParaRPr lang="pt-BR"/>
        </a:p>
      </dgm:t>
    </dgm:pt>
    <dgm:pt modelId="{DDD5611F-D741-4363-B7DC-2FBA249FC30B}" type="sibTrans" cxnId="{44DED472-B427-4ADC-BC82-DA49F70740DF}">
      <dgm:prSet/>
      <dgm:spPr/>
      <dgm:t>
        <a:bodyPr/>
        <a:lstStyle/>
        <a:p>
          <a:endParaRPr lang="pt-BR"/>
        </a:p>
      </dgm:t>
    </dgm:pt>
    <dgm:pt modelId="{8219CE65-B2D0-4264-BD23-195019D24DD2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Softwares</a:t>
          </a:r>
        </a:p>
      </dgm:t>
    </dgm:pt>
    <dgm:pt modelId="{FAE118A8-AC92-463F-B237-0931E0E4344C}" type="parTrans" cxnId="{A703D518-45F5-46D5-8FDC-666DAFDF445D}">
      <dgm:prSet/>
      <dgm:spPr/>
      <dgm:t>
        <a:bodyPr/>
        <a:lstStyle/>
        <a:p>
          <a:endParaRPr lang="pt-BR"/>
        </a:p>
      </dgm:t>
    </dgm:pt>
    <dgm:pt modelId="{FB3C190A-5E00-4345-A71A-E7B3E3DCACFE}" type="sibTrans" cxnId="{A703D518-45F5-46D5-8FDC-666DAFDF445D}">
      <dgm:prSet/>
      <dgm:spPr/>
      <dgm:t>
        <a:bodyPr/>
        <a:lstStyle/>
        <a:p>
          <a:endParaRPr lang="pt-BR"/>
        </a:p>
      </dgm:t>
    </dgm:pt>
    <dgm:pt modelId="{2BE340E7-CDB6-4FCC-B243-FC79A8387FD0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Avaliação</a:t>
          </a:r>
        </a:p>
      </dgm:t>
    </dgm:pt>
    <dgm:pt modelId="{A75087D0-7E57-4F35-8FB5-15BA229C02AA}" type="parTrans" cxnId="{71FD044D-EC81-41ED-B1DD-A55F86E2419C}">
      <dgm:prSet/>
      <dgm:spPr/>
      <dgm:t>
        <a:bodyPr/>
        <a:lstStyle/>
        <a:p>
          <a:endParaRPr lang="pt-BR"/>
        </a:p>
      </dgm:t>
    </dgm:pt>
    <dgm:pt modelId="{8DFF73DE-21B7-4215-AC11-B6A7FE61E910}" type="sibTrans" cxnId="{71FD044D-EC81-41ED-B1DD-A55F86E2419C}">
      <dgm:prSet/>
      <dgm:spPr/>
      <dgm:t>
        <a:bodyPr/>
        <a:lstStyle/>
        <a:p>
          <a:endParaRPr lang="pt-BR"/>
        </a:p>
      </dgm:t>
    </dgm:pt>
    <dgm:pt modelId="{0FF8F3D0-A825-42E2-9DA4-7484BBCF0E1F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Certificação</a:t>
          </a:r>
        </a:p>
      </dgm:t>
    </dgm:pt>
    <dgm:pt modelId="{95141B68-D070-4E78-AAD4-97AB67884E7A}" type="parTrans" cxnId="{DD62548D-C93D-410A-BB2A-A383D14320C3}">
      <dgm:prSet/>
      <dgm:spPr/>
      <dgm:t>
        <a:bodyPr/>
        <a:lstStyle/>
        <a:p>
          <a:endParaRPr lang="pt-BR"/>
        </a:p>
      </dgm:t>
    </dgm:pt>
    <dgm:pt modelId="{A882B7AA-3BCB-4A10-AD8F-8DF036DDDA73}" type="sibTrans" cxnId="{DD62548D-C93D-410A-BB2A-A383D14320C3}">
      <dgm:prSet/>
      <dgm:spPr/>
      <dgm:t>
        <a:bodyPr/>
        <a:lstStyle/>
        <a:p>
          <a:endParaRPr lang="pt-BR"/>
        </a:p>
      </dgm:t>
    </dgm:pt>
    <dgm:pt modelId="{42D14C1D-EF05-43DE-B60E-4092954F12EB}">
      <dgm:prSet phldrT="[Texto]" custT="1"/>
      <dgm:spPr/>
      <dgm:t>
        <a:bodyPr/>
        <a:lstStyle/>
        <a:p>
          <a:r>
            <a:rPr lang="pt-BR" sz="1200" b="1" dirty="0">
              <a:solidFill>
                <a:schemeClr val="tx1"/>
              </a:solidFill>
            </a:rPr>
            <a:t>Canal Saúde</a:t>
          </a:r>
        </a:p>
      </dgm:t>
    </dgm:pt>
    <dgm:pt modelId="{81A1C85A-FF15-4C74-A110-30C204A64FAE}" type="parTrans" cxnId="{4BCA253D-508A-46D8-8EDC-E106BF0663CC}">
      <dgm:prSet/>
      <dgm:spPr/>
      <dgm:t>
        <a:bodyPr/>
        <a:lstStyle/>
        <a:p>
          <a:endParaRPr lang="pt-BR"/>
        </a:p>
      </dgm:t>
    </dgm:pt>
    <dgm:pt modelId="{95E09875-1D7A-48DE-A4C3-E6892468B68D}" type="sibTrans" cxnId="{4BCA253D-508A-46D8-8EDC-E106BF0663CC}">
      <dgm:prSet/>
      <dgm:spPr/>
      <dgm:t>
        <a:bodyPr/>
        <a:lstStyle/>
        <a:p>
          <a:endParaRPr lang="pt-BR"/>
        </a:p>
      </dgm:t>
    </dgm:pt>
    <dgm:pt modelId="{C4F1A61A-D47F-49FC-9A73-97593BA65546}" type="pres">
      <dgm:prSet presAssocID="{71D8408A-A108-47E6-83F7-1783853643E0}" presName="arrowDiagram" presStyleCnt="0">
        <dgm:presLayoutVars>
          <dgm:chMax val="5"/>
          <dgm:dir/>
          <dgm:resizeHandles val="exact"/>
        </dgm:presLayoutVars>
      </dgm:prSet>
      <dgm:spPr/>
    </dgm:pt>
    <dgm:pt modelId="{E300982F-B056-4CA2-B48F-0D6F877DBD09}" type="pres">
      <dgm:prSet presAssocID="{71D8408A-A108-47E6-83F7-1783853643E0}" presName="arrow" presStyleLbl="bgShp" presStyleIdx="0" presStyleCnt="1" custScaleX="126603"/>
      <dgm:spPr/>
    </dgm:pt>
    <dgm:pt modelId="{D818A264-CEFB-4FE0-B02B-F8DD769BD098}" type="pres">
      <dgm:prSet presAssocID="{71D8408A-A108-47E6-83F7-1783853643E0}" presName="arrowDiagram3" presStyleCnt="0"/>
      <dgm:spPr/>
    </dgm:pt>
    <dgm:pt modelId="{2236457E-01A1-445D-8EA6-190392E3A103}" type="pres">
      <dgm:prSet presAssocID="{62C90D8B-B638-44C1-848E-56E807EB1C14}" presName="bullet3a" presStyleLbl="node1" presStyleIdx="0" presStyleCnt="3" custLinFactX="-122041" custLinFactNeighborX="-200000" custLinFactNeighborY="66704"/>
      <dgm:spPr/>
    </dgm:pt>
    <dgm:pt modelId="{84434ABA-A2B0-4B6F-BEF9-E53B575FB9B4}" type="pres">
      <dgm:prSet presAssocID="{62C90D8B-B638-44C1-848E-56E807EB1C14}" presName="textBox3a" presStyleLbl="revTx" presStyleIdx="0" presStyleCnt="3" custScaleX="120094" custScaleY="130682" custLinFactNeighborX="-21157" custLinFactNeighborY="-17283">
        <dgm:presLayoutVars>
          <dgm:bulletEnabled val="1"/>
        </dgm:presLayoutVars>
      </dgm:prSet>
      <dgm:spPr/>
    </dgm:pt>
    <dgm:pt modelId="{8EF5B9D1-4C49-450C-8792-E787027F990C}" type="pres">
      <dgm:prSet presAssocID="{23121283-07B5-44BF-961C-1C59F0D6A45F}" presName="bullet3b" presStyleLbl="node1" presStyleIdx="1" presStyleCnt="3"/>
      <dgm:spPr/>
    </dgm:pt>
    <dgm:pt modelId="{19256D5D-0CEA-4B11-8A5D-E00C379B6DF3}" type="pres">
      <dgm:prSet presAssocID="{23121283-07B5-44BF-961C-1C59F0D6A45F}" presName="textBox3b" presStyleLbl="revTx" presStyleIdx="1" presStyleCnt="3" custScaleX="113515" custScaleY="116549" custLinFactNeighborX="6677" custLinFactNeighborY="-9062">
        <dgm:presLayoutVars>
          <dgm:bulletEnabled val="1"/>
        </dgm:presLayoutVars>
      </dgm:prSet>
      <dgm:spPr/>
    </dgm:pt>
    <dgm:pt modelId="{0656C383-84F5-4170-9A00-44E04CBDDA90}" type="pres">
      <dgm:prSet presAssocID="{6237477B-7257-4DFD-96A6-52CA1ADCF92B}" presName="bullet3c" presStyleLbl="node1" presStyleIdx="2" presStyleCnt="3" custLinFactX="52268" custLinFactNeighborX="100000"/>
      <dgm:spPr/>
    </dgm:pt>
    <dgm:pt modelId="{2F18AE7F-D0F3-4C3D-B41D-B8EA7510EF80}" type="pres">
      <dgm:prSet presAssocID="{6237477B-7257-4DFD-96A6-52CA1ADCF92B}" presName="textBox3c" presStyleLbl="revTx" presStyleIdx="2" presStyleCnt="3" custScaleX="152285" custScaleY="70052" custLinFactNeighborX="68863" custLinFactNeighborY="-11351">
        <dgm:presLayoutVars>
          <dgm:bulletEnabled val="1"/>
        </dgm:presLayoutVars>
      </dgm:prSet>
      <dgm:spPr/>
    </dgm:pt>
  </dgm:ptLst>
  <dgm:cxnLst>
    <dgm:cxn modelId="{6A44850A-A1CB-4287-AE95-38E8EA9B61FF}" type="presOf" srcId="{D556C877-04C5-4983-A052-9BBA6252A710}" destId="{2F18AE7F-D0F3-4C3D-B41D-B8EA7510EF80}" srcOrd="0" destOrd="1" presId="urn:microsoft.com/office/officeart/2005/8/layout/arrow2"/>
    <dgm:cxn modelId="{A703D518-45F5-46D5-8FDC-666DAFDF445D}" srcId="{62C90D8B-B638-44C1-848E-56E807EB1C14}" destId="{8219CE65-B2D0-4264-BD23-195019D24DD2}" srcOrd="0" destOrd="0" parTransId="{FAE118A8-AC92-463F-B237-0931E0E4344C}" sibTransId="{FB3C190A-5E00-4345-A71A-E7B3E3DCACFE}"/>
    <dgm:cxn modelId="{10A52026-3E6E-439C-ADB6-FFA88EDB9375}" srcId="{6237477B-7257-4DFD-96A6-52CA1ADCF92B}" destId="{AE5C993B-BA33-4F2B-A869-1B3626A3A935}" srcOrd="2" destOrd="0" parTransId="{EEFC8507-8C8B-4094-8990-51D94740B532}" sibTransId="{B7BF466E-3137-438C-8BE0-419B7D826420}"/>
    <dgm:cxn modelId="{0D135A2E-5AE1-4F20-B53D-A8FFD6939727}" type="presOf" srcId="{71D8408A-A108-47E6-83F7-1783853643E0}" destId="{C4F1A61A-D47F-49FC-9A73-97593BA65546}" srcOrd="0" destOrd="0" presId="urn:microsoft.com/office/officeart/2005/8/layout/arrow2"/>
    <dgm:cxn modelId="{00D88331-17F1-4306-BA5B-DF084C64917F}" type="presOf" srcId="{3BDFEAB8-A8D0-4C79-8AA3-6379668AC4E1}" destId="{19256D5D-0CEA-4B11-8A5D-E00C379B6DF3}" srcOrd="0" destOrd="2" presId="urn:microsoft.com/office/officeart/2005/8/layout/arrow2"/>
    <dgm:cxn modelId="{285E5F32-6789-4802-9DCE-632573239842}" type="presOf" srcId="{DABBBCCA-3DAF-4C2A-8CE2-744461ECABEE}" destId="{84434ABA-A2B0-4B6F-BEF9-E53B575FB9B4}" srcOrd="0" destOrd="2" presId="urn:microsoft.com/office/officeart/2005/8/layout/arrow2"/>
    <dgm:cxn modelId="{4BCA253D-508A-46D8-8EDC-E106BF0663CC}" srcId="{62C90D8B-B638-44C1-848E-56E807EB1C14}" destId="{42D14C1D-EF05-43DE-B60E-4092954F12EB}" srcOrd="2" destOrd="0" parTransId="{81A1C85A-FF15-4C74-A110-30C204A64FAE}" sibTransId="{95E09875-1D7A-48DE-A4C3-E6892468B68D}"/>
    <dgm:cxn modelId="{8E0DFA44-5FE6-4909-92DE-C79620D0850A}" srcId="{23121283-07B5-44BF-961C-1C59F0D6A45F}" destId="{A658014E-9B27-4394-A84F-F39A762B1905}" srcOrd="0" destOrd="0" parTransId="{3EF0FB0C-1195-434B-BBE1-DAC17D521A85}" sibTransId="{C9AE7B61-1F05-4C67-8503-4DB0592D98CE}"/>
    <dgm:cxn modelId="{8810B16A-0BA9-4151-8DB2-7AEBB582F097}" type="presOf" srcId="{66EC5DFA-0CF0-408D-A09B-AB79C24B7F9F}" destId="{19256D5D-0CEA-4B11-8A5D-E00C379B6DF3}" srcOrd="0" destOrd="3" presId="urn:microsoft.com/office/officeart/2005/8/layout/arrow2"/>
    <dgm:cxn modelId="{71FD044D-EC81-41ED-B1DD-A55F86E2419C}" srcId="{6237477B-7257-4DFD-96A6-52CA1ADCF92B}" destId="{2BE340E7-CDB6-4FCC-B243-FC79A8387FD0}" srcOrd="3" destOrd="0" parTransId="{A75087D0-7E57-4F35-8FB5-15BA229C02AA}" sibTransId="{8DFF73DE-21B7-4215-AC11-B6A7FE61E910}"/>
    <dgm:cxn modelId="{F2F4636D-B07D-41D7-BCE5-B18282F7F1FD}" type="presOf" srcId="{AE5C993B-BA33-4F2B-A869-1B3626A3A935}" destId="{2F18AE7F-D0F3-4C3D-B41D-B8EA7510EF80}" srcOrd="0" destOrd="3" presId="urn:microsoft.com/office/officeart/2005/8/layout/arrow2"/>
    <dgm:cxn modelId="{44DED472-B427-4ADC-BC82-DA49F70740DF}" srcId="{23121283-07B5-44BF-961C-1C59F0D6A45F}" destId="{66EC5DFA-0CF0-408D-A09B-AB79C24B7F9F}" srcOrd="2" destOrd="0" parTransId="{2559A7A8-28C3-49B8-BE0C-0A407C37D28A}" sibTransId="{DDD5611F-D741-4363-B7DC-2FBA249FC30B}"/>
    <dgm:cxn modelId="{D28C8679-DA49-49C0-BF13-4DBF215596E3}" type="presOf" srcId="{C1F2C206-6AD5-46E4-A5BB-C9F1FDCAD1EE}" destId="{2F18AE7F-D0F3-4C3D-B41D-B8EA7510EF80}" srcOrd="0" destOrd="2" presId="urn:microsoft.com/office/officeart/2005/8/layout/arrow2"/>
    <dgm:cxn modelId="{7A92277C-94B3-45E6-A853-9439F0CD5A91}" type="presOf" srcId="{6237477B-7257-4DFD-96A6-52CA1ADCF92B}" destId="{2F18AE7F-D0F3-4C3D-B41D-B8EA7510EF80}" srcOrd="0" destOrd="0" presId="urn:microsoft.com/office/officeart/2005/8/layout/arrow2"/>
    <dgm:cxn modelId="{490D917E-D2E1-4769-B20C-739F8D604149}" type="presOf" srcId="{62C90D8B-B638-44C1-848E-56E807EB1C14}" destId="{84434ABA-A2B0-4B6F-BEF9-E53B575FB9B4}" srcOrd="0" destOrd="0" presId="urn:microsoft.com/office/officeart/2005/8/layout/arrow2"/>
    <dgm:cxn modelId="{840BF17E-02F2-43A6-8A2F-79FE11B96A52}" type="presOf" srcId="{2BE340E7-CDB6-4FCC-B243-FC79A8387FD0}" destId="{2F18AE7F-D0F3-4C3D-B41D-B8EA7510EF80}" srcOrd="0" destOrd="4" presId="urn:microsoft.com/office/officeart/2005/8/layout/arrow2"/>
    <dgm:cxn modelId="{0B224380-FD01-4D01-9EF7-2CB0F55594FE}" srcId="{71D8408A-A108-47E6-83F7-1783853643E0}" destId="{23121283-07B5-44BF-961C-1C59F0D6A45F}" srcOrd="1" destOrd="0" parTransId="{1720DCD7-B9C6-4220-8BE3-4860518BA71D}" sibTransId="{651C4AF4-9542-407D-B74E-677A4A0CFD7D}"/>
    <dgm:cxn modelId="{6553C088-DA05-4A82-A972-B2B0FAA4ABE0}" type="presOf" srcId="{42D14C1D-EF05-43DE-B60E-4092954F12EB}" destId="{84434ABA-A2B0-4B6F-BEF9-E53B575FB9B4}" srcOrd="0" destOrd="3" presId="urn:microsoft.com/office/officeart/2005/8/layout/arrow2"/>
    <dgm:cxn modelId="{DD62548D-C93D-410A-BB2A-A383D14320C3}" srcId="{6237477B-7257-4DFD-96A6-52CA1ADCF92B}" destId="{0FF8F3D0-A825-42E2-9DA4-7484BBCF0E1F}" srcOrd="4" destOrd="0" parTransId="{95141B68-D070-4E78-AAD4-97AB67884E7A}" sibTransId="{A882B7AA-3BCB-4A10-AD8F-8DF036DDDA73}"/>
    <dgm:cxn modelId="{4542DA95-8931-4D1E-B429-BFC127DAA9F1}" srcId="{6237477B-7257-4DFD-96A6-52CA1ADCF92B}" destId="{D556C877-04C5-4983-A052-9BBA6252A710}" srcOrd="0" destOrd="0" parTransId="{7BF67BB2-2EFE-4F68-8BF7-32CF7F645AA4}" sibTransId="{9AC422B0-FE0D-4905-9A6E-035F5D4CCA5B}"/>
    <dgm:cxn modelId="{FD84E59F-1805-4236-831F-55F0D7ECCA56}" srcId="{23121283-07B5-44BF-961C-1C59F0D6A45F}" destId="{3BDFEAB8-A8D0-4C79-8AA3-6379668AC4E1}" srcOrd="1" destOrd="0" parTransId="{C076219B-6BF5-4725-9826-7FBA7E8555D7}" sibTransId="{2D120C90-BDFD-4F88-A369-CD1271EB4119}"/>
    <dgm:cxn modelId="{674E33A0-1578-43E4-AB35-3EB908C91CDE}" srcId="{62C90D8B-B638-44C1-848E-56E807EB1C14}" destId="{DABBBCCA-3DAF-4C2A-8CE2-744461ECABEE}" srcOrd="1" destOrd="0" parTransId="{47E770AF-01EB-40E8-A7C5-03AA748650D4}" sibTransId="{9CDF60FE-6DBF-4008-8FB6-CB9961329B1E}"/>
    <dgm:cxn modelId="{E4B62DA3-C772-46C4-89D3-409E037CA78D}" srcId="{62C90D8B-B638-44C1-848E-56E807EB1C14}" destId="{0955B348-93DC-434F-81C2-B454EF625D97}" srcOrd="3" destOrd="0" parTransId="{04823601-531E-412D-A9D1-5E9CC63D7652}" sibTransId="{25D84AFA-A8B2-4D1B-9C94-905D53E63F24}"/>
    <dgm:cxn modelId="{95ADF9A4-822B-4033-B6EC-95FF6FD47523}" type="presOf" srcId="{0FF8F3D0-A825-42E2-9DA4-7484BBCF0E1F}" destId="{2F18AE7F-D0F3-4C3D-B41D-B8EA7510EF80}" srcOrd="0" destOrd="5" presId="urn:microsoft.com/office/officeart/2005/8/layout/arrow2"/>
    <dgm:cxn modelId="{4AA0DBA5-B3AD-4E90-BFBE-B33FA1FCDB45}" srcId="{71D8408A-A108-47E6-83F7-1783853643E0}" destId="{62C90D8B-B638-44C1-848E-56E807EB1C14}" srcOrd="0" destOrd="0" parTransId="{0DCA0854-9679-4F53-8F32-835EF114D657}" sibTransId="{9D1EEEAE-746C-4CE0-97B6-08B674429E3F}"/>
    <dgm:cxn modelId="{3FE0D0B3-75E0-4EA4-8F9C-7C7E1381C5A6}" srcId="{71D8408A-A108-47E6-83F7-1783853643E0}" destId="{6237477B-7257-4DFD-96A6-52CA1ADCF92B}" srcOrd="2" destOrd="0" parTransId="{BFF96417-3975-4BB0-B7B6-043F11DCD8AF}" sibTransId="{5CDCA889-9528-49DB-9486-86B278E41512}"/>
    <dgm:cxn modelId="{E9850BD4-00CE-4DF1-88BB-749900775382}" srcId="{6237477B-7257-4DFD-96A6-52CA1ADCF92B}" destId="{C1F2C206-6AD5-46E4-A5BB-C9F1FDCAD1EE}" srcOrd="1" destOrd="0" parTransId="{E5DA1D32-8620-4037-A4DA-EF45914ABBE0}" sibTransId="{EDBD4D7B-EAE9-49DE-B1E5-719A7EA223E1}"/>
    <dgm:cxn modelId="{553AF7DC-1631-4C82-9EF9-5F61718980E5}" type="presOf" srcId="{0955B348-93DC-434F-81C2-B454EF625D97}" destId="{84434ABA-A2B0-4B6F-BEF9-E53B575FB9B4}" srcOrd="0" destOrd="4" presId="urn:microsoft.com/office/officeart/2005/8/layout/arrow2"/>
    <dgm:cxn modelId="{FE60ACE3-DDF4-4134-8499-23CA55E3F90A}" type="presOf" srcId="{A658014E-9B27-4394-A84F-F39A762B1905}" destId="{19256D5D-0CEA-4B11-8A5D-E00C379B6DF3}" srcOrd="0" destOrd="1" presId="urn:microsoft.com/office/officeart/2005/8/layout/arrow2"/>
    <dgm:cxn modelId="{6443CDE7-A292-4E3E-81AD-A091E1B3A9A8}" type="presOf" srcId="{23121283-07B5-44BF-961C-1C59F0D6A45F}" destId="{19256D5D-0CEA-4B11-8A5D-E00C379B6DF3}" srcOrd="0" destOrd="0" presId="urn:microsoft.com/office/officeart/2005/8/layout/arrow2"/>
    <dgm:cxn modelId="{264AC0F8-B9B6-4A9F-96AB-D08B6D1238D9}" type="presOf" srcId="{8219CE65-B2D0-4264-BD23-195019D24DD2}" destId="{84434ABA-A2B0-4B6F-BEF9-E53B575FB9B4}" srcOrd="0" destOrd="1" presId="urn:microsoft.com/office/officeart/2005/8/layout/arrow2"/>
    <dgm:cxn modelId="{747BF9F9-3171-4D15-9639-C0FB550AE053}" type="presParOf" srcId="{C4F1A61A-D47F-49FC-9A73-97593BA65546}" destId="{E300982F-B056-4CA2-B48F-0D6F877DBD09}" srcOrd="0" destOrd="0" presId="urn:microsoft.com/office/officeart/2005/8/layout/arrow2"/>
    <dgm:cxn modelId="{7BE2324A-2B7A-43EE-9C2C-81882FF0DDD2}" type="presParOf" srcId="{C4F1A61A-D47F-49FC-9A73-97593BA65546}" destId="{D818A264-CEFB-4FE0-B02B-F8DD769BD098}" srcOrd="1" destOrd="0" presId="urn:microsoft.com/office/officeart/2005/8/layout/arrow2"/>
    <dgm:cxn modelId="{9D55B590-11DD-4844-B235-678DB588F8BC}" type="presParOf" srcId="{D818A264-CEFB-4FE0-B02B-F8DD769BD098}" destId="{2236457E-01A1-445D-8EA6-190392E3A103}" srcOrd="0" destOrd="0" presId="urn:microsoft.com/office/officeart/2005/8/layout/arrow2"/>
    <dgm:cxn modelId="{0A58A890-4A3E-46CC-B990-A1C3C439A367}" type="presParOf" srcId="{D818A264-CEFB-4FE0-B02B-F8DD769BD098}" destId="{84434ABA-A2B0-4B6F-BEF9-E53B575FB9B4}" srcOrd="1" destOrd="0" presId="urn:microsoft.com/office/officeart/2005/8/layout/arrow2"/>
    <dgm:cxn modelId="{599B9B39-F55F-42AE-A58B-32803309FD44}" type="presParOf" srcId="{D818A264-CEFB-4FE0-B02B-F8DD769BD098}" destId="{8EF5B9D1-4C49-450C-8792-E787027F990C}" srcOrd="2" destOrd="0" presId="urn:microsoft.com/office/officeart/2005/8/layout/arrow2"/>
    <dgm:cxn modelId="{3194E0CC-5189-402A-8A24-6BB17D7CC328}" type="presParOf" srcId="{D818A264-CEFB-4FE0-B02B-F8DD769BD098}" destId="{19256D5D-0CEA-4B11-8A5D-E00C379B6DF3}" srcOrd="3" destOrd="0" presId="urn:microsoft.com/office/officeart/2005/8/layout/arrow2"/>
    <dgm:cxn modelId="{49D9C26F-FAC0-4DE0-B0ED-25E2DF540B88}" type="presParOf" srcId="{D818A264-CEFB-4FE0-B02B-F8DD769BD098}" destId="{0656C383-84F5-4170-9A00-44E04CBDDA90}" srcOrd="4" destOrd="0" presId="urn:microsoft.com/office/officeart/2005/8/layout/arrow2"/>
    <dgm:cxn modelId="{B5EC0168-2D11-4247-BDD4-17F87CA8746B}" type="presParOf" srcId="{D818A264-CEFB-4FE0-B02B-F8DD769BD098}" destId="{2F18AE7F-D0F3-4C3D-B41D-B8EA7510EF80}" srcOrd="5" destOrd="0" presId="urn:microsoft.com/office/officeart/2005/8/layout/arrow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11D3A1-9DBE-4A4D-A678-58DC9978CE4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56DA5FA-5268-441D-8050-8816B7B51A36}">
      <dgm:prSet/>
      <dgm:spPr/>
      <dgm:t>
        <a:bodyPr/>
        <a:lstStyle/>
        <a:p>
          <a:r>
            <a:rPr lang="en-US"/>
            <a:t>Fortalecer metodologias de trocas dialógicas, bem como pela sistematização das experências territoriais/locais, como parte de um mesmo processo de trabalho, proporcionando aos protagonistas deste encontros locorregionais reflexões acerca de suas práticas.</a:t>
          </a:r>
        </a:p>
      </dgm:t>
    </dgm:pt>
    <dgm:pt modelId="{38F901FC-965B-430D-BBF3-35799CBF5266}" type="parTrans" cxnId="{51E3322E-B4E5-4088-B60D-2077AD109A55}">
      <dgm:prSet/>
      <dgm:spPr/>
      <dgm:t>
        <a:bodyPr/>
        <a:lstStyle/>
        <a:p>
          <a:endParaRPr lang="en-US"/>
        </a:p>
      </dgm:t>
    </dgm:pt>
    <dgm:pt modelId="{E9F0EF29-A705-4705-A567-EF2BDC1DB48F}" type="sibTrans" cxnId="{51E3322E-B4E5-4088-B60D-2077AD109A55}">
      <dgm:prSet/>
      <dgm:spPr/>
      <dgm:t>
        <a:bodyPr/>
        <a:lstStyle/>
        <a:p>
          <a:endParaRPr lang="en-US"/>
        </a:p>
      </dgm:t>
    </dgm:pt>
    <dgm:pt modelId="{DDC58FC2-C0B4-4680-B8BE-F09CF441B4D5}">
      <dgm:prSet/>
      <dgm:spPr/>
      <dgm:t>
        <a:bodyPr/>
        <a:lstStyle/>
        <a:p>
          <a:r>
            <a:rPr lang="en-US"/>
            <a:t>R</a:t>
          </a:r>
          <a:r>
            <a:rPr lang="pt-BR"/>
            <a:t>odas de práticas funcionando como dispositivos disparadores, como tecnologias sociais que se inscrevem como parte de outro tipo cartografia territorial, onde determinadas práticas abordam e refletem soluções acerca das necessidades de saúde da população, profissionais e gestores de saúde</a:t>
          </a:r>
          <a:endParaRPr lang="en-US"/>
        </a:p>
      </dgm:t>
    </dgm:pt>
    <dgm:pt modelId="{D966B7D2-0E76-4639-9687-2E15F1A4D58B}" type="parTrans" cxnId="{8976B89B-5AF4-4D73-8FCA-301CB4A4952D}">
      <dgm:prSet/>
      <dgm:spPr/>
      <dgm:t>
        <a:bodyPr/>
        <a:lstStyle/>
        <a:p>
          <a:endParaRPr lang="en-US"/>
        </a:p>
      </dgm:t>
    </dgm:pt>
    <dgm:pt modelId="{98660503-EAFF-4C0E-9F23-52BC71B0DC93}" type="sibTrans" cxnId="{8976B89B-5AF4-4D73-8FCA-301CB4A4952D}">
      <dgm:prSet/>
      <dgm:spPr/>
      <dgm:t>
        <a:bodyPr/>
        <a:lstStyle/>
        <a:p>
          <a:endParaRPr lang="en-US"/>
        </a:p>
      </dgm:t>
    </dgm:pt>
    <dgm:pt modelId="{BC721221-8D08-49F0-8142-4268ABC5E5D3}" type="pres">
      <dgm:prSet presAssocID="{5011D3A1-9DBE-4A4D-A678-58DC9978CE46}" presName="vert0" presStyleCnt="0">
        <dgm:presLayoutVars>
          <dgm:dir/>
          <dgm:animOne val="branch"/>
          <dgm:animLvl val="lvl"/>
        </dgm:presLayoutVars>
      </dgm:prSet>
      <dgm:spPr/>
    </dgm:pt>
    <dgm:pt modelId="{89DA3E5B-F34E-438B-B45C-8CC2D6EE7E0F}" type="pres">
      <dgm:prSet presAssocID="{356DA5FA-5268-441D-8050-8816B7B51A36}" presName="thickLine" presStyleLbl="alignNode1" presStyleIdx="0" presStyleCnt="2"/>
      <dgm:spPr/>
    </dgm:pt>
    <dgm:pt modelId="{4D02B7C2-B9F2-4D4E-BC5A-39824E175F33}" type="pres">
      <dgm:prSet presAssocID="{356DA5FA-5268-441D-8050-8816B7B51A36}" presName="horz1" presStyleCnt="0"/>
      <dgm:spPr/>
    </dgm:pt>
    <dgm:pt modelId="{6D7F97A5-F097-468F-B61C-682075AC6B33}" type="pres">
      <dgm:prSet presAssocID="{356DA5FA-5268-441D-8050-8816B7B51A36}" presName="tx1" presStyleLbl="revTx" presStyleIdx="0" presStyleCnt="2"/>
      <dgm:spPr/>
    </dgm:pt>
    <dgm:pt modelId="{A3D2C3F8-1B37-4365-8C41-2E7F329118C8}" type="pres">
      <dgm:prSet presAssocID="{356DA5FA-5268-441D-8050-8816B7B51A36}" presName="vert1" presStyleCnt="0"/>
      <dgm:spPr/>
    </dgm:pt>
    <dgm:pt modelId="{50A28FB9-A500-455F-A935-99DFC5895227}" type="pres">
      <dgm:prSet presAssocID="{DDC58FC2-C0B4-4680-B8BE-F09CF441B4D5}" presName="thickLine" presStyleLbl="alignNode1" presStyleIdx="1" presStyleCnt="2"/>
      <dgm:spPr/>
    </dgm:pt>
    <dgm:pt modelId="{745F7D8A-E8A2-4A29-97C3-8D6C36A737D9}" type="pres">
      <dgm:prSet presAssocID="{DDC58FC2-C0B4-4680-B8BE-F09CF441B4D5}" presName="horz1" presStyleCnt="0"/>
      <dgm:spPr/>
    </dgm:pt>
    <dgm:pt modelId="{B7CF6175-949F-4D5D-BF4A-1BB733FF9FA7}" type="pres">
      <dgm:prSet presAssocID="{DDC58FC2-C0B4-4680-B8BE-F09CF441B4D5}" presName="tx1" presStyleLbl="revTx" presStyleIdx="1" presStyleCnt="2"/>
      <dgm:spPr/>
    </dgm:pt>
    <dgm:pt modelId="{D491D098-5393-4FA9-9A67-3B63EE46B705}" type="pres">
      <dgm:prSet presAssocID="{DDC58FC2-C0B4-4680-B8BE-F09CF441B4D5}" presName="vert1" presStyleCnt="0"/>
      <dgm:spPr/>
    </dgm:pt>
  </dgm:ptLst>
  <dgm:cxnLst>
    <dgm:cxn modelId="{51E3322E-B4E5-4088-B60D-2077AD109A55}" srcId="{5011D3A1-9DBE-4A4D-A678-58DC9978CE46}" destId="{356DA5FA-5268-441D-8050-8816B7B51A36}" srcOrd="0" destOrd="0" parTransId="{38F901FC-965B-430D-BBF3-35799CBF5266}" sibTransId="{E9F0EF29-A705-4705-A567-EF2BDC1DB48F}"/>
    <dgm:cxn modelId="{8976B89B-5AF4-4D73-8FCA-301CB4A4952D}" srcId="{5011D3A1-9DBE-4A4D-A678-58DC9978CE46}" destId="{DDC58FC2-C0B4-4680-B8BE-F09CF441B4D5}" srcOrd="1" destOrd="0" parTransId="{D966B7D2-0E76-4639-9687-2E15F1A4D58B}" sibTransId="{98660503-EAFF-4C0E-9F23-52BC71B0DC93}"/>
    <dgm:cxn modelId="{671EDF9B-9555-4B11-8247-AAC09CD24268}" type="presOf" srcId="{DDC58FC2-C0B4-4680-B8BE-F09CF441B4D5}" destId="{B7CF6175-949F-4D5D-BF4A-1BB733FF9FA7}" srcOrd="0" destOrd="0" presId="urn:microsoft.com/office/officeart/2008/layout/LinedList"/>
    <dgm:cxn modelId="{94372BBA-5A95-4C9C-A1B5-8724C91B7235}" type="presOf" srcId="{356DA5FA-5268-441D-8050-8816B7B51A36}" destId="{6D7F97A5-F097-468F-B61C-682075AC6B33}" srcOrd="0" destOrd="0" presId="urn:microsoft.com/office/officeart/2008/layout/LinedList"/>
    <dgm:cxn modelId="{89EA3CF5-1955-4913-AF7E-DF4942D1953B}" type="presOf" srcId="{5011D3A1-9DBE-4A4D-A678-58DC9978CE46}" destId="{BC721221-8D08-49F0-8142-4268ABC5E5D3}" srcOrd="0" destOrd="0" presId="urn:microsoft.com/office/officeart/2008/layout/LinedList"/>
    <dgm:cxn modelId="{594271C4-A67F-4390-B078-2E0BC873BCC6}" type="presParOf" srcId="{BC721221-8D08-49F0-8142-4268ABC5E5D3}" destId="{89DA3E5B-F34E-438B-B45C-8CC2D6EE7E0F}" srcOrd="0" destOrd="0" presId="urn:microsoft.com/office/officeart/2008/layout/LinedList"/>
    <dgm:cxn modelId="{4A87EDDD-0F63-455A-BAB1-9372244161CA}" type="presParOf" srcId="{BC721221-8D08-49F0-8142-4268ABC5E5D3}" destId="{4D02B7C2-B9F2-4D4E-BC5A-39824E175F33}" srcOrd="1" destOrd="0" presId="urn:microsoft.com/office/officeart/2008/layout/LinedList"/>
    <dgm:cxn modelId="{EC8B4FE9-7718-4CDB-B344-50F1FBA82DF5}" type="presParOf" srcId="{4D02B7C2-B9F2-4D4E-BC5A-39824E175F33}" destId="{6D7F97A5-F097-468F-B61C-682075AC6B33}" srcOrd="0" destOrd="0" presId="urn:microsoft.com/office/officeart/2008/layout/LinedList"/>
    <dgm:cxn modelId="{7657C71C-48E8-4270-8DDC-F521AD83C9E2}" type="presParOf" srcId="{4D02B7C2-B9F2-4D4E-BC5A-39824E175F33}" destId="{A3D2C3F8-1B37-4365-8C41-2E7F329118C8}" srcOrd="1" destOrd="0" presId="urn:microsoft.com/office/officeart/2008/layout/LinedList"/>
    <dgm:cxn modelId="{0C52143A-D66B-490F-ACDE-5670593EAA3D}" type="presParOf" srcId="{BC721221-8D08-49F0-8142-4268ABC5E5D3}" destId="{50A28FB9-A500-455F-A935-99DFC5895227}" srcOrd="2" destOrd="0" presId="urn:microsoft.com/office/officeart/2008/layout/LinedList"/>
    <dgm:cxn modelId="{D14A5D29-19B8-4617-8BFB-17CB5364A05C}" type="presParOf" srcId="{BC721221-8D08-49F0-8142-4268ABC5E5D3}" destId="{745F7D8A-E8A2-4A29-97C3-8D6C36A737D9}" srcOrd="3" destOrd="0" presId="urn:microsoft.com/office/officeart/2008/layout/LinedList"/>
    <dgm:cxn modelId="{2C0F7D60-8169-43F2-80B2-77926EF39BC4}" type="presParOf" srcId="{745F7D8A-E8A2-4A29-97C3-8D6C36A737D9}" destId="{B7CF6175-949F-4D5D-BF4A-1BB733FF9FA7}" srcOrd="0" destOrd="0" presId="urn:microsoft.com/office/officeart/2008/layout/LinedList"/>
    <dgm:cxn modelId="{DF5F41B2-D0E1-4F7A-B798-55AF02936F56}" type="presParOf" srcId="{745F7D8A-E8A2-4A29-97C3-8D6C36A737D9}" destId="{D491D098-5393-4FA9-9A67-3B63EE46B7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B3B1F-51EE-445A-93B7-06744D926E2F}">
      <dsp:nvSpPr>
        <dsp:cNvPr id="0" name=""/>
        <dsp:cNvSpPr/>
      </dsp:nvSpPr>
      <dsp:spPr>
        <a:xfrm>
          <a:off x="0" y="282718"/>
          <a:ext cx="651360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270764" rIns="50552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Mestrado Profissional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Projetos de formação sanitaristas, gestão da atenção básica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Fortalecimento das Escolas Técnicas de Saúde e Escolas de Saúde Pública</a:t>
          </a:r>
          <a:endParaRPr lang="en-US" sz="1300" kern="1200"/>
        </a:p>
      </dsp:txBody>
      <dsp:txXfrm>
        <a:off x="0" y="282718"/>
        <a:ext cx="6513603" cy="982800"/>
      </dsp:txXfrm>
    </dsp:sp>
    <dsp:sp modelId="{D31DD329-03C7-49E2-AC69-52B011C08AAB}">
      <dsp:nvSpPr>
        <dsp:cNvPr id="0" name=""/>
        <dsp:cNvSpPr/>
      </dsp:nvSpPr>
      <dsp:spPr>
        <a:xfrm>
          <a:off x="325680" y="90838"/>
          <a:ext cx="4559522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PROPOSTAS DE ENSINO </a:t>
          </a:r>
          <a:endParaRPr lang="en-US" sz="1300" kern="1200"/>
        </a:p>
      </dsp:txBody>
      <dsp:txXfrm>
        <a:off x="344414" y="109572"/>
        <a:ext cx="4522054" cy="346292"/>
      </dsp:txXfrm>
    </dsp:sp>
    <dsp:sp modelId="{CE57B5DF-4CAD-42B1-8888-3BCCA5006D32}">
      <dsp:nvSpPr>
        <dsp:cNvPr id="0" name=""/>
        <dsp:cNvSpPr/>
      </dsp:nvSpPr>
      <dsp:spPr>
        <a:xfrm>
          <a:off x="0" y="1527598"/>
          <a:ext cx="6513603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270764" rIns="50552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Regionalização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Financiamento </a:t>
          </a:r>
          <a:endParaRPr lang="en-US" sz="1300" kern="1200"/>
        </a:p>
      </dsp:txBody>
      <dsp:txXfrm>
        <a:off x="0" y="1527598"/>
        <a:ext cx="6513603" cy="757575"/>
      </dsp:txXfrm>
    </dsp:sp>
    <dsp:sp modelId="{685E8684-7D9D-4BF7-979F-5AB4C9CEB9E2}">
      <dsp:nvSpPr>
        <dsp:cNvPr id="0" name=""/>
        <dsp:cNvSpPr/>
      </dsp:nvSpPr>
      <dsp:spPr>
        <a:xfrm>
          <a:off x="325680" y="1335718"/>
          <a:ext cx="4559522" cy="38376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PESQUISAS ESTRUTURANTES</a:t>
          </a:r>
          <a:endParaRPr lang="en-US" sz="1300" kern="1200"/>
        </a:p>
      </dsp:txBody>
      <dsp:txXfrm>
        <a:off x="344414" y="1354452"/>
        <a:ext cx="4522054" cy="346292"/>
      </dsp:txXfrm>
    </dsp:sp>
    <dsp:sp modelId="{683DCDB5-1847-446F-A773-C80E2AED550B}">
      <dsp:nvSpPr>
        <dsp:cNvPr id="0" name=""/>
        <dsp:cNvSpPr/>
      </dsp:nvSpPr>
      <dsp:spPr>
        <a:xfrm>
          <a:off x="0" y="2547253"/>
          <a:ext cx="651360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270764" rIns="50552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PROADESS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IdeiaSUS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Portais e Observatórios (PICS, CIT, etc)</a:t>
          </a:r>
          <a:endParaRPr lang="en-US" sz="1300" kern="1200"/>
        </a:p>
      </dsp:txBody>
      <dsp:txXfrm>
        <a:off x="0" y="2547253"/>
        <a:ext cx="6513603" cy="982800"/>
      </dsp:txXfrm>
    </dsp:sp>
    <dsp:sp modelId="{4F98D2AA-5AE8-45DB-A4FA-8F8355363843}">
      <dsp:nvSpPr>
        <dsp:cNvPr id="0" name=""/>
        <dsp:cNvSpPr/>
      </dsp:nvSpPr>
      <dsp:spPr>
        <a:xfrm>
          <a:off x="325680" y="2355373"/>
          <a:ext cx="4559522" cy="38376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PLATAFORMAS DE INFORMAÇÃO</a:t>
          </a:r>
          <a:endParaRPr lang="en-US" sz="1300" kern="1200"/>
        </a:p>
      </dsp:txBody>
      <dsp:txXfrm>
        <a:off x="344414" y="2374107"/>
        <a:ext cx="4522054" cy="346292"/>
      </dsp:txXfrm>
    </dsp:sp>
    <dsp:sp modelId="{75E8B70D-20B0-49B9-A77F-4B13AFCD4584}">
      <dsp:nvSpPr>
        <dsp:cNvPr id="0" name=""/>
        <dsp:cNvSpPr/>
      </dsp:nvSpPr>
      <dsp:spPr>
        <a:xfrm>
          <a:off x="0" y="3792133"/>
          <a:ext cx="651360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270764" rIns="50552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Estratégias para Agenda 2030 e Objetivos do Desenvolvimento Sustentável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Programa de Territórios Saudáveis e Sustentáveis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Feira de Soluções em Saúde</a:t>
          </a:r>
          <a:endParaRPr lang="en-US" sz="1300" kern="1200"/>
        </a:p>
      </dsp:txBody>
      <dsp:txXfrm>
        <a:off x="0" y="3792133"/>
        <a:ext cx="6513603" cy="982800"/>
      </dsp:txXfrm>
    </dsp:sp>
    <dsp:sp modelId="{C5A9F8C2-3CA5-4563-A286-977133700FF3}">
      <dsp:nvSpPr>
        <dsp:cNvPr id="0" name=""/>
        <dsp:cNvSpPr/>
      </dsp:nvSpPr>
      <dsp:spPr>
        <a:xfrm>
          <a:off x="325680" y="3600253"/>
          <a:ext cx="4559522" cy="38376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DESENVOLVIMENTO DE TECNOLOGIAS</a:t>
          </a:r>
          <a:endParaRPr lang="en-US" sz="1300" kern="1200"/>
        </a:p>
      </dsp:txBody>
      <dsp:txXfrm>
        <a:off x="344414" y="3618987"/>
        <a:ext cx="4522054" cy="346292"/>
      </dsp:txXfrm>
    </dsp:sp>
    <dsp:sp modelId="{B093D719-9895-434C-821C-9F66F46F6CA5}">
      <dsp:nvSpPr>
        <dsp:cNvPr id="0" name=""/>
        <dsp:cNvSpPr/>
      </dsp:nvSpPr>
      <dsp:spPr>
        <a:xfrm>
          <a:off x="0" y="5037013"/>
          <a:ext cx="6513603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270764" rIns="50552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Cooperações com Estados e Municípios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/>
            <a:t>Observatórios da gestão estadual e municipal</a:t>
          </a:r>
          <a:endParaRPr lang="en-US" sz="1300" kern="1200"/>
        </a:p>
      </dsp:txBody>
      <dsp:txXfrm>
        <a:off x="0" y="5037013"/>
        <a:ext cx="6513603" cy="757575"/>
      </dsp:txXfrm>
    </dsp:sp>
    <dsp:sp modelId="{D124B36F-B8F6-4A9E-9357-5EAD9C39D1C4}">
      <dsp:nvSpPr>
        <dsp:cNvPr id="0" name=""/>
        <dsp:cNvSpPr/>
      </dsp:nvSpPr>
      <dsp:spPr>
        <a:xfrm>
          <a:off x="325680" y="4845133"/>
          <a:ext cx="4559522" cy="3837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/>
            <a:t>APOIO INSTITUCIONAL</a:t>
          </a:r>
          <a:endParaRPr lang="en-US" sz="1300" kern="1200"/>
        </a:p>
      </dsp:txBody>
      <dsp:txXfrm>
        <a:off x="344414" y="4863867"/>
        <a:ext cx="4522054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0982F-B056-4CA2-B48F-0D6F877DBD09}">
      <dsp:nvSpPr>
        <dsp:cNvPr id="0" name=""/>
        <dsp:cNvSpPr/>
      </dsp:nvSpPr>
      <dsp:spPr>
        <a:xfrm>
          <a:off x="97742" y="-63205"/>
          <a:ext cx="5688651" cy="2808312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6457E-01A1-445D-8EA6-190392E3A103}">
      <dsp:nvSpPr>
        <dsp:cNvPr id="0" name=""/>
        <dsp:cNvSpPr/>
      </dsp:nvSpPr>
      <dsp:spPr>
        <a:xfrm>
          <a:off x="889840" y="1953018"/>
          <a:ext cx="116825" cy="11682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34ABA-A2B0-4B6F-BEF9-E53B575FB9B4}">
      <dsp:nvSpPr>
        <dsp:cNvPr id="0" name=""/>
        <dsp:cNvSpPr/>
      </dsp:nvSpPr>
      <dsp:spPr>
        <a:xfrm>
          <a:off x="997793" y="1668727"/>
          <a:ext cx="1257310" cy="1060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0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Prospecção e Registro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Softwares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Áudio\Vídeos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Canal Saúde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Publicações</a:t>
          </a:r>
        </a:p>
      </dsp:txBody>
      <dsp:txXfrm>
        <a:off x="997793" y="1668727"/>
        <a:ext cx="1257310" cy="1060617"/>
      </dsp:txXfrm>
    </dsp:sp>
    <dsp:sp modelId="{8EF5B9D1-4C49-450C-8792-E787027F990C}">
      <dsp:nvSpPr>
        <dsp:cNvPr id="0" name=""/>
        <dsp:cNvSpPr/>
      </dsp:nvSpPr>
      <dsp:spPr>
        <a:xfrm>
          <a:off x="2297279" y="1111792"/>
          <a:ext cx="211185" cy="21118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56D5D-0CEA-4B11-8A5D-E00C379B6DF3}">
      <dsp:nvSpPr>
        <dsp:cNvPr id="0" name=""/>
        <dsp:cNvSpPr/>
      </dsp:nvSpPr>
      <dsp:spPr>
        <a:xfrm>
          <a:off x="2402003" y="952531"/>
          <a:ext cx="1224136" cy="1780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0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1"/>
              </a:solidFill>
            </a:rPr>
            <a:t>Acesso Público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Pesquisa WEB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Feiras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Redes Cooperativas</a:t>
          </a:r>
        </a:p>
      </dsp:txBody>
      <dsp:txXfrm>
        <a:off x="2402003" y="952531"/>
        <a:ext cx="1224136" cy="1780544"/>
      </dsp:txXfrm>
    </dsp:sp>
    <dsp:sp modelId="{0656C383-84F5-4170-9A00-44E04CBDDA90}">
      <dsp:nvSpPr>
        <dsp:cNvPr id="0" name=""/>
        <dsp:cNvSpPr/>
      </dsp:nvSpPr>
      <dsp:spPr>
        <a:xfrm>
          <a:off x="3982150" y="647297"/>
          <a:ext cx="292064" cy="2920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8AE7F-D0F3-4C3D-B41D-B8EA7510EF80}">
      <dsp:nvSpPr>
        <dsp:cNvPr id="0" name=""/>
        <dsp:cNvSpPr/>
      </dsp:nvSpPr>
      <dsp:spPr>
        <a:xfrm>
          <a:off x="4144156" y="864042"/>
          <a:ext cx="1642228" cy="1367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59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solidFill>
                <a:schemeClr val="tx1"/>
              </a:solidFill>
            </a:rPr>
            <a:t>Incorporação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Experimentação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Programas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Políticas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Avaliação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>
              <a:solidFill>
                <a:schemeClr val="tx1"/>
              </a:solidFill>
            </a:rPr>
            <a:t>Certificação</a:t>
          </a:r>
        </a:p>
      </dsp:txBody>
      <dsp:txXfrm>
        <a:off x="4144156" y="864042"/>
        <a:ext cx="1642228" cy="13672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A3E5B-F34E-438B-B45C-8CC2D6EE7E0F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F97A5-F097-468F-B61C-682075AC6B33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Fortalecer metodologias de trocas dialógicas, bem como pela sistematização das experências territoriais/locais, como parte de um mesmo processo de trabalho, proporcionando aos protagonistas deste encontros locorregionais reflexões acerca de suas práticas.</a:t>
          </a:r>
        </a:p>
      </dsp:txBody>
      <dsp:txXfrm>
        <a:off x="0" y="0"/>
        <a:ext cx="6492875" cy="2552700"/>
      </dsp:txXfrm>
    </dsp:sp>
    <dsp:sp modelId="{50A28FB9-A500-455F-A935-99DFC5895227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14400000"/>
            <a:satOff val="-60003"/>
            <a:lumOff val="50001"/>
            <a:alphaOff val="0"/>
          </a:schemeClr>
        </a:solidFill>
        <a:ln w="12700" cap="flat" cmpd="sng" algn="ctr">
          <a:solidFill>
            <a:schemeClr val="accent2">
              <a:hueOff val="-14400000"/>
              <a:satOff val="-60003"/>
              <a:lumOff val="500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F6175-949F-4D5D-BF4A-1BB733FF9FA7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</a:t>
          </a:r>
          <a:r>
            <a:rPr lang="pt-BR" sz="2500" kern="1200"/>
            <a:t>odas de práticas funcionando como dispositivos disparadores, como tecnologias sociais que se inscrevem como parte de outro tipo cartografia territorial, onde determinadas práticas abordam e refletem soluções acerca das necessidades de saúde da população, profissionais e gestores de saúde</a:t>
          </a:r>
          <a:endParaRPr lang="en-US" sz="2500" kern="1200"/>
        </a:p>
      </dsp:txBody>
      <dsp:txXfrm>
        <a:off x="0" y="2552700"/>
        <a:ext cx="6492875" cy="2552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C195-5CE7-4D2B-A177-680EA356D18C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10327-25BA-4FD1-9326-ABE36617C31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8576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CAEC8-F8D0-0D4D-AD61-DF383BF39B38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6663"/>
            <a:ext cx="5943600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6910" y="4767262"/>
            <a:ext cx="541528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7DB15-86C7-F846-8222-8B4A4F1DB639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49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1pPr>
            <a:lvl2pPr marL="698893" indent="-268805" eaLnBrk="0" hangingPunct="0"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2pPr>
            <a:lvl3pPr marL="1075220" indent="-215044" eaLnBrk="0" hangingPunct="0"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3pPr>
            <a:lvl4pPr marL="1505308" indent="-215044" eaLnBrk="0" hangingPunct="0"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4pPr>
            <a:lvl5pPr marL="1935396" indent="-215044" eaLnBrk="0" hangingPunct="0"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5pPr>
            <a:lvl6pPr marL="2365484" indent="-215044" defTabSz="422622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6pPr>
            <a:lvl7pPr marL="2795572" indent="-215044" defTabSz="422622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7pPr>
            <a:lvl8pPr marL="3225660" indent="-215044" defTabSz="422622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8pPr>
            <a:lvl9pPr marL="3655748" indent="-215044" defTabSz="422622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4" charset="0"/>
              <a:tabLst>
                <a:tab pos="0" algn="l"/>
                <a:tab pos="913937" algn="l"/>
                <a:tab pos="1829368" algn="l"/>
                <a:tab pos="2744798" algn="l"/>
                <a:tab pos="3658735" algn="l"/>
                <a:tab pos="4574166" algn="l"/>
                <a:tab pos="5489596" algn="l"/>
                <a:tab pos="6405027" algn="l"/>
                <a:tab pos="7318964" algn="l"/>
                <a:tab pos="8234394" algn="l"/>
                <a:tab pos="9149825" algn="l"/>
                <a:tab pos="10065255" algn="l"/>
              </a:tabLst>
              <a:defRPr sz="13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fld id="{CEC18ED7-9A1F-40F3-8270-DACE8072B598}" type="slidenum">
              <a:rPr lang="en-GB" sz="1200">
                <a:solidFill>
                  <a:srgbClr val="000000"/>
                </a:solidFill>
              </a:rPr>
              <a:pPr eaLnBrk="1" hangingPunct="1">
                <a:defRPr/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6125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08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1236663"/>
            <a:ext cx="5943600" cy="3344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44E26F-B769-4CDA-9E66-04CF73B32AEC}" type="slidenum">
              <a:rPr lang="pt-BR" altLang="pt-BR" sz="1200">
                <a:solidFill>
                  <a:prstClr val="black"/>
                </a:solidFill>
              </a:rPr>
              <a:pPr/>
              <a:t>3</a:t>
            </a:fld>
            <a:endParaRPr lang="pt-BR" altLang="pt-B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2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108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7DB15-86C7-F846-8222-8B4A4F1DB63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78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7DB15-86C7-F846-8222-8B4A4F1DB63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35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7DB15-86C7-F846-8222-8B4A4F1DB639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387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920777" y="6248401"/>
            <a:ext cx="356825" cy="307773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6216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ustomiz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lIns="4754642" tIns="1920144" rIns="0" bIns="0"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on the icon to insert a </a:t>
            </a:r>
            <a:br>
              <a:rPr lang="en-US" dirty="0"/>
            </a:br>
            <a:r>
              <a:rPr lang="en-US" dirty="0"/>
              <a:t>new photo. Detailed instructions </a:t>
            </a:r>
            <a:br>
              <a:rPr lang="en-US" dirty="0"/>
            </a:br>
            <a:r>
              <a:rPr lang="en-US" dirty="0"/>
              <a:t>can be found on the slide titled</a:t>
            </a:r>
            <a:br>
              <a:rPr lang="en-US" dirty="0"/>
            </a:br>
            <a:r>
              <a:rPr lang="en-US" dirty="0"/>
              <a:t>“CHANGING THE PHOTO ON </a:t>
            </a:r>
            <a:br>
              <a:rPr lang="en-US" dirty="0"/>
            </a:br>
            <a:r>
              <a:rPr lang="en-US" dirty="0"/>
              <a:t>YOUR TITLE SLIDE.”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7" y="2459705"/>
            <a:ext cx="5520267" cy="1130065"/>
          </a:xfr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MAIN TITLE HERE – UP TO 2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7" y="3629783"/>
            <a:ext cx="5520267" cy="69668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900" b="0">
                <a:solidFill>
                  <a:schemeClr val="bg1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7" y="5408085"/>
            <a:ext cx="5520267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5" y="4657347"/>
            <a:ext cx="5520268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>
                <a:solidFill>
                  <a:srgbClr val="FFFFFF"/>
                </a:solidFill>
              </a:rPr>
              <a:t>© Bill &amp; Melinda Gates Foundation      |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7498085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800" kern="1200" spc="27" baseline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6835" y="2486275"/>
            <a:ext cx="11129432" cy="949079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067"/>
              </a:lnSpc>
              <a:defRPr sz="3100" b="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INSERT MAIN TITLE HERE – UP TO 2 FULL-WIDTH LINES (ALL CAPS)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837" y="3501612"/>
            <a:ext cx="11129433" cy="586885"/>
          </a:xfr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900" b="0">
                <a:solidFill>
                  <a:schemeClr val="accent4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Insert Sub-Title Here – Up To 2 Lines (Initial Caps)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86837" y="5413249"/>
            <a:ext cx="11106151" cy="1014491"/>
          </a:xfrm>
        </p:spPr>
        <p:txBody>
          <a:bodyPr/>
          <a:lstStyle>
            <a:lvl1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117" indent="0">
              <a:lnSpc>
                <a:spcPts val="2267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4pPr>
            <a:lvl5pPr marL="2117" indent="0">
              <a:lnSpc>
                <a:spcPts val="2267"/>
              </a:lnSpc>
              <a:spcBef>
                <a:spcPts val="0"/>
              </a:spcBef>
              <a:buNone/>
              <a:defRPr sz="16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Presenter Name 1</a:t>
            </a:r>
          </a:p>
          <a:p>
            <a:pPr lvl="2"/>
            <a:r>
              <a:rPr lang="en-US"/>
              <a:t>Presenter Name 2</a:t>
            </a:r>
          </a:p>
          <a:p>
            <a:pPr lvl="4"/>
            <a:r>
              <a:rPr lang="en-US"/>
              <a:t>Presenter Name 3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86837" y="4657347"/>
            <a:ext cx="11129433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54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86837" y="4293719"/>
            <a:ext cx="11129433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C:\Users\TERESA~1\AppData\Local\Temp\vmware-Teresa Sharp\VMwareDnD\99bbe9a7\BMGF_red_box_2i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07" y="1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7755467" y="6527945"/>
            <a:ext cx="3860800" cy="207464"/>
          </a:xfrm>
        </p:spPr>
        <p:txBody>
          <a:bodyPr/>
          <a:lstStyle>
            <a:lvl1pPr>
              <a:defRPr sz="700"/>
            </a:lvl1pPr>
          </a:lstStyle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</p:spTree>
    <p:extLst>
      <p:ext uri="{BB962C8B-B14F-4D97-AF65-F5344CB8AC3E}">
        <p14:creationId xmlns:p14="http://schemas.microsoft.com/office/powerpoint/2010/main" val="29954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5" y="1718735"/>
            <a:ext cx="11106151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900" b="0" baseline="0"/>
            </a:lvl1pPr>
            <a:lvl2pPr marL="228584" indent="-228584">
              <a:spcBef>
                <a:spcPts val="8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00"/>
            </a:lvl2pPr>
            <a:lvl3pPr marL="457167" indent="-228584"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865" indent="-230701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49" indent="-228584">
              <a:spcBef>
                <a:spcPts val="800"/>
              </a:spcBef>
              <a:spcAft>
                <a:spcPts val="0"/>
              </a:spcAft>
              <a:defRPr baseline="0"/>
            </a:lvl5pPr>
          </a:lstStyle>
          <a:p>
            <a:pPr lvl="0"/>
            <a:r>
              <a:rPr lang="en-US" dirty="0"/>
              <a:t>Insert bullet list at full-width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5" y="646180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38298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 + Bol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5" y="1519628"/>
            <a:ext cx="11106151" cy="398213"/>
          </a:xfrm>
        </p:spPr>
        <p:txBody>
          <a:bodyPr/>
          <a:lstStyle>
            <a:lvl1pPr>
              <a:lnSpc>
                <a:spcPts val="2133"/>
              </a:lnSpc>
              <a:spcBef>
                <a:spcPts val="0"/>
              </a:spcBef>
              <a:defRPr sz="1900" b="1" baseline="0"/>
            </a:lvl1pPr>
            <a:lvl2pPr marL="228584" indent="-228584">
              <a:spcBef>
                <a:spcPts val="448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  <a:defRPr sz="1700"/>
            </a:lvl2pPr>
            <a:lvl3pPr marL="457167" indent="-228584">
              <a:spcBef>
                <a:spcPts val="448"/>
              </a:spcBef>
              <a:buClr>
                <a:srgbClr val="3086AB"/>
              </a:buClr>
              <a:buFont typeface="Arial" panose="020B0604020202020204" pitchFamily="34" charset="0"/>
              <a:buChar char="•"/>
              <a:tabLst/>
              <a:defRPr baseline="0"/>
            </a:lvl3pPr>
            <a:lvl4pPr marL="687865" indent="-230701">
              <a:spcBef>
                <a:spcPts val="448"/>
              </a:spcBef>
              <a:spcAft>
                <a:spcPts val="0"/>
              </a:spcAft>
              <a:buFont typeface="Arial" panose="020B0604020202020204" pitchFamily="34" charset="0"/>
              <a:buChar char="-"/>
              <a:tabLst/>
              <a:defRPr baseline="0"/>
            </a:lvl4pPr>
            <a:lvl5pPr marL="916449" indent="-228584">
              <a:spcBef>
                <a:spcPts val="448"/>
              </a:spcBef>
              <a:defRPr baseline="0"/>
            </a:lvl5pPr>
          </a:lstStyle>
          <a:p>
            <a:pPr lvl="0"/>
            <a:r>
              <a:rPr lang="en-US" dirty="0"/>
              <a:t>Insert bullet list at full-width </a:t>
            </a:r>
            <a:r>
              <a:rPr lang="en-US"/>
              <a:t>of slide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86837" y="2038299"/>
            <a:ext cx="11129433" cy="4221604"/>
          </a:xfrm>
        </p:spPr>
        <p:txBody>
          <a:bodyPr/>
          <a:lstStyle>
            <a:lvl1pPr>
              <a:spcBef>
                <a:spcPts val="800"/>
              </a:spcBef>
              <a:defRPr sz="1700"/>
            </a:lvl1pPr>
            <a:lvl2pPr>
              <a:spcBef>
                <a:spcPts val="800"/>
              </a:spcBef>
              <a:defRPr sz="1700"/>
            </a:lvl2pPr>
            <a:lvl3pPr>
              <a:spcBef>
                <a:spcPts val="800"/>
              </a:spcBef>
              <a:defRPr sz="1600"/>
            </a:lvl3pPr>
            <a:lvl4pPr>
              <a:spcBef>
                <a:spcPts val="800"/>
              </a:spcBef>
              <a:defRPr sz="1500"/>
            </a:lvl4pPr>
            <a:lvl5pPr>
              <a:spcBef>
                <a:spcPts val="800"/>
              </a:spcBef>
              <a:defRPr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5" y="646180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19809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2/3 Copy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87385" y="712944"/>
            <a:ext cx="6728883" cy="5535456"/>
          </a:xfrm>
        </p:spPr>
        <p:txBody>
          <a:bodyPr/>
          <a:lstStyle>
            <a:lvl1pPr>
              <a:spcBef>
                <a:spcPts val="800"/>
              </a:spcBef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Insert bullet list at 2/3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6833" y="646177"/>
            <a:ext cx="4226984" cy="862195"/>
          </a:xfrm>
          <a:prstGeom prst="rect">
            <a:avLst/>
          </a:prstGeom>
        </p:spPr>
        <p:txBody>
          <a:bodyPr anchor="t"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Copy +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86837" y="1162283"/>
            <a:ext cx="11106151" cy="600132"/>
          </a:xfrm>
        </p:spPr>
        <p:txBody>
          <a:bodyPr/>
          <a:lstStyle>
            <a:lvl1pPr marL="0" indent="0">
              <a:buNone/>
              <a:defRPr sz="1700" baseline="0"/>
            </a:lvl1pPr>
            <a:lvl2pPr marL="0" indent="0">
              <a:buFont typeface="Arial" panose="020B0604020202020204" pitchFamily="34" charset="0"/>
              <a:buNone/>
              <a:defRPr sz="1700"/>
            </a:lvl2pPr>
            <a:lvl3pPr marL="0" indent="0">
              <a:buNone/>
              <a:defRPr sz="1700"/>
            </a:lvl3pPr>
            <a:lvl4pPr marL="0" indent="0">
              <a:buNone/>
              <a:defRPr sz="1700"/>
            </a:lvl4pPr>
            <a:lvl5pPr marL="0" indent="0">
              <a:buNone/>
              <a:defRPr sz="1700"/>
            </a:lvl5pPr>
          </a:lstStyle>
          <a:p>
            <a:pPr lvl="0"/>
            <a:r>
              <a:rPr lang="en-US" dirty="0"/>
              <a:t>Insert sub-headline or explanatory copy here – up to 2 full-width lines.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86835" y="1949454"/>
            <a:ext cx="11106151" cy="4288367"/>
          </a:xfrm>
        </p:spPr>
        <p:txBody>
          <a:bodyPr tIns="1097226"/>
          <a:lstStyle>
            <a:lvl1pPr marL="0" indent="0" algn="ctr">
              <a:buNone/>
              <a:defRPr sz="1600" baseline="0"/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Click icon to insert visual element here at full-width of slide.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5" y="646176"/>
            <a:ext cx="11106151" cy="50924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1 FULL-WIDTH LINE</a:t>
            </a:r>
          </a:p>
        </p:txBody>
      </p:sp>
    </p:spTree>
    <p:extLst>
      <p:ext uri="{BB962C8B-B14F-4D97-AF65-F5344CB8AC3E}">
        <p14:creationId xmlns:p14="http://schemas.microsoft.com/office/powerpoint/2010/main" val="13828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Head, 1/3 Copy +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1716160"/>
            <a:ext cx="6718301" cy="452166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5"/>
            <a:ext cx="4226984" cy="4519084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900" b="0"/>
            </a:lvl1pPr>
            <a:lvl2pPr>
              <a:spcBef>
                <a:spcPts val="800"/>
              </a:spcBef>
              <a:spcAft>
                <a:spcPts val="0"/>
              </a:spcAft>
              <a:defRPr sz="1700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sz="1600"/>
            </a:lvl3pPr>
            <a:lvl4pPr marL="687864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>
              <a:spcBef>
                <a:spcPts val="80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835" y="646180"/>
            <a:ext cx="11106151" cy="69757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HERE – UP TO 2 FULL WIDTH LINES (ALL CAPS)</a:t>
            </a:r>
          </a:p>
        </p:txBody>
      </p:sp>
    </p:spTree>
    <p:extLst>
      <p:ext uri="{BB962C8B-B14F-4D97-AF65-F5344CB8AC3E}">
        <p14:creationId xmlns:p14="http://schemas.microsoft.com/office/powerpoint/2010/main" val="25965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Width Head + Copy w/ 2/3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6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900" b="0" baseline="0"/>
            </a:lvl1pPr>
            <a:lvl2pPr>
              <a:spcBef>
                <a:spcPts val="800"/>
              </a:spcBef>
              <a:spcAft>
                <a:spcPts val="0"/>
              </a:spcAft>
              <a:defRPr sz="1700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687864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32" indent="-228584">
              <a:spcBef>
                <a:spcPts val="800"/>
              </a:spcBef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86833" y="646177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74684" y="651936"/>
            <a:ext cx="6718301" cy="558588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to insert a visual here at 2/3 width of slide</a:t>
            </a:r>
          </a:p>
        </p:txBody>
      </p:sp>
    </p:spTree>
    <p:extLst>
      <p:ext uri="{BB962C8B-B14F-4D97-AF65-F5344CB8AC3E}">
        <p14:creationId xmlns:p14="http://schemas.microsoft.com/office/powerpoint/2010/main" val="7333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Single Copy Block + Full-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74683" y="0"/>
            <a:ext cx="7317316" cy="6858000"/>
          </a:xfrm>
        </p:spPr>
        <p:txBody>
          <a:bodyPr tIns="822918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86833" y="649769"/>
            <a:ext cx="4226984" cy="6139403"/>
          </a:xfrm>
        </p:spPr>
        <p:txBody>
          <a:bodyPr/>
          <a:lstStyle>
            <a:lvl1pPr marL="0" indent="0">
              <a:lnSpc>
                <a:spcPts val="3067"/>
              </a:lnSpc>
              <a:spcBef>
                <a:spcPts val="0"/>
              </a:spcBef>
              <a:buNone/>
              <a:defRPr sz="3100" baseline="0"/>
            </a:lvl1pPr>
            <a:lvl2pPr marL="0" indent="0">
              <a:lnSpc>
                <a:spcPct val="100000"/>
              </a:lnSpc>
              <a:spcBef>
                <a:spcPts val="2400"/>
              </a:spcBef>
              <a:buClr>
                <a:srgbClr val="2F85AA"/>
              </a:buClr>
              <a:buFont typeface="Wingdings" pitchFamily="2" charset="2"/>
              <a:buNone/>
              <a:defRPr sz="1900" b="0" baseline="0"/>
            </a:lvl2pPr>
            <a:lvl3pPr marL="0" indent="0">
              <a:spcBef>
                <a:spcPts val="1600"/>
              </a:spcBef>
              <a:spcAft>
                <a:spcPts val="800"/>
              </a:spcAft>
              <a:buClr>
                <a:srgbClr val="2F85AA"/>
              </a:buClr>
              <a:buFont typeface="Wingdings" pitchFamily="2" charset="2"/>
              <a:buNone/>
              <a:tabLst/>
              <a:defRPr sz="1900" b="1">
                <a:solidFill>
                  <a:schemeClr val="accent3">
                    <a:lumMod val="75000"/>
                  </a:schemeClr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buClr>
                <a:srgbClr val="2F85AA"/>
              </a:buClr>
              <a:buNone/>
              <a:defRPr lang="en-US" sz="1500" kern="1200" baseline="0" smtClean="0">
                <a:solidFill>
                  <a:schemeClr val="accent6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2817" indent="-232817">
              <a:lnSpc>
                <a:spcPts val="2000"/>
              </a:lnSpc>
              <a:spcBef>
                <a:spcPts val="800"/>
              </a:spcBef>
              <a:buClr>
                <a:schemeClr val="accent3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INSERT HEADLINE -  TWO LINES ALL CAPS</a:t>
            </a:r>
          </a:p>
          <a:p>
            <a:pPr lvl="1"/>
            <a:r>
              <a:rPr lang="en-US"/>
              <a:t>Second level. Format for division slides. Use Increase List Level to access the body copy formatting.</a:t>
            </a:r>
          </a:p>
          <a:p>
            <a:pPr lvl="2"/>
            <a:r>
              <a:rPr lang="en-US"/>
              <a:t>Programs</a:t>
            </a:r>
          </a:p>
          <a:p>
            <a:pPr lvl="3"/>
            <a:r>
              <a:rPr lang="en-US"/>
              <a:t>Explanatory copy for strategies and initiatives</a:t>
            </a:r>
          </a:p>
          <a:p>
            <a:pPr lvl="4"/>
            <a:r>
              <a:rPr lang="en-US"/>
              <a:t>Bullet copy for strategies and initiatives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7498085" y="6527945"/>
            <a:ext cx="3860800" cy="20746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6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Width Head + Copy w/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6833" y="1718736"/>
            <a:ext cx="4226984" cy="4519085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buClr>
                <a:srgbClr val="2F85AA"/>
              </a:buClr>
              <a:defRPr sz="1900" b="0" baseline="0"/>
            </a:lvl1pPr>
            <a:lvl2pPr>
              <a:spcBef>
                <a:spcPts val="800"/>
              </a:spcBef>
              <a:spcAft>
                <a:spcPts val="0"/>
              </a:spcAft>
              <a:defRPr sz="1700" baseline="0"/>
            </a:lvl2pPr>
            <a:lvl3pPr>
              <a:spcBef>
                <a:spcPts val="800"/>
              </a:spcBef>
              <a:spcAft>
                <a:spcPts val="0"/>
              </a:spcAft>
              <a:buClr>
                <a:srgbClr val="3086AB"/>
              </a:buClr>
              <a:defRPr baseline="0"/>
            </a:lvl3pPr>
            <a:lvl4pPr marL="687864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-"/>
              <a:defRPr baseline="0"/>
            </a:lvl4pPr>
            <a:lvl5pPr marL="914332" indent="-228584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◦"/>
              <a:defRPr baseline="0"/>
            </a:lvl5pPr>
          </a:lstStyle>
          <a:p>
            <a:pPr lvl="0"/>
            <a:r>
              <a:rPr lang="en-US" dirty="0"/>
              <a:t>Insert bullet list at 1/3 width of slide</a:t>
            </a:r>
          </a:p>
          <a:p>
            <a:pPr lvl="1"/>
            <a:r>
              <a:rPr lang="en-US" dirty="0"/>
              <a:t>Bullet list level two</a:t>
            </a:r>
          </a:p>
          <a:p>
            <a:pPr lvl="2"/>
            <a:r>
              <a:rPr lang="en-US" dirty="0"/>
              <a:t>Bullet list level three</a:t>
            </a:r>
          </a:p>
          <a:p>
            <a:pPr lvl="3"/>
            <a:r>
              <a:rPr lang="en-US" dirty="0"/>
              <a:t>Bullet list level four</a:t>
            </a:r>
          </a:p>
          <a:p>
            <a:pPr lvl="4"/>
            <a:r>
              <a:rPr lang="en-US" dirty="0"/>
              <a:t>Bullet list level five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74687" y="0"/>
            <a:ext cx="7317316" cy="6858000"/>
          </a:xfrm>
        </p:spPr>
        <p:txBody>
          <a:bodyPr tIns="822918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69312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86833" y="646177"/>
            <a:ext cx="4226984" cy="86219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INSERT HEADLINE – TWO LINES ALL CAPS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7498085" y="6527945"/>
            <a:ext cx="3860800" cy="20746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eable Photo Slide (Full Fram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lIns="182870" tIns="1828709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on the icon to insert </a:t>
            </a:r>
            <a:br>
              <a:rPr lang="en-US" dirty="0"/>
            </a:br>
            <a:r>
              <a:rPr lang="en-US" dirty="0"/>
              <a:t>a new full-frame photo.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7498085" y="6527945"/>
            <a:ext cx="3860800" cy="207464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359635" y="6527357"/>
            <a:ext cx="253444" cy="207464"/>
          </a:xfrm>
        </p:spPr>
        <p:txBody>
          <a:bodyPr/>
          <a:lstStyle/>
          <a:p>
            <a:fld id="{D3F7C509-FEEF-45D3-B896-7C07814C0C13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line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" y="177803"/>
            <a:ext cx="11516784" cy="10033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4433" y="1351285"/>
            <a:ext cx="11516784" cy="532098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spcAft>
                <a:spcPts val="600"/>
              </a:spcAft>
              <a:buClr>
                <a:schemeClr val="accent1"/>
              </a:buClr>
              <a:defRPr/>
            </a:lvl2pPr>
            <a:lvl3pPr>
              <a:spcAft>
                <a:spcPts val="400"/>
              </a:spcAft>
              <a:buClr>
                <a:schemeClr val="accent1"/>
              </a:buClr>
              <a:defRPr/>
            </a:lvl3pPr>
            <a:lvl4pPr marL="1314354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/>
            </a:lvl4pPr>
            <a:lvl5pPr marL="1714372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/>
            </a:lvl5pPr>
            <a:lvl6pPr marL="2171538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/>
            </a:lvl6pPr>
            <a:lvl7pPr marL="2628704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 baseline="0"/>
            </a:lvl7pPr>
            <a:lvl8pPr marL="3028723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 baseline="0"/>
            </a:lvl8pPr>
            <a:lvl9pPr marL="3485890" indent="-171438">
              <a:spcAft>
                <a:spcPts val="400"/>
              </a:spcAft>
              <a:buClr>
                <a:schemeClr val="accent1"/>
              </a:buClr>
              <a:buFontTx/>
              <a:buChar char="–"/>
              <a:defRPr sz="15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22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73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0876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142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9481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6793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9727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0634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5699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435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4038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2837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1F16B-150B-4846-BC83-6A748E31EEDB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838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EB6D-1E38-46B6-90B8-C392B0DF009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5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35F44-AF9A-41A5-9395-36AE7782448A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89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2372-3014-4FC2-AAD4-A0221789454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05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B44A-4E97-4482-8492-AB36406277D6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25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6A087-99BA-4F77-802F-EDE3F7D82AA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72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803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41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537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516A4-2000-4754-BE5B-729FB5207379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42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BD-A327-4F72-BEFE-77BED1E8AC8F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2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27A9-6B61-4FCD-B32B-007125EE404C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1B999-6B75-4E6E-B48E-9468B05ADD13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7D95C-D2E0-4B25-A787-804A1BEC4B54}" type="slidenum">
              <a:rPr lang="pt-BR" alt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6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vmlDrawing" Target="../drawings/vmlDrawing1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8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03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0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think-cell Folie" r:id="rId16" imgW="360" imgH="360" progId="TCLayout.ActiveDocument.1">
                  <p:embed/>
                </p:oleObj>
              </mc:Choice>
              <mc:Fallback>
                <p:oleObj name="think-cell Folie" r:id="rId1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4685" y="707273"/>
            <a:ext cx="6733115" cy="55411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72528"/>
            <a:ext cx="268224" cy="2684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98085" y="6527945"/>
            <a:ext cx="3860800" cy="20746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spc="27" baseline="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 defTabSz="914354"/>
            <a:r>
              <a:rPr lang="en-US" dirty="0">
                <a:solidFill>
                  <a:srgbClr val="000000"/>
                </a:solidFill>
              </a:rPr>
              <a:t>© Bill &amp; Melinda Gates Foundation      |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9635" y="6527357"/>
            <a:ext cx="253444" cy="2074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354"/>
            <a:fld id="{D3F7C509-FEEF-45D3-B896-7C07814C0C13}" type="slidenum">
              <a:rPr lang="en-US" smtClean="0">
                <a:solidFill>
                  <a:srgbClr val="000000"/>
                </a:solidFill>
              </a:rPr>
              <a:pPr defTabSz="914354"/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6837" y="6465243"/>
            <a:ext cx="11120967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59833" y="353093"/>
            <a:ext cx="4226984" cy="862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56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10" rtl="0" eaLnBrk="1" latinLnBrk="0" hangingPunct="1">
        <a:lnSpc>
          <a:spcPts val="3067"/>
        </a:lnSpc>
        <a:spcBef>
          <a:spcPct val="0"/>
        </a:spcBef>
        <a:buNone/>
        <a:defRPr sz="3100" kern="1200" cap="all" baseline="0">
          <a:solidFill>
            <a:schemeClr val="accent6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10" rtl="0" eaLnBrk="1" latinLnBrk="0" hangingPunct="1">
        <a:spcBef>
          <a:spcPts val="800"/>
        </a:spcBef>
        <a:buClr>
          <a:srgbClr val="2F85AA"/>
        </a:buClr>
        <a:buFont typeface="Wingdings" pitchFamily="2" charset="2"/>
        <a:buNone/>
        <a:defRPr sz="19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1pPr>
      <a:lvl2pPr marL="243399" indent="-243399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Wingdings" panose="05000000000000000000" pitchFamily="2" charset="2"/>
        <a:buChar char="§"/>
        <a:defRPr sz="17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2pPr>
      <a:lvl3pPr marL="459283" indent="-198954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itchFamily="34" charset="0"/>
        <a:buChar char="•"/>
        <a:tabLst>
          <a:tab pos="533360" algn="l"/>
        </a:tabLst>
        <a:defRPr sz="16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3pPr>
      <a:lvl4pPr marL="685750" indent="-228584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Font typeface="Arial" panose="020B0604020202020204" pitchFamily="34" charset="0"/>
        <a:buChar char="-"/>
        <a:defRPr sz="15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4pPr>
      <a:lvl5pPr marL="914332" indent="-228584" algn="l" defTabSz="1219110" rtl="0" eaLnBrk="1" latinLnBrk="0" hangingPunct="1">
        <a:spcBef>
          <a:spcPts val="800"/>
        </a:spcBef>
        <a:buClr>
          <a:schemeClr val="accent3">
            <a:lumMod val="75000"/>
          </a:schemeClr>
        </a:buClr>
        <a:buSzPct val="100000"/>
        <a:buFont typeface="Arial" panose="020B0604020202020204" pitchFamily="34" charset="0"/>
        <a:buChar char="◦"/>
        <a:defRPr sz="1500" kern="1200">
          <a:solidFill>
            <a:schemeClr val="accent6"/>
          </a:solidFill>
          <a:latin typeface="Arial" pitchFamily="34" charset="0"/>
          <a:ea typeface="+mn-ea"/>
          <a:cs typeface="Arial" pitchFamily="34" charset="0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323B2-F48B-47AF-A18C-462FA3D23766}" type="datetimeFigureOut">
              <a:rPr lang="pt-BR" smtClean="0"/>
              <a:t>16/12/2019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6B79E-836C-4DF7-A94F-AD7A85FA0F3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931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AE31C3-9F5E-4CDB-9215-15F856AB2A52}" type="slidenum">
              <a:rPr lang="pt-BR" alt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5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0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hyperlink" Target="https://learninglab.solutionsjournalism.org/" TargetMode="Externa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6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5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jpeg"/><Relationship Id="rId4" Type="http://schemas.openxmlformats.org/officeDocument/2006/relationships/image" Target="../media/image59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file:///C:\Users\cgti\Pictures\Imagem1.png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deiasus.fiocruz.br/portal/images/IdeiaSUS_Final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7294" y="39316"/>
            <a:ext cx="4862699" cy="139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854" y="5629344"/>
            <a:ext cx="2515765" cy="78028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963" y="5322548"/>
            <a:ext cx="1860891" cy="13938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4738" y="5323775"/>
            <a:ext cx="3324225" cy="10858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65" y="5604920"/>
            <a:ext cx="2597121" cy="829128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15FB503-AB4C-4F50-A2FD-1A8F731F8971}"/>
              </a:ext>
            </a:extLst>
          </p:cNvPr>
          <p:cNvSpPr txBox="1">
            <a:spLocks/>
          </p:cNvSpPr>
          <p:nvPr/>
        </p:nvSpPr>
        <p:spPr bwMode="auto">
          <a:xfrm>
            <a:off x="573657" y="1488935"/>
            <a:ext cx="10951982" cy="3544311"/>
          </a:xfrm>
          <a:prstGeom prst="rect">
            <a:avLst/>
          </a:prstGeom>
          <a:solidFill>
            <a:srgbClr val="00B0F0"/>
          </a:solidFill>
          <a:ln w="28575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 Nova" panose="020B0604020202020204" pitchFamily="34" charset="0"/>
                <a:cs typeface="Aharoni" panose="020B0604020202020204" pitchFamily="2" charset="-79"/>
              </a:rPr>
              <a:t>Congresso de Secretários (as) Municipais de Saúde do 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 Nova" panose="020B0604020202020204" pitchFamily="34" charset="0"/>
                <a:cs typeface="Aharoni" panose="020B0604020202020204" pitchFamily="2" charset="-79"/>
              </a:rPr>
              <a:t>Rio Grande do Norte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 Nova" panose="020B0604020202020204" pitchFamily="34" charset="0"/>
                <a:cs typeface="Aharoni" panose="020B0604020202020204" pitchFamily="2" charset="-79"/>
              </a:rPr>
              <a:t>Natal - Dezembro 2019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 Nova" panose="020B0604020202020204" pitchFamily="34" charset="0"/>
                <a:cs typeface="Aharoni" panose="020B0604020202020204" pitchFamily="2" charset="-79"/>
              </a:rPr>
              <a:t>“30 Anos do COSEMS  e seus reflexos no SUS RN”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bg1"/>
                </a:solidFill>
                <a:latin typeface="Arial Nova" panose="020B0604020202020204" pitchFamily="34" charset="0"/>
                <a:cs typeface="Aharoni" panose="020B0604020202020204" pitchFamily="2" charset="-79"/>
              </a:rPr>
              <a:t>COSEMS RN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C593D0-068C-417B-BD82-DDAC2038FFC0}"/>
              </a:ext>
            </a:extLst>
          </p:cNvPr>
          <p:cNvSpPr txBox="1"/>
          <p:nvPr/>
        </p:nvSpPr>
        <p:spPr>
          <a:xfrm>
            <a:off x="8775494" y="5024245"/>
            <a:ext cx="325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 Nova" panose="020B0604020202020204" pitchFamily="34" charset="0"/>
                <a:cs typeface="Aharoni" panose="020B0604020202020204" pitchFamily="2" charset="-79"/>
              </a:rPr>
              <a:t>Valcler Rangel Fernandes -  </a:t>
            </a:r>
          </a:p>
          <a:p>
            <a:r>
              <a:rPr lang="pt-BR" sz="1600" dirty="0">
                <a:latin typeface="Arial Nova" panose="020B0604020202020204" pitchFamily="34" charset="0"/>
                <a:cs typeface="Aharoni" panose="020B0604020202020204" pitchFamily="2" charset="-79"/>
              </a:rPr>
              <a:t>Chefe de Gabinete - Fiocruz</a:t>
            </a:r>
          </a:p>
        </p:txBody>
      </p:sp>
    </p:spTree>
    <p:extLst>
      <p:ext uri="{BB962C8B-B14F-4D97-AF65-F5344CB8AC3E}">
        <p14:creationId xmlns:p14="http://schemas.microsoft.com/office/powerpoint/2010/main" val="102162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6601" y="711658"/>
            <a:ext cx="8886825" cy="649287"/>
          </a:xfrm>
        </p:spPr>
        <p:txBody>
          <a:bodyPr anchor="ctr"/>
          <a:lstStyle/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</a:rPr>
              <a:t>Fiocruz Nacional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8576016-E52F-4F3B-AD19-35FEE6048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/>
          <a:stretch/>
        </p:blipFill>
        <p:spPr>
          <a:xfrm>
            <a:off x="1451789" y="1588121"/>
            <a:ext cx="4973490" cy="4150325"/>
          </a:xfrm>
          <a:prstGeom prst="rect">
            <a:avLst/>
          </a:prstGeom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359978" y="5768997"/>
            <a:ext cx="4239490" cy="28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sz="1600" dirty="0">
                <a:solidFill>
                  <a:srgbClr val="000000"/>
                </a:solidFill>
                <a:latin typeface="Arial" panose="020B0604020202020204" pitchFamily="34" charset="0"/>
              </a:rPr>
              <a:t>Requalificação dos acordos com os Estados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r="2677" b="3012"/>
          <a:stretch/>
        </p:blipFill>
        <p:spPr>
          <a:xfrm>
            <a:off x="9342483" y="1553684"/>
            <a:ext cx="2777427" cy="19281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483" y="3659950"/>
            <a:ext cx="2777427" cy="207849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/>
          <a:srcRect l="1366" r="3039" b="4003"/>
          <a:stretch/>
        </p:blipFill>
        <p:spPr>
          <a:xfrm>
            <a:off x="6540634" y="3659950"/>
            <a:ext cx="2686494" cy="207849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/>
          <a:srcRect r="4551" b="4555"/>
          <a:stretch/>
        </p:blipFill>
        <p:spPr>
          <a:xfrm>
            <a:off x="6549176" y="1560903"/>
            <a:ext cx="2636388" cy="191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2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8FED05B-6C74-468F-8E43-F0BA0F5F6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86" y="847230"/>
            <a:ext cx="5533344" cy="14442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62EA30-3BD0-497A-A800-720092AD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253" y="2265518"/>
            <a:ext cx="6933747" cy="459248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87A1AE8-9934-4218-AA21-CD6FBEBD2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73" y="290285"/>
            <a:ext cx="4252686" cy="372591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E588182-23A5-4ECB-B5CE-83D789335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79" y="5996007"/>
            <a:ext cx="3536950" cy="861993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211A0FC-3C52-4064-ABF3-DA1E04434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778948" y="3894931"/>
            <a:ext cx="3215776" cy="214301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89CB1E-481C-49C4-855C-5E8AC8608ED3}"/>
              </a:ext>
            </a:extLst>
          </p:cNvPr>
          <p:cNvSpPr txBox="1"/>
          <p:nvPr/>
        </p:nvSpPr>
        <p:spPr>
          <a:xfrm>
            <a:off x="7129083" y="111385"/>
            <a:ext cx="482661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solidFill>
                  <a:schemeClr val="accent2"/>
                </a:solidFill>
              </a:rPr>
              <a:t>Estabelecimento de Parcerias</a:t>
            </a:r>
          </a:p>
        </p:txBody>
      </p:sp>
    </p:spTree>
    <p:extLst>
      <p:ext uri="{BB962C8B-B14F-4D97-AF65-F5344CB8AC3E}">
        <p14:creationId xmlns:p14="http://schemas.microsoft.com/office/powerpoint/2010/main" val="40570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808883-BBD1-4BBF-9EF8-99C323BDA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631824"/>
            <a:ext cx="4305300" cy="17194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AFF0959-B479-4FBB-9651-351AE8621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9314"/>
            <a:ext cx="4460805" cy="29466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1F33C6-07F4-4DBC-A7E7-FCF76A17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75248"/>
            <a:ext cx="7977109" cy="605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3200" dirty="0">
                <a:solidFill>
                  <a:srgbClr val="FFFFFF"/>
                </a:solidFill>
              </a:rPr>
              <a:t>PROPOSTAS DE TERMOS DE REFERÊNCIA PARA A COOPERAÇÃO FIOCRUZ / CONASS / CONASEMS EM CURSO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F6103FAB-014C-4A1A-A638-B086A61358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733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C2CF650-22EB-4B3B-B9E6-2C2A23A250A4}"/>
              </a:ext>
            </a:extLst>
          </p:cNvPr>
          <p:cNvSpPr txBox="1">
            <a:spLocks/>
          </p:cNvSpPr>
          <p:nvPr/>
        </p:nvSpPr>
        <p:spPr>
          <a:xfrm>
            <a:off x="914400" y="609600"/>
            <a:ext cx="10363200" cy="1143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chemeClr val="bg1"/>
                </a:solidFill>
              </a:rPr>
              <a:t>Programa de Cooperação Intergovernamental 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CONASEMS - CONASS - FIOCRUZ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55F6FFD-C384-4F64-8B76-FE65B0CDD544}"/>
              </a:ext>
            </a:extLst>
          </p:cNvPr>
          <p:cNvSpPr txBox="1">
            <a:spLocks/>
          </p:cNvSpPr>
          <p:nvPr/>
        </p:nvSpPr>
        <p:spPr>
          <a:xfrm>
            <a:off x="914400" y="2021746"/>
            <a:ext cx="10363200" cy="41028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400" dirty="0"/>
              <a:t>FIOCRUZ, instituição de ciência e tecnologia em saúde vinculada ao Ministério da Saúde, CONASS e o CONASEMS, organizarão um </a:t>
            </a:r>
            <a:r>
              <a:rPr lang="pt-BR" sz="2400" b="1" dirty="0"/>
              <a:t>programa de cooperação intergovernamental </a:t>
            </a:r>
            <a:r>
              <a:rPr lang="pt-BR" sz="2400" dirty="0"/>
              <a:t>promovendo a interação entre pesquisa e inovação, gestão pública e qualificação dos serviços para a melhoria da ação pública setorial. </a:t>
            </a:r>
          </a:p>
          <a:p>
            <a:pPr algn="just"/>
            <a:r>
              <a:rPr lang="pt-BR" sz="2400" dirty="0"/>
              <a:t>Identificamos como eixos centrais de atuação conjunta nos próximos 5 anos:</a:t>
            </a:r>
          </a:p>
          <a:p>
            <a:pPr lvl="1" algn="just"/>
            <a:r>
              <a:rPr lang="pt-BR" dirty="0"/>
              <a:t>Educação e formação,</a:t>
            </a:r>
          </a:p>
          <a:p>
            <a:pPr lvl="1" algn="just"/>
            <a:r>
              <a:rPr lang="pt-BR" dirty="0"/>
              <a:t>Pesquisa e Inovação, </a:t>
            </a:r>
          </a:p>
          <a:p>
            <a:pPr lvl="1" algn="just"/>
            <a:r>
              <a:rPr lang="pt-BR" dirty="0"/>
              <a:t>Desenvolvimento de Tecnologias, </a:t>
            </a:r>
          </a:p>
          <a:p>
            <a:pPr lvl="1" algn="just"/>
            <a:r>
              <a:rPr lang="pt-BR" dirty="0"/>
              <a:t>Disseminação de Informação</a:t>
            </a:r>
          </a:p>
          <a:p>
            <a:pPr lvl="1" algn="just"/>
            <a:r>
              <a:rPr lang="pt-BR" dirty="0"/>
              <a:t>Cooperação técnica / Apoio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966043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SUS como um grande </a:t>
            </a:r>
            <a:br>
              <a:rPr lang="pt-BR" dirty="0"/>
            </a:br>
            <a:r>
              <a:rPr lang="pt-BR" dirty="0"/>
              <a:t>Ambiente de Inovação em Saúde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905000"/>
            <a:ext cx="10363200" cy="3419475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pt-BR" sz="4000" dirty="0"/>
              <a:t>Expansão na atenção básica possibilitando a existência de campo de inovação diversificado e direcionado a solução de problemas centrais da implementação do Sistema Único de Saúde nas esferas locais, regionais e nacional.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E0BAAA-A608-4867-9A27-289B89E6B059}"/>
              </a:ext>
            </a:extLst>
          </p:cNvPr>
          <p:cNvSpPr txBox="1"/>
          <p:nvPr/>
        </p:nvSpPr>
        <p:spPr>
          <a:xfrm>
            <a:off x="600075" y="6134099"/>
            <a:ext cx="10963275" cy="4001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PESQUISA – EDUCAÇÃO – INFORMAÇÃO - TECNOLOGIAS -APOIO INSTITUCIONAL</a:t>
            </a:r>
          </a:p>
        </p:txBody>
      </p:sp>
      <p:sp>
        <p:nvSpPr>
          <p:cNvPr id="5" name="Seta: para Cima 4">
            <a:extLst>
              <a:ext uri="{FF2B5EF4-FFF2-40B4-BE49-F238E27FC236}">
                <a16:creationId xmlns:a16="http://schemas.microsoft.com/office/drawing/2014/main" id="{0BD2CE7D-26EB-443D-8FAF-B3973B4F1BE5}"/>
              </a:ext>
            </a:extLst>
          </p:cNvPr>
          <p:cNvSpPr/>
          <p:nvPr/>
        </p:nvSpPr>
        <p:spPr bwMode="auto">
          <a:xfrm>
            <a:off x="1095375" y="5657850"/>
            <a:ext cx="819150" cy="4191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eta: para Cima 5">
            <a:extLst>
              <a:ext uri="{FF2B5EF4-FFF2-40B4-BE49-F238E27FC236}">
                <a16:creationId xmlns:a16="http://schemas.microsoft.com/office/drawing/2014/main" id="{D02CE34E-54C2-4B6E-8E7B-90C04A8FC5C8}"/>
              </a:ext>
            </a:extLst>
          </p:cNvPr>
          <p:cNvSpPr/>
          <p:nvPr/>
        </p:nvSpPr>
        <p:spPr bwMode="auto">
          <a:xfrm>
            <a:off x="4772025" y="5657850"/>
            <a:ext cx="819150" cy="4191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eta: para Cima 6">
            <a:extLst>
              <a:ext uri="{FF2B5EF4-FFF2-40B4-BE49-F238E27FC236}">
                <a16:creationId xmlns:a16="http://schemas.microsoft.com/office/drawing/2014/main" id="{1168A719-72B6-4B89-99FD-268F3CE1C554}"/>
              </a:ext>
            </a:extLst>
          </p:cNvPr>
          <p:cNvSpPr/>
          <p:nvPr/>
        </p:nvSpPr>
        <p:spPr bwMode="auto">
          <a:xfrm>
            <a:off x="6924675" y="5657850"/>
            <a:ext cx="819150" cy="4191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eta: para Cima 7">
            <a:extLst>
              <a:ext uri="{FF2B5EF4-FFF2-40B4-BE49-F238E27FC236}">
                <a16:creationId xmlns:a16="http://schemas.microsoft.com/office/drawing/2014/main" id="{A96CF7DA-E602-4D5E-B914-860073A1B134}"/>
              </a:ext>
            </a:extLst>
          </p:cNvPr>
          <p:cNvSpPr/>
          <p:nvPr/>
        </p:nvSpPr>
        <p:spPr bwMode="auto">
          <a:xfrm>
            <a:off x="9115425" y="5657850"/>
            <a:ext cx="819150" cy="4191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eta: para Cima 8">
            <a:extLst>
              <a:ext uri="{FF2B5EF4-FFF2-40B4-BE49-F238E27FC236}">
                <a16:creationId xmlns:a16="http://schemas.microsoft.com/office/drawing/2014/main" id="{8B228CC0-C128-4FF7-84F0-F82C00B55A7B}"/>
              </a:ext>
            </a:extLst>
          </p:cNvPr>
          <p:cNvSpPr/>
          <p:nvPr/>
        </p:nvSpPr>
        <p:spPr bwMode="auto">
          <a:xfrm>
            <a:off x="2952750" y="5667375"/>
            <a:ext cx="819150" cy="419100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888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pt-BR" b="1">
                <a:solidFill>
                  <a:schemeClr val="accent1"/>
                </a:solidFill>
              </a:rPr>
              <a:t>A Ideia de Inovação e </a:t>
            </a:r>
            <a:br>
              <a:rPr lang="pt-BR" b="1">
                <a:solidFill>
                  <a:schemeClr val="accent1"/>
                </a:solidFill>
              </a:rPr>
            </a:br>
            <a:r>
              <a:rPr lang="pt-BR" b="1">
                <a:solidFill>
                  <a:schemeClr val="accent1"/>
                </a:solidFill>
              </a:rPr>
              <a:t>Melhoria da Atenção à Saúde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b="1"/>
              <a:t>Toda ação pública, metodologia, técnica, processo de trabalho e todo produto que experimentados, avaliados ou socialmente referendados, demonstrem contribuir para a melhoria da Qualidade de Vida e da Atenção a Saúde no Brasil</a:t>
            </a:r>
          </a:p>
          <a:p>
            <a:pPr>
              <a:buFont typeface="Arial" charset="0"/>
              <a:buNone/>
            </a:pPr>
            <a:endParaRPr lang="pt-BR" sz="2400" b="1"/>
          </a:p>
        </p:txBody>
      </p:sp>
    </p:spTree>
    <p:extLst>
      <p:ext uri="{BB962C8B-B14F-4D97-AF65-F5344CB8AC3E}">
        <p14:creationId xmlns:p14="http://schemas.microsoft.com/office/powerpoint/2010/main" val="191234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ítulo 12"/>
          <p:cNvSpPr>
            <a:spLocks noGrp="1"/>
          </p:cNvSpPr>
          <p:nvPr>
            <p:ph type="title" idx="4294967295"/>
          </p:nvPr>
        </p:nvSpPr>
        <p:spPr>
          <a:xfrm>
            <a:off x="433495" y="3433763"/>
            <a:ext cx="3197013" cy="274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Problemas que movem o projeto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74801" y="2892633"/>
            <a:ext cx="914400" cy="167860"/>
          </a:xfrm>
          <a:prstGeom prst="rect">
            <a:avLst/>
          </a:prstGeom>
          <a:noFill/>
        </p:spPr>
      </p:pic>
      <p:sp>
        <p:nvSpPr>
          <p:cNvPr id="15366" name="Espaço Reservado para Conteúdo 13"/>
          <p:cNvSpPr>
            <a:spLocks noGrp="1"/>
          </p:cNvSpPr>
          <p:nvPr>
            <p:ph idx="4294967295"/>
          </p:nvPr>
        </p:nvSpPr>
        <p:spPr>
          <a:xfrm>
            <a:off x="4064000" y="643467"/>
            <a:ext cx="7289799" cy="5533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Necessidade de uma Política de prospecção e indução a Respostas ou Soluções em Saúde Pública 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Ampla gama de setores governamentais, não governamentais e cidadãos brasileiros a margem dos incentivos das atuais Políticas de C&amp;T e I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638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ítulo 12"/>
          <p:cNvSpPr>
            <a:spLocks noGrp="1"/>
          </p:cNvSpPr>
          <p:nvPr>
            <p:ph type="title" idx="4294967295"/>
          </p:nvPr>
        </p:nvSpPr>
        <p:spPr>
          <a:xfrm>
            <a:off x="433495" y="3433763"/>
            <a:ext cx="3197013" cy="274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Problemas que movem o projeto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74801" y="2892633"/>
            <a:ext cx="914400" cy="167860"/>
          </a:xfrm>
          <a:prstGeom prst="rect">
            <a:avLst/>
          </a:prstGeom>
          <a:noFill/>
        </p:spPr>
      </p:pic>
      <p:sp>
        <p:nvSpPr>
          <p:cNvPr id="16390" name="Espaço Reservado para Conteúdo 13"/>
          <p:cNvSpPr>
            <a:spLocks noGrp="1"/>
          </p:cNvSpPr>
          <p:nvPr>
            <p:ph idx="4294967295"/>
          </p:nvPr>
        </p:nvSpPr>
        <p:spPr>
          <a:xfrm>
            <a:off x="4064000" y="643467"/>
            <a:ext cx="7289799" cy="5533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ct val="30000"/>
              </a:spcBef>
              <a:spcAft>
                <a:spcPct val="600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Falta de capilaridade e ferramentas de monitoramento territorial sistemático de problemas e situações adversas;</a:t>
            </a:r>
          </a:p>
          <a:p>
            <a:pPr indent="-228600" eaLnBrk="1" hangingPunct="1">
              <a:lnSpc>
                <a:spcPct val="90000"/>
              </a:lnSpc>
              <a:spcBef>
                <a:spcPct val="30000"/>
              </a:spcBef>
              <a:spcAft>
                <a:spcPct val="600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Dificuldade de identificação e/ou falta de visibilidade pública de soluções - desenvolvidas ou em desenvolvimento;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473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ítulo 12"/>
          <p:cNvSpPr>
            <a:spLocks noGrp="1"/>
          </p:cNvSpPr>
          <p:nvPr>
            <p:ph type="title" idx="4294967295"/>
          </p:nvPr>
        </p:nvSpPr>
        <p:spPr>
          <a:xfrm>
            <a:off x="433495" y="3433763"/>
            <a:ext cx="3197013" cy="274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Problemas que movem o projeto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74801" y="2892633"/>
            <a:ext cx="914400" cy="167860"/>
          </a:xfrm>
          <a:prstGeom prst="rect">
            <a:avLst/>
          </a:prstGeom>
          <a:noFill/>
        </p:spPr>
      </p:pic>
      <p:sp>
        <p:nvSpPr>
          <p:cNvPr id="17414" name="Espaço Reservado para Conteúdo 13"/>
          <p:cNvSpPr>
            <a:spLocks noGrp="1"/>
          </p:cNvSpPr>
          <p:nvPr>
            <p:ph idx="4294967295"/>
          </p:nvPr>
        </p:nvSpPr>
        <p:spPr>
          <a:xfrm>
            <a:off x="4064000" y="643467"/>
            <a:ext cx="7289799" cy="5533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ct val="30000"/>
              </a:spcBef>
              <a:spcAft>
                <a:spcPct val="600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Dificuldade de identificação e/ou falta de visibilidade pública e espaços de interlocução sobre respostas obtidas ou processos em andamento;</a:t>
            </a:r>
          </a:p>
          <a:p>
            <a:pPr indent="-228600" eaLnBrk="1" hangingPunct="1">
              <a:lnSpc>
                <a:spcPct val="90000"/>
              </a:lnSpc>
              <a:spcBef>
                <a:spcPct val="30000"/>
              </a:spcBef>
              <a:spcAft>
                <a:spcPct val="600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Dificuldade de interlocução entre autores, idealizadores, executores e interessados nas soluções empregadas.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33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081" name="Rectangle 4"/>
          <p:cNvSpPr>
            <a:spLocks noGrp="1" noChangeArrowheads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lvl="2" eaLnBrk="1" hangingPunct="1"/>
            <a:r>
              <a:rPr lang="en-US" b="1" dirty="0">
                <a:solidFill>
                  <a:srgbClr val="FFFFFF"/>
                </a:solidFill>
              </a:rPr>
              <a:t>Breve </a:t>
            </a:r>
            <a:r>
              <a:rPr lang="en-US" b="1" dirty="0" err="1">
                <a:solidFill>
                  <a:srgbClr val="FFFFFF"/>
                </a:solidFill>
              </a:rPr>
              <a:t>Histórico</a:t>
            </a:r>
            <a:br>
              <a:rPr lang="en-US" b="1" dirty="0">
                <a:solidFill>
                  <a:srgbClr val="FFFFFF"/>
                </a:solidFill>
              </a:rPr>
            </a:br>
            <a:endParaRPr lang="pt-BR" b="1" dirty="0">
              <a:solidFill>
                <a:srgbClr val="FFFFFF"/>
              </a:solidFill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819775" y="801865"/>
            <a:ext cx="5576883" cy="555130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endParaRPr lang="pt-BR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0000"/>
                </a:solidFill>
              </a:rPr>
              <a:t>O </a:t>
            </a:r>
            <a:r>
              <a:rPr lang="pt-BR" sz="1600" dirty="0" err="1">
                <a:solidFill>
                  <a:srgbClr val="000000"/>
                </a:solidFill>
              </a:rPr>
              <a:t>IdeiaSUS</a:t>
            </a:r>
            <a:r>
              <a:rPr lang="pt-BR" sz="1600" dirty="0">
                <a:solidFill>
                  <a:srgbClr val="000000"/>
                </a:solidFill>
              </a:rPr>
              <a:t>, iniciativa desenvolvida a partir  de 2013, no âmbito da cooperação técnica entre a Fiocruz, </a:t>
            </a:r>
            <a:r>
              <a:rPr lang="pt-BR" sz="1600" dirty="0" err="1">
                <a:solidFill>
                  <a:srgbClr val="000000"/>
                </a:solidFill>
              </a:rPr>
              <a:t>Conass</a:t>
            </a:r>
            <a:r>
              <a:rPr lang="pt-BR" sz="1600" dirty="0">
                <a:solidFill>
                  <a:srgbClr val="000000"/>
                </a:solidFill>
              </a:rPr>
              <a:t> e </a:t>
            </a:r>
            <a:r>
              <a:rPr lang="pt-BR" sz="1600" dirty="0" err="1">
                <a:solidFill>
                  <a:srgbClr val="000000"/>
                </a:solidFill>
              </a:rPr>
              <a:t>Conasems</a:t>
            </a:r>
            <a:r>
              <a:rPr lang="pt-BR" sz="1600" dirty="0">
                <a:solidFill>
                  <a:srgbClr val="000000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0000"/>
                </a:solidFill>
              </a:rPr>
              <a:t>Coordenado pela Presidência da Fiocruz, a </a:t>
            </a:r>
            <a:r>
              <a:rPr lang="pt-BR" sz="1600" dirty="0" err="1">
                <a:solidFill>
                  <a:srgbClr val="000000"/>
                </a:solidFill>
              </a:rPr>
              <a:t>Platafoma</a:t>
            </a:r>
            <a:r>
              <a:rPr lang="pt-BR" sz="1600" dirty="0">
                <a:solidFill>
                  <a:srgbClr val="000000"/>
                </a:solidFill>
              </a:rPr>
              <a:t> </a:t>
            </a:r>
            <a:r>
              <a:rPr lang="pt-BR" sz="1600" dirty="0" err="1">
                <a:solidFill>
                  <a:srgbClr val="000000"/>
                </a:solidFill>
              </a:rPr>
              <a:t>IdeiaSUS</a:t>
            </a:r>
            <a:r>
              <a:rPr lang="pt-BR" sz="1600" dirty="0">
                <a:solidFill>
                  <a:srgbClr val="000000"/>
                </a:solidFill>
              </a:rPr>
              <a:t> tem como finalidade identificar, mapear, registrar, sistematizar, divulgar e disseminar práticas e soluções para o SUS, implantadas nos diversos territórios do país;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0000"/>
                </a:solidFill>
              </a:rPr>
              <a:t>Em 2017, firmada cooperação com o </a:t>
            </a:r>
            <a:r>
              <a:rPr lang="pt-BR" sz="1600" dirty="0" err="1">
                <a:solidFill>
                  <a:srgbClr val="000000"/>
                </a:solidFill>
              </a:rPr>
              <a:t>Cosems</a:t>
            </a:r>
            <a:r>
              <a:rPr lang="pt-BR" sz="1600" dirty="0">
                <a:solidFill>
                  <a:srgbClr val="000000"/>
                </a:solidFill>
              </a:rPr>
              <a:t> RJ para desenvolvimento de atividades no âmbito do estado do Rio de Janeiro;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rgbClr val="000000"/>
                </a:solidFill>
              </a:rPr>
              <a:t>2019, firmada nova cooperação entre Fiocruz, </a:t>
            </a:r>
            <a:r>
              <a:rPr lang="pt-BR" sz="1600" dirty="0" err="1">
                <a:solidFill>
                  <a:srgbClr val="000000"/>
                </a:solidFill>
              </a:rPr>
              <a:t>Conass</a:t>
            </a:r>
            <a:r>
              <a:rPr lang="pt-BR" sz="1600" dirty="0">
                <a:solidFill>
                  <a:srgbClr val="000000"/>
                </a:solidFill>
              </a:rPr>
              <a:t> e </a:t>
            </a:r>
            <a:r>
              <a:rPr lang="pt-BR" sz="1600" dirty="0" err="1">
                <a:solidFill>
                  <a:srgbClr val="000000"/>
                </a:solidFill>
              </a:rPr>
              <a:t>Conasems</a:t>
            </a:r>
            <a:endParaRPr lang="pt-BR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pt-BR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pt-BR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6041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0425" y="238125"/>
            <a:ext cx="5210176" cy="523874"/>
          </a:xfrm>
        </p:spPr>
        <p:txBody>
          <a:bodyPr/>
          <a:lstStyle/>
          <a:p>
            <a:r>
              <a:rPr lang="pt-BR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9344" y="1032568"/>
            <a:ext cx="5086507" cy="1920181"/>
          </a:xfrm>
          <a:ln>
            <a:solidFill>
              <a:schemeClr val="tx1"/>
            </a:solidFill>
          </a:ln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	Existência de experiências nacionais e internacionais na manutenção de bancos de práticas e / ou experiências, principalmente no desenvolvimento de tecnologias sociais, que acumulam  numerosos registros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778331" y="962072"/>
            <a:ext cx="4637382" cy="1924002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	Baixo aproveitamento pelas esferas de gestão e esferas acadêmicas, das experiências tanto em sua reaplicação quanto para reflexão em programas de pós graduação e programas de pesquisa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667642" y="1524960"/>
            <a:ext cx="79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4F11C3B-46AF-4C0B-AADF-5FB4A3120A26}"/>
              </a:ext>
            </a:extLst>
          </p:cNvPr>
          <p:cNvSpPr txBox="1"/>
          <p:nvPr/>
        </p:nvSpPr>
        <p:spPr>
          <a:xfrm>
            <a:off x="329025" y="4967344"/>
            <a:ext cx="11015250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IdeiaSUS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Banco de Práticas e Soluções em Saúde e Ambiente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b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geral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Identificar, mapear, registrar, sistematizar, divulgar e disseminar práticas e soluções para o SUS, implantadas nos diversos territórios do país.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9AA60BE-4371-49D2-8869-2ADC03B57FB0}"/>
              </a:ext>
            </a:extLst>
          </p:cNvPr>
          <p:cNvSpPr txBox="1">
            <a:spLocks/>
          </p:cNvSpPr>
          <p:nvPr/>
        </p:nvSpPr>
        <p:spPr bwMode="auto">
          <a:xfrm>
            <a:off x="3505200" y="4210050"/>
            <a:ext cx="5210176" cy="5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Proposição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614402A1-AAA7-4C76-8BCF-7899AD6BAF0F}"/>
              </a:ext>
            </a:extLst>
          </p:cNvPr>
          <p:cNvSpPr/>
          <p:nvPr/>
        </p:nvSpPr>
        <p:spPr bwMode="auto">
          <a:xfrm>
            <a:off x="5095875" y="3124200"/>
            <a:ext cx="2047875" cy="10382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88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6237288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ndulado 24"/>
          <p:cNvSpPr/>
          <p:nvPr/>
        </p:nvSpPr>
        <p:spPr>
          <a:xfrm>
            <a:off x="3000376" y="6021389"/>
            <a:ext cx="6048375" cy="549275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8472489" y="981076"/>
            <a:ext cx="1944687" cy="1223963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1703388" y="3575050"/>
            <a:ext cx="1871662" cy="914400"/>
          </a:xfrm>
          <a:prstGeom prst="ellipse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0248" name="CaixaDeTexto 1"/>
          <p:cNvSpPr txBox="1">
            <a:spLocks noChangeArrowheads="1"/>
          </p:cNvSpPr>
          <p:nvPr/>
        </p:nvSpPr>
        <p:spPr bwMode="auto">
          <a:xfrm>
            <a:off x="1774825" y="3716339"/>
            <a:ext cx="172878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 b="1">
                <a:solidFill>
                  <a:srgbClr val="FFFFFF"/>
                </a:solidFill>
                <a:latin typeface="Arial Black" pitchFamily="34" charset="0"/>
              </a:rPr>
              <a:t>Práticas em Saúde e </a:t>
            </a:r>
          </a:p>
          <a:p>
            <a:pPr algn="ctr"/>
            <a:r>
              <a:rPr lang="pt-BR" sz="1400" b="1">
                <a:solidFill>
                  <a:srgbClr val="FFFFFF"/>
                </a:solidFill>
                <a:latin typeface="Arial Black" pitchFamily="34" charset="0"/>
              </a:rPr>
              <a:t>no SUS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806313379"/>
              </p:ext>
            </p:extLst>
          </p:nvPr>
        </p:nvGraphicFramePr>
        <p:xfrm>
          <a:off x="2783632" y="980728"/>
          <a:ext cx="588413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50" name="CaixaDeTexto 4"/>
          <p:cNvSpPr txBox="1">
            <a:spLocks noChangeArrowheads="1"/>
          </p:cNvSpPr>
          <p:nvPr/>
        </p:nvSpPr>
        <p:spPr bwMode="auto">
          <a:xfrm>
            <a:off x="8688388" y="857250"/>
            <a:ext cx="1655762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1400" b="1" dirty="0">
              <a:solidFill>
                <a:srgbClr val="FFFFFF"/>
              </a:solidFill>
              <a:latin typeface="Arial Black" pitchFamily="34" charset="0"/>
            </a:endParaRPr>
          </a:p>
          <a:p>
            <a:pPr algn="ctr"/>
            <a:r>
              <a:rPr lang="pt-BR" sz="1400" b="1" dirty="0">
                <a:solidFill>
                  <a:srgbClr val="FFFFFF"/>
                </a:solidFill>
                <a:latin typeface="Arial Black" pitchFamily="34" charset="0"/>
              </a:rPr>
              <a:t>Cooperação</a:t>
            </a:r>
          </a:p>
          <a:p>
            <a:pPr algn="ctr"/>
            <a:r>
              <a:rPr lang="pt-BR" sz="1400" b="1" dirty="0">
                <a:solidFill>
                  <a:srgbClr val="FFFFFF"/>
                </a:solidFill>
                <a:latin typeface="Arial Black" pitchFamily="34" charset="0"/>
              </a:rPr>
              <a:t>Diálogo</a:t>
            </a:r>
          </a:p>
          <a:p>
            <a:pPr algn="ctr"/>
            <a:r>
              <a:rPr lang="pt-BR" sz="1400" b="1" dirty="0">
                <a:solidFill>
                  <a:srgbClr val="FFFFFF"/>
                </a:solidFill>
                <a:latin typeface="Arial Black" pitchFamily="34" charset="0"/>
              </a:rPr>
              <a:t>Aprendizado</a:t>
            </a:r>
          </a:p>
          <a:p>
            <a:pPr algn="ctr"/>
            <a:r>
              <a:rPr lang="pt-BR" sz="1400" b="1" dirty="0">
                <a:solidFill>
                  <a:srgbClr val="FFFFFF"/>
                </a:solidFill>
                <a:latin typeface="Arial Black" pitchFamily="34" charset="0"/>
              </a:rPr>
              <a:t>Inovação</a:t>
            </a:r>
          </a:p>
        </p:txBody>
      </p:sp>
      <p:sp>
        <p:nvSpPr>
          <p:cNvPr id="6" name="Seta para cima e para baixo 5"/>
          <p:cNvSpPr/>
          <p:nvPr/>
        </p:nvSpPr>
        <p:spPr>
          <a:xfrm>
            <a:off x="3792538" y="3716339"/>
            <a:ext cx="215900" cy="936625"/>
          </a:xfrm>
          <a:prstGeom prst="upDownArrow">
            <a:avLst/>
          </a:prstGeom>
          <a:solidFill>
            <a:srgbClr val="00B0F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999656" y="4797152"/>
            <a:ext cx="1368152" cy="33855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REDES  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11450" y="5661025"/>
            <a:ext cx="1492250" cy="261938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FFFFFF"/>
                </a:solidFill>
                <a:latin typeface="Arial Black" pitchFamily="34" charset="0"/>
              </a:rPr>
              <a:t>COMUNIDADES</a:t>
            </a:r>
          </a:p>
        </p:txBody>
      </p:sp>
      <p:sp>
        <p:nvSpPr>
          <p:cNvPr id="10254" name="CaixaDeTexto 8"/>
          <p:cNvSpPr txBox="1">
            <a:spLocks noChangeArrowheads="1"/>
          </p:cNvSpPr>
          <p:nvPr/>
        </p:nvSpPr>
        <p:spPr bwMode="auto">
          <a:xfrm>
            <a:off x="6456364" y="5695951"/>
            <a:ext cx="1335087" cy="246063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000">
                <a:solidFill>
                  <a:srgbClr val="FFFFFF"/>
                </a:solidFill>
                <a:latin typeface="Arial Black" pitchFamily="34" charset="0"/>
              </a:rPr>
              <a:t>ORGANIZAÇÕES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656139" y="5661025"/>
            <a:ext cx="1335087" cy="254000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FFFFFF"/>
                </a:solidFill>
                <a:latin typeface="Arial Black" pitchFamily="34" charset="0"/>
              </a:rPr>
              <a:t>INSTITUIÇÕES</a:t>
            </a:r>
          </a:p>
        </p:txBody>
      </p:sp>
      <p:sp>
        <p:nvSpPr>
          <p:cNvPr id="10256" name="CaixaDeTexto 10"/>
          <p:cNvSpPr txBox="1">
            <a:spLocks noChangeArrowheads="1"/>
          </p:cNvSpPr>
          <p:nvPr/>
        </p:nvSpPr>
        <p:spPr bwMode="auto">
          <a:xfrm>
            <a:off x="8256588" y="5661026"/>
            <a:ext cx="863600" cy="246063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>
                <a:solidFill>
                  <a:srgbClr val="FFFFFF"/>
                </a:solidFill>
                <a:latin typeface="Arial Black" pitchFamily="34" charset="0"/>
              </a:rPr>
              <a:t>PESSOAS</a:t>
            </a:r>
          </a:p>
        </p:txBody>
      </p:sp>
      <p:sp>
        <p:nvSpPr>
          <p:cNvPr id="12" name="Seta para cima e para baixo 11"/>
          <p:cNvSpPr/>
          <p:nvPr/>
        </p:nvSpPr>
        <p:spPr>
          <a:xfrm>
            <a:off x="5880100" y="3716339"/>
            <a:ext cx="215900" cy="936625"/>
          </a:xfrm>
          <a:prstGeom prst="upDownArrow">
            <a:avLst/>
          </a:prstGeom>
          <a:solidFill>
            <a:srgbClr val="00B0F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3" name="Seta para cima e para baixo 12"/>
          <p:cNvSpPr/>
          <p:nvPr/>
        </p:nvSpPr>
        <p:spPr>
          <a:xfrm>
            <a:off x="6888163" y="3716339"/>
            <a:ext cx="215900" cy="936625"/>
          </a:xfrm>
          <a:prstGeom prst="upDownArrow">
            <a:avLst/>
          </a:prstGeom>
          <a:solidFill>
            <a:srgbClr val="00B0F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4" name="Seta para cima e para baixo 13"/>
          <p:cNvSpPr/>
          <p:nvPr/>
        </p:nvSpPr>
        <p:spPr>
          <a:xfrm>
            <a:off x="7967663" y="3716339"/>
            <a:ext cx="215900" cy="936625"/>
          </a:xfrm>
          <a:prstGeom prst="upDownArrow">
            <a:avLst/>
          </a:prstGeom>
          <a:solidFill>
            <a:srgbClr val="00B0F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5" name="Seta para cima e para baixo 14"/>
          <p:cNvSpPr/>
          <p:nvPr/>
        </p:nvSpPr>
        <p:spPr>
          <a:xfrm>
            <a:off x="4800600" y="3716339"/>
            <a:ext cx="215900" cy="936625"/>
          </a:xfrm>
          <a:prstGeom prst="upDownArrow">
            <a:avLst/>
          </a:prstGeom>
          <a:solidFill>
            <a:srgbClr val="00B0F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200">
              <a:solidFill>
                <a:srgbClr val="FFCC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919289" y="692151"/>
            <a:ext cx="2447925" cy="739775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FFFFFF"/>
                </a:solidFill>
              </a:rPr>
              <a:t>Dispositivos para Busca de Soluções em Sistemas e Serviços de Saúde</a:t>
            </a:r>
          </a:p>
        </p:txBody>
      </p:sp>
      <p:sp>
        <p:nvSpPr>
          <p:cNvPr id="20" name="CaixaDeTexto 19"/>
          <p:cNvSpPr txBox="1"/>
          <p:nvPr/>
        </p:nvSpPr>
        <p:spPr>
          <a:xfrm rot="19486585">
            <a:off x="2409869" y="2166434"/>
            <a:ext cx="2504143" cy="4424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 extrusionH="76200">
            <a:bevelT w="101600" prst="riblet"/>
            <a:bevelB prst="slope"/>
            <a:extrusionClr>
              <a:schemeClr val="accent1">
                <a:lumMod val="40000"/>
                <a:lumOff val="60000"/>
              </a:schemeClr>
            </a:extrusionClr>
          </a:sp3d>
        </p:spPr>
        <p:txBody>
          <a:bodyPr>
            <a:prstTxWarp prst="textDeflateBottom">
              <a:avLst/>
            </a:prstTxWarp>
            <a:spAutoFit/>
          </a:bodyPr>
          <a:lstStyle/>
          <a:p>
            <a:pPr>
              <a:defRPr/>
            </a:pPr>
            <a:r>
              <a:rPr lang="pt-BR" sz="1200" dirty="0">
                <a:solidFill>
                  <a:srgbClr val="000000"/>
                </a:solidFill>
              </a:rPr>
              <a:t>Redes de Práticas e Inovações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727848" y="5013176"/>
            <a:ext cx="1224136" cy="33855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REDES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312024" y="4869160"/>
            <a:ext cx="1224136" cy="33855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REDES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96200" y="5013176"/>
            <a:ext cx="1224136" cy="338554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REDES</a:t>
            </a:r>
          </a:p>
        </p:txBody>
      </p:sp>
      <p:sp>
        <p:nvSpPr>
          <p:cNvPr id="10266" name="CaixaDeTexto 23"/>
          <p:cNvSpPr txBox="1">
            <a:spLocks noChangeArrowheads="1"/>
          </p:cNvSpPr>
          <p:nvPr/>
        </p:nvSpPr>
        <p:spPr bwMode="auto">
          <a:xfrm>
            <a:off x="3432176" y="6092826"/>
            <a:ext cx="52562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0000"/>
                </a:solidFill>
                <a:latin typeface="Arial Black" pitchFamily="34" charset="0"/>
              </a:rPr>
              <a:t>TERRITÓRIOS</a:t>
            </a:r>
            <a:endParaRPr lang="pt-BR" sz="1200" b="1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52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O papel da Fiocruz"/>
          <p:cNvSpPr txBox="1"/>
          <p:nvPr/>
        </p:nvSpPr>
        <p:spPr>
          <a:xfrm>
            <a:off x="114300" y="190500"/>
            <a:ext cx="1169670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600" u="none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hangingPunct="0"/>
            <a:r>
              <a:rPr lang="pt-BR" kern="0" dirty="0">
                <a:solidFill>
                  <a:srgbClr val="000000"/>
                </a:solidFill>
              </a:rPr>
              <a:t>Oportunidade na </a:t>
            </a:r>
            <a:r>
              <a:rPr kern="0" dirty="0" err="1">
                <a:solidFill>
                  <a:srgbClr val="000000"/>
                </a:solidFill>
              </a:rPr>
              <a:t>Estratégia</a:t>
            </a:r>
            <a:r>
              <a:rPr kern="0" dirty="0">
                <a:solidFill>
                  <a:srgbClr val="000000"/>
                </a:solidFill>
              </a:rPr>
              <a:t> </a:t>
            </a:r>
            <a:r>
              <a:rPr kern="0" dirty="0" err="1">
                <a:solidFill>
                  <a:srgbClr val="000000"/>
                </a:solidFill>
              </a:rPr>
              <a:t>Fiocruz</a:t>
            </a:r>
            <a:r>
              <a:rPr kern="0" dirty="0">
                <a:solidFill>
                  <a:srgbClr val="000000"/>
                </a:solidFill>
              </a:rPr>
              <a:t> para a Agenda 2030</a:t>
            </a:r>
          </a:p>
        </p:txBody>
      </p:sp>
      <p:pic>
        <p:nvPicPr>
          <p:cNvPr id="117" name="Imagem 7" descr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6" y="836348"/>
            <a:ext cx="9553574" cy="60216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39544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59236" y="3980237"/>
            <a:ext cx="8672295" cy="72774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Arquitetura da informação do portal</a:t>
            </a:r>
          </a:p>
        </p:txBody>
      </p:sp>
      <p:pic>
        <p:nvPicPr>
          <p:cNvPr id="5" name="Picture 2" descr="http://www.ideiasus.fiocruz.br/portal/images/IdeiaSUS_Final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076572" y="1346402"/>
            <a:ext cx="8033113" cy="230248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53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B65E58D-9190-40DD-8BFC-39D14A417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2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6F8D726-0952-495F-ACF2-7DD9420F9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633"/>
            <a:ext cx="12192000" cy="52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58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3D54841-BE91-4B68-BD2C-3B7374E7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2" y="178975"/>
            <a:ext cx="11444588" cy="655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32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37A32591-18A8-45FB-B559-490BBD21D2D0}"/>
              </a:ext>
            </a:extLst>
          </p:cNvPr>
          <p:cNvGrpSpPr/>
          <p:nvPr/>
        </p:nvGrpSpPr>
        <p:grpSpPr>
          <a:xfrm>
            <a:off x="115033" y="116632"/>
            <a:ext cx="11858363" cy="6322268"/>
            <a:chOff x="115033" y="116632"/>
            <a:chExt cx="11858363" cy="6322268"/>
          </a:xfrm>
        </p:grpSpPr>
        <p:sp>
          <p:nvSpPr>
            <p:cNvPr id="2" name="Retângulo 1"/>
            <p:cNvSpPr/>
            <p:nvPr/>
          </p:nvSpPr>
          <p:spPr>
            <a:xfrm>
              <a:off x="1524000" y="116632"/>
              <a:ext cx="9144000" cy="589598"/>
            </a:xfrm>
            <a:prstGeom prst="rect">
              <a:avLst/>
            </a:prstGeom>
            <a:gradFill>
              <a:gsLst>
                <a:gs pos="0">
                  <a:srgbClr val="FFB84F"/>
                </a:gs>
                <a:gs pos="90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Estrutura da página do portal</a:t>
              </a:r>
            </a:p>
          </p:txBody>
        </p:sp>
        <p:pic>
          <p:nvPicPr>
            <p:cNvPr id="3" name="Picture 2" descr="http://www.ideiasus.fiocruz.br/portal/images/IdeiaSUS_Final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24"/>
            <a:stretch/>
          </p:blipFill>
          <p:spPr bwMode="auto">
            <a:xfrm>
              <a:off x="1703221" y="193327"/>
              <a:ext cx="488167" cy="45911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>
                  <a:alpha val="23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have esquerda 3"/>
            <p:cNvSpPr/>
            <p:nvPr/>
          </p:nvSpPr>
          <p:spPr>
            <a:xfrm flipH="1">
              <a:off x="9184213" y="1262668"/>
              <a:ext cx="162987" cy="4211032"/>
            </a:xfrm>
            <a:prstGeom prst="lef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9525000" y="2366467"/>
              <a:ext cx="244839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400" dirty="0"/>
                <a:t>Destaques: Divulgação e acesso para qualquer conteúdo em evidência do portal (notícias, praticas em destaque, coleções e outros.)</a:t>
              </a:r>
            </a:p>
          </p:txBody>
        </p:sp>
        <p:sp>
          <p:nvSpPr>
            <p:cNvPr id="44" name="Chave esquerda 43"/>
            <p:cNvSpPr/>
            <p:nvPr/>
          </p:nvSpPr>
          <p:spPr>
            <a:xfrm>
              <a:off x="2155887" y="935649"/>
              <a:ext cx="107439" cy="1781137"/>
            </a:xfrm>
            <a:prstGeom prst="lef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309449" y="1612900"/>
              <a:ext cx="1697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400" dirty="0"/>
                <a:t>Categorias das práticas cadastradas</a:t>
              </a:r>
            </a:p>
          </p:txBody>
        </p:sp>
        <p:sp>
          <p:nvSpPr>
            <p:cNvPr id="46" name="Chave esquerda 45"/>
            <p:cNvSpPr/>
            <p:nvPr/>
          </p:nvSpPr>
          <p:spPr>
            <a:xfrm>
              <a:off x="2014596" y="3298988"/>
              <a:ext cx="334904" cy="2985745"/>
            </a:xfrm>
            <a:prstGeom prst="lef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CaixaDeTexto 52"/>
            <p:cNvSpPr txBox="1"/>
            <p:nvPr/>
          </p:nvSpPr>
          <p:spPr>
            <a:xfrm>
              <a:off x="9575800" y="3518855"/>
              <a:ext cx="23594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400" dirty="0"/>
                <a:t>Comunicação: Área específica para visualização de notícias e peças de divulgação</a:t>
              </a: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115033" y="4426301"/>
              <a:ext cx="19804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Estatísticas: divulgação de informações quantitativas do portal</a:t>
              </a: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F6B45F5B-E5E2-4E3B-90A4-2A67F363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7436" y="977900"/>
              <a:ext cx="6309064" cy="546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082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8B61526D-FDBF-4A10-AF85-05D218E209B7}"/>
              </a:ext>
            </a:extLst>
          </p:cNvPr>
          <p:cNvGrpSpPr/>
          <p:nvPr/>
        </p:nvGrpSpPr>
        <p:grpSpPr>
          <a:xfrm>
            <a:off x="88901" y="0"/>
            <a:ext cx="12211956" cy="6857999"/>
            <a:chOff x="88901" y="0"/>
            <a:chExt cx="12211956" cy="6857999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FF7ACEC1-6DBA-462A-BC89-57AE5061E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901" y="3445688"/>
              <a:ext cx="8822300" cy="3285312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830D457-D558-4DDC-BF9A-A25BE964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72" y="0"/>
              <a:ext cx="7079053" cy="2870199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9EC18E8C-2125-4332-B07D-D100D8D48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7815" y="1953985"/>
              <a:ext cx="6513042" cy="2104651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6C60270-7F5C-4C1F-96B7-29942C378C76}"/>
                </a:ext>
              </a:extLst>
            </p:cNvPr>
            <p:cNvSpPr/>
            <p:nvPr/>
          </p:nvSpPr>
          <p:spPr bwMode="auto">
            <a:xfrm>
              <a:off x="8349343" y="2779486"/>
              <a:ext cx="584200" cy="762000"/>
            </a:xfrm>
            <a:prstGeom prst="ellipse">
              <a:avLst/>
            </a:prstGeom>
            <a:solidFill>
              <a:srgbClr val="00CC66">
                <a:alpha val="8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endParaRP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31A83C92-1773-4B3B-98BA-755DEFC6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6023" y="0"/>
              <a:ext cx="4846456" cy="1922725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26BA7F0B-11FA-4E36-ADB8-3B3F4720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3338" y="3831770"/>
              <a:ext cx="3098405" cy="3026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863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022" y="890051"/>
            <a:ext cx="8090093" cy="59928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E1CFFD0-0714-476D-8694-FDC6049D77B3}"/>
              </a:ext>
            </a:extLst>
          </p:cNvPr>
          <p:cNvSpPr txBox="1"/>
          <p:nvPr/>
        </p:nvSpPr>
        <p:spPr>
          <a:xfrm>
            <a:off x="3437465" y="152401"/>
            <a:ext cx="716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Mandala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 a definição das categorias</a:t>
            </a:r>
          </a:p>
        </p:txBody>
      </p:sp>
    </p:spTree>
    <p:extLst>
      <p:ext uri="{BB962C8B-B14F-4D97-AF65-F5344CB8AC3E}">
        <p14:creationId xmlns:p14="http://schemas.microsoft.com/office/powerpoint/2010/main" val="14434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71813" y="836616"/>
            <a:ext cx="6553200" cy="649287"/>
          </a:xfrm>
        </p:spPr>
        <p:txBody>
          <a:bodyPr anchor="ctr"/>
          <a:lstStyle/>
          <a:p>
            <a:pPr eaLnBrk="1" hangingPunct="1"/>
            <a:r>
              <a:rPr lang="pt-BR" altLang="pt-BR" sz="3200" b="1" dirty="0">
                <a:latin typeface="Arial" panose="020B0604020202020204" pitchFamily="34" charset="0"/>
              </a:rPr>
              <a:t>Missão Fiocruz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6691" y="1765163"/>
            <a:ext cx="10323444" cy="4410351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pt-BR" altLang="pt-BR" sz="2800" dirty="0">
                <a:latin typeface="Arial" panose="020B0604020202020204" pitchFamily="34" charset="0"/>
              </a:rPr>
              <a:t>Produzir, disseminar e compartilhar conhecimentos e tecnologias voltados para o fortalecimento e a consolidação do Sistema Único de Saúde (SUS) e que contribuam para a promoção da saúde e da qualidade de vida da população brasileira, para a redução das desigualdades sociais e para a dinâmica nacional de inovação, tendo a defesa do direito à saúde e da cidadania ampla como valores centrais.</a:t>
            </a:r>
          </a:p>
        </p:txBody>
      </p:sp>
    </p:spTree>
    <p:extLst>
      <p:ext uri="{BB962C8B-B14F-4D97-AF65-F5344CB8AC3E}">
        <p14:creationId xmlns:p14="http://schemas.microsoft.com/office/powerpoint/2010/main" val="527038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943F3B-79D7-48FB-9C1D-CA8E8699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48" y="643466"/>
            <a:ext cx="84731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4">
            <a:extLst>
              <a:ext uri="{FF2B5EF4-FFF2-40B4-BE49-F238E27FC236}">
                <a16:creationId xmlns:a16="http://schemas.microsoft.com/office/drawing/2014/main" id="{A75F752E-97D4-4276-989C-8ABA90E067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3" y="209404"/>
            <a:ext cx="11307156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ta: para Cima 2">
            <a:extLst>
              <a:ext uri="{FF2B5EF4-FFF2-40B4-BE49-F238E27FC236}">
                <a16:creationId xmlns:a16="http://schemas.microsoft.com/office/drawing/2014/main" id="{2762AB29-8CE8-450E-A572-C45878B1DE38}"/>
              </a:ext>
            </a:extLst>
          </p:cNvPr>
          <p:cNvSpPr/>
          <p:nvPr/>
        </p:nvSpPr>
        <p:spPr bwMode="auto">
          <a:xfrm>
            <a:off x="5783827" y="5317456"/>
            <a:ext cx="293291" cy="762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51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2866" y="2350326"/>
            <a:ext cx="5733000" cy="37153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150000"/>
              </a:lnSpc>
            </a:pPr>
            <a:b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Pesquisa-ação</a:t>
            </a:r>
            <a:b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Roda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Práticas</a:t>
            </a:r>
            <a:b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Sistematização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experiências</a:t>
            </a:r>
            <a:b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Práticas</a:t>
            </a:r>
            <a:b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Curadoria</a:t>
            </a:r>
            <a:r>
              <a:rPr lang="en-US" sz="2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endParaRPr lang="en-US" sz="2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5" r="7677"/>
          <a:stretch/>
        </p:blipFill>
        <p:spPr>
          <a:xfrm>
            <a:off x="461865" y="785611"/>
            <a:ext cx="3962877" cy="42150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611951" y="1873860"/>
            <a:ext cx="6263640" cy="112274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Metodologias a serem exploradas</a:t>
            </a:r>
          </a:p>
        </p:txBody>
      </p:sp>
    </p:spTree>
    <p:extLst>
      <p:ext uri="{BB962C8B-B14F-4D97-AF65-F5344CB8AC3E}">
        <p14:creationId xmlns:p14="http://schemas.microsoft.com/office/powerpoint/2010/main" val="1204983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827F95-1D17-49B9-A4DA-5BAB1E0D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>
                <a:solidFill>
                  <a:schemeClr val="accent1"/>
                </a:solidFill>
              </a:rPr>
              <a:t>Possibilidades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B792F2-57A4-413A-9DB1-424A737E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pt-BR" sz="2400" dirty="0" err="1"/>
              <a:t>IdeiaSUS</a:t>
            </a:r>
            <a:r>
              <a:rPr lang="pt-BR" sz="2400" dirty="0"/>
              <a:t> como rede colaborativa de práticas </a:t>
            </a:r>
            <a:r>
              <a:rPr lang="pt-BR" sz="2400" dirty="0" err="1"/>
              <a:t>locorregionais</a:t>
            </a:r>
            <a:endParaRPr lang="pt-BR" sz="2400" dirty="0"/>
          </a:p>
          <a:p>
            <a:r>
              <a:rPr lang="pt-BR" sz="2400" dirty="0"/>
              <a:t>A concepção inicial era de um repositório ou banco de práticas de saúde &amp; ambiente no âmbito do Sistema Único de Saúde </a:t>
            </a:r>
          </a:p>
          <a:p>
            <a:r>
              <a:rPr lang="pt-BR" sz="2400" dirty="0"/>
              <a:t>A metodologia de rodas (temáticas ou não), buscando apoio em aspectos teóricos e conceituais que tangenciam o saber local como inovação de base territorial e mobilização social </a:t>
            </a:r>
          </a:p>
          <a:p>
            <a:r>
              <a:rPr lang="pt-BR" sz="2400" dirty="0"/>
              <a:t>Possibilidade de caracterizar estes arranjos como “comunidade de práticas.”</a:t>
            </a:r>
          </a:p>
        </p:txBody>
      </p:sp>
    </p:spTree>
    <p:extLst>
      <p:ext uri="{BB962C8B-B14F-4D97-AF65-F5344CB8AC3E}">
        <p14:creationId xmlns:p14="http://schemas.microsoft.com/office/powerpoint/2010/main" val="129449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1274B-CA5C-48C4-B710-90ACFFEE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deve ser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2060AE-1938-4A19-B376-3A939F9AF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Para além da dimensão de repositório, uma ferramenta articulada a um processo analisador de base territorial</a:t>
            </a:r>
          </a:p>
          <a:p>
            <a:r>
              <a:rPr lang="pt-BR" dirty="0"/>
              <a:t>Considerada aqui sua metodologia de implicação de sujeitos,  um passo em direção ao apoio à gestão </a:t>
            </a:r>
            <a:r>
              <a:rPr lang="pt-BR" dirty="0" err="1"/>
              <a:t>territorializada</a:t>
            </a:r>
            <a:r>
              <a:rPr lang="pt-BR" dirty="0"/>
              <a:t> do SUS </a:t>
            </a:r>
          </a:p>
          <a:p>
            <a:r>
              <a:rPr lang="pt-BR" dirty="0"/>
              <a:t>Nestes territórios, as trocas resultantes de encontros entre saberes científicos e populares, capazes de conformar redes sociotécnicas</a:t>
            </a:r>
            <a:r>
              <a:rPr lang="pt-BR" baseline="30000" dirty="0"/>
              <a:t> </a:t>
            </a:r>
            <a:r>
              <a:rPr lang="pt-BR" dirty="0"/>
              <a:t>sustentáveis</a:t>
            </a:r>
          </a:p>
        </p:txBody>
      </p:sp>
    </p:spTree>
    <p:extLst>
      <p:ext uri="{BB962C8B-B14F-4D97-AF65-F5344CB8AC3E}">
        <p14:creationId xmlns:p14="http://schemas.microsoft.com/office/powerpoint/2010/main" val="849262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60B8DD2-DE60-46C8-B09D-D4BD7D293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57" y="0"/>
            <a:ext cx="7268162" cy="6790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13F5566-EEC5-4DB7-AC37-673BE86EDB50}"/>
              </a:ext>
            </a:extLst>
          </p:cNvPr>
          <p:cNvSpPr txBox="1"/>
          <p:nvPr/>
        </p:nvSpPr>
        <p:spPr>
          <a:xfrm>
            <a:off x="9474589" y="3981639"/>
            <a:ext cx="2678463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t-BR"/>
          </a:p>
          <a:p>
            <a:r>
              <a:rPr lang="pt-BR"/>
              <a:t>Copiado de apresentação OFICINA DE SISTEMATIZAÇÃO DE PRÁTICAS PREMIADAS</a:t>
            </a:r>
          </a:p>
          <a:p>
            <a:r>
              <a:rPr lang="pt-BR"/>
              <a:t>29 e 30/11 – 2019. </a:t>
            </a:r>
          </a:p>
          <a:p>
            <a:r>
              <a:rPr lang="pt-BR"/>
              <a:t>Fiocruz RJ</a:t>
            </a:r>
          </a:p>
          <a:p>
            <a:r>
              <a:rPr lang="pt-BR"/>
              <a:t>Vanderléia Pulga – UFFS</a:t>
            </a:r>
          </a:p>
          <a:p>
            <a:r>
              <a:rPr lang="pt-BR"/>
              <a:t>Oscar Jara – Alforja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658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E22AE-E3AA-437E-B68F-D53B7145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96" y="91710"/>
            <a:ext cx="10363200" cy="1143000"/>
          </a:xfrm>
        </p:spPr>
        <p:txBody>
          <a:bodyPr/>
          <a:lstStyle/>
          <a:p>
            <a:pPr algn="l"/>
            <a:r>
              <a:rPr lang="pt-BR" dirty="0"/>
              <a:t>Na contramão????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9BE3E9-87A9-4E28-BCCA-A61CD6DAE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0" y="736628"/>
            <a:ext cx="2946400" cy="2710831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</a:pPr>
            <a:r>
              <a:rPr lang="pt-BR" b="1" dirty="0"/>
              <a:t>De forma mais simples: enquanto alguns tem a falsa sensação de estar em todos os lugares, a maioria tem a nítida sensação de “estarem sem o chão para chamar de seu”.</a:t>
            </a:r>
          </a:p>
          <a:p>
            <a:pPr>
              <a:lnSpc>
                <a:spcPct val="170000"/>
              </a:lnSpc>
            </a:pPr>
            <a:r>
              <a:rPr lang="pt-BR" b="1" dirty="0"/>
              <a:t>E o que dizer das práticas de sua comunidade? Se não existe localidade, o que dizer do território que compõem várias localidades? Se tudo se liquefaz, como continuar passando a história oral e seus costumes adiante?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C7E5ABD-3E46-4661-9E91-F2F61576D86B}"/>
              </a:ext>
            </a:extLst>
          </p:cNvPr>
          <p:cNvSpPr txBox="1"/>
          <p:nvPr/>
        </p:nvSpPr>
        <p:spPr>
          <a:xfrm>
            <a:off x="5511237" y="0"/>
            <a:ext cx="4013763" cy="37959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i="1" dirty="0"/>
              <a:t>“</a:t>
            </a:r>
            <a:r>
              <a:rPr lang="en-US" i="1" dirty="0" err="1"/>
              <a:t>Estados</a:t>
            </a:r>
            <a:r>
              <a:rPr lang="en-US" i="1" dirty="0"/>
              <a:t> que se </a:t>
            </a:r>
            <a:r>
              <a:rPr lang="en-US" i="1" dirty="0" err="1"/>
              <a:t>organizam</a:t>
            </a:r>
            <a:r>
              <a:rPr lang="en-US" i="1" dirty="0"/>
              <a:t> para </a:t>
            </a:r>
            <a:r>
              <a:rPr lang="en-US" i="1" dirty="0" err="1"/>
              <a:t>atender</a:t>
            </a:r>
            <a:r>
              <a:rPr lang="en-US" i="1" dirty="0"/>
              <a:t> “</a:t>
            </a:r>
            <a:r>
              <a:rPr lang="en-US" i="1" dirty="0" err="1"/>
              <a:t>apelos</a:t>
            </a:r>
            <a:r>
              <a:rPr lang="en-US" i="1" dirty="0"/>
              <a:t> da </a:t>
            </a:r>
            <a:r>
              <a:rPr lang="en-US" i="1" dirty="0" err="1"/>
              <a:t>modernidade</a:t>
            </a:r>
            <a:r>
              <a:rPr lang="en-US" i="1" dirty="0"/>
              <a:t>”, </a:t>
            </a:r>
            <a:r>
              <a:rPr lang="en-US" i="1" dirty="0" err="1"/>
              <a:t>deixando</a:t>
            </a:r>
            <a:r>
              <a:rPr lang="en-US" i="1" dirty="0"/>
              <a:t> “</a:t>
            </a:r>
            <a:r>
              <a:rPr lang="en-US" i="1" dirty="0" err="1"/>
              <a:t>literalmente</a:t>
            </a:r>
            <a:r>
              <a:rPr lang="en-US" i="1" dirty="0"/>
              <a:t> de </a:t>
            </a:r>
            <a:r>
              <a:rPr lang="en-US" i="1" dirty="0" err="1"/>
              <a:t>lado</a:t>
            </a:r>
            <a:r>
              <a:rPr lang="en-US" i="1" dirty="0"/>
              <a:t>” </a:t>
            </a:r>
            <a:r>
              <a:rPr lang="en-US" i="1" dirty="0" err="1"/>
              <a:t>valores</a:t>
            </a:r>
            <a:r>
              <a:rPr lang="en-US" i="1" dirty="0"/>
              <a:t> e </a:t>
            </a:r>
            <a:r>
              <a:rPr lang="en-US" i="1" dirty="0" err="1"/>
              <a:t>princípios</a:t>
            </a:r>
            <a:r>
              <a:rPr lang="en-US" i="1" dirty="0"/>
              <a:t> da </a:t>
            </a:r>
            <a:r>
              <a:rPr lang="en-US" i="1" dirty="0" err="1"/>
              <a:t>história</a:t>
            </a:r>
            <a:r>
              <a:rPr lang="en-US" i="1" dirty="0"/>
              <a:t> oral dos </a:t>
            </a:r>
            <a:r>
              <a:rPr lang="en-US" i="1" dirty="0" err="1"/>
              <a:t>povos</a:t>
            </a:r>
            <a:r>
              <a:rPr lang="en-US" i="1" dirty="0"/>
              <a:t> </a:t>
            </a:r>
            <a:r>
              <a:rPr lang="en-US" i="1" dirty="0" err="1"/>
              <a:t>tradicionais</a:t>
            </a:r>
            <a:r>
              <a:rPr lang="en-US" i="1" dirty="0"/>
              <a:t>, que </a:t>
            </a:r>
            <a:r>
              <a:rPr lang="en-US" i="1" dirty="0" err="1"/>
              <a:t>são</a:t>
            </a:r>
            <a:r>
              <a:rPr lang="en-US" i="1" dirty="0"/>
              <a:t> </a:t>
            </a:r>
            <a:r>
              <a:rPr lang="en-US" i="1" dirty="0" err="1"/>
              <a:t>expropriados</a:t>
            </a:r>
            <a:r>
              <a:rPr lang="en-US" i="1" dirty="0"/>
              <a:t> de </a:t>
            </a:r>
            <a:r>
              <a:rPr lang="en-US" i="1" dirty="0" err="1"/>
              <a:t>sua</a:t>
            </a:r>
            <a:r>
              <a:rPr lang="en-US" i="1" dirty="0"/>
              <a:t> </a:t>
            </a:r>
            <a:r>
              <a:rPr lang="en-US" i="1" dirty="0" err="1"/>
              <a:t>conhecimento</a:t>
            </a:r>
            <a:r>
              <a:rPr lang="en-US" i="1" dirty="0"/>
              <a:t> local, “[…] </a:t>
            </a:r>
            <a:r>
              <a:rPr lang="en-US" i="1" dirty="0" err="1"/>
              <a:t>reduzindo</a:t>
            </a:r>
            <a:r>
              <a:rPr lang="en-US" i="1" dirty="0"/>
              <a:t> a </a:t>
            </a:r>
            <a:r>
              <a:rPr lang="en-US" i="1" dirty="0" err="1"/>
              <a:t>diferença</a:t>
            </a:r>
            <a:r>
              <a:rPr lang="en-US" i="1" dirty="0"/>
              <a:t> e a </a:t>
            </a:r>
            <a:r>
              <a:rPr lang="en-US" i="1" dirty="0" err="1"/>
              <a:t>alteridade</a:t>
            </a:r>
            <a:r>
              <a:rPr lang="en-US" i="1" dirty="0"/>
              <a:t> à </a:t>
            </a:r>
            <a:r>
              <a:rPr lang="en-US" i="1" dirty="0" err="1"/>
              <a:t>força</a:t>
            </a:r>
            <a:r>
              <a:rPr lang="en-US" i="1" dirty="0"/>
              <a:t> […] Baumann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FBAEBF-7DCA-4C9E-931F-CC9968B3BAA3}"/>
              </a:ext>
            </a:extLst>
          </p:cNvPr>
          <p:cNvSpPr txBox="1"/>
          <p:nvPr/>
        </p:nvSpPr>
        <p:spPr>
          <a:xfrm>
            <a:off x="334020" y="1432496"/>
            <a:ext cx="5203179" cy="52086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pt-BR" i="1" dirty="0"/>
              <a:t>“na presença de software, hardware e </a:t>
            </a:r>
            <a:r>
              <a:rPr lang="pt-BR" i="1" dirty="0" err="1"/>
              <a:t>wetware</a:t>
            </a:r>
            <a:r>
              <a:rPr lang="pt-BR" i="1" dirty="0"/>
              <a:t>, tudo se liquefaz gradativamente, em uma outra coisa, não comunitária, não local, essencialmente global, artificial, não natural. Nesse sentido, segundo o filósofo</a:t>
            </a:r>
            <a:r>
              <a:rPr lang="pt-BR" i="1" baseline="30000" dirty="0"/>
              <a:t>1</a:t>
            </a:r>
            <a:r>
              <a:rPr lang="pt-BR" i="1" dirty="0"/>
              <a:t> “as distinções aqui e lá</a:t>
            </a:r>
            <a:r>
              <a:rPr lang="pt-BR" i="1" baseline="30000" dirty="0"/>
              <a:t> </a:t>
            </a:r>
            <a:r>
              <a:rPr lang="pt-BR" i="1" dirty="0"/>
              <a:t>não significam mais nada”, ou aprofundando em sua análise, “alguns podem mover-se para fora da localidade [...] enquanto outros observam, impotentes, a única localidade que habitam movendo-se sob seus pés [...].” (Zygmunt Baumann</a:t>
            </a:r>
            <a:r>
              <a:rPr lang="pt-BR" i="1" baseline="30000" dirty="0"/>
              <a:t>1  </a:t>
            </a:r>
            <a:r>
              <a:rPr lang="pt-BR" i="1" dirty="0"/>
              <a:t>globalização e as consequências humanas)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0E6FEEC-7F7F-4E98-9314-AFB61FFE4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3590925"/>
            <a:ext cx="58007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68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9CE9A-190B-426B-865E-D5F3A9170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Mudar a prosa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D3EAD1-EE93-4771-A930-2B1686E3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Como “</a:t>
            </a:r>
            <a:r>
              <a:rPr lang="en-US" sz="2000" dirty="0" err="1"/>
              <a:t>operar</a:t>
            </a:r>
            <a:r>
              <a:rPr lang="en-US" sz="2000" dirty="0"/>
              <a:t>” e “</a:t>
            </a:r>
            <a:r>
              <a:rPr lang="en-US" sz="2000" dirty="0" err="1"/>
              <a:t>alimentar</a:t>
            </a:r>
            <a:r>
              <a:rPr lang="en-US" sz="2000" dirty="0"/>
              <a:t>”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plataforma</a:t>
            </a:r>
            <a:r>
              <a:rPr lang="en-US" sz="2000" dirty="0"/>
              <a:t> </a:t>
            </a:r>
            <a:r>
              <a:rPr lang="en-US" sz="2000" dirty="0" err="1"/>
              <a:t>cibernética</a:t>
            </a:r>
            <a:r>
              <a:rPr lang="en-US" sz="2000" dirty="0"/>
              <a:t>, que entre </a:t>
            </a:r>
            <a:r>
              <a:rPr lang="en-US" sz="2000" dirty="0" err="1"/>
              <a:t>outras</a:t>
            </a:r>
            <a:r>
              <a:rPr lang="en-US" sz="2000" dirty="0"/>
              <a:t> </a:t>
            </a:r>
            <a:r>
              <a:rPr lang="en-US" sz="2000" dirty="0" err="1"/>
              <a:t>funções</a:t>
            </a:r>
            <a:r>
              <a:rPr lang="en-US" sz="2000" dirty="0"/>
              <a:t> </a:t>
            </a:r>
            <a:r>
              <a:rPr lang="en-US" sz="2000" dirty="0" err="1"/>
              <a:t>deve</a:t>
            </a:r>
            <a:r>
              <a:rPr lang="en-US" sz="2000" dirty="0"/>
              <a:t> </a:t>
            </a:r>
            <a:r>
              <a:rPr lang="en-US" sz="2000" dirty="0" err="1"/>
              <a:t>proporcionar</a:t>
            </a:r>
            <a:r>
              <a:rPr lang="en-US" sz="2000" dirty="0"/>
              <a:t> </a:t>
            </a:r>
            <a:r>
              <a:rPr lang="en-US" sz="2000" dirty="0" err="1"/>
              <a:t>interações</a:t>
            </a:r>
            <a:r>
              <a:rPr lang="en-US" sz="2000" dirty="0"/>
              <a:t> de </a:t>
            </a:r>
            <a:r>
              <a:rPr lang="en-US" sz="2000" dirty="0" err="1"/>
              <a:t>práticas</a:t>
            </a:r>
            <a:r>
              <a:rPr lang="en-US" sz="2000" dirty="0"/>
              <a:t> </a:t>
            </a:r>
            <a:r>
              <a:rPr lang="en-US" sz="2000" dirty="0" err="1"/>
              <a:t>locorregionais</a:t>
            </a:r>
            <a:r>
              <a:rPr lang="en-US" sz="2000" dirty="0"/>
              <a:t>? 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Diferente</a:t>
            </a:r>
            <a:r>
              <a:rPr lang="en-US" sz="2000" dirty="0"/>
              <a:t> de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lógica</a:t>
            </a:r>
            <a:r>
              <a:rPr lang="en-US" sz="2000" dirty="0"/>
              <a:t> que </a:t>
            </a:r>
            <a:r>
              <a:rPr lang="en-US" sz="2000" dirty="0" err="1"/>
              <a:t>distancia</a:t>
            </a:r>
            <a:r>
              <a:rPr lang="en-US" sz="2000" dirty="0"/>
              <a:t> as </a:t>
            </a:r>
            <a:r>
              <a:rPr lang="en-US" sz="2000" dirty="0" err="1"/>
              <a:t>trocas</a:t>
            </a:r>
            <a:r>
              <a:rPr lang="en-US" sz="2000" dirty="0"/>
              <a:t>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planos</a:t>
            </a:r>
            <a:r>
              <a:rPr lang="en-US" sz="2000" dirty="0"/>
              <a:t> </a:t>
            </a:r>
            <a:r>
              <a:rPr lang="en-US" sz="2000" dirty="0" err="1"/>
              <a:t>locais</a:t>
            </a:r>
            <a:r>
              <a:rPr lang="en-US" sz="2000" dirty="0"/>
              <a:t>, </a:t>
            </a:r>
            <a:r>
              <a:rPr lang="en-US" sz="2000" dirty="0" err="1"/>
              <a:t>devemos</a:t>
            </a:r>
            <a:r>
              <a:rPr lang="en-US" sz="2000" dirty="0"/>
              <a:t> </a:t>
            </a:r>
            <a:r>
              <a:rPr lang="en-US" sz="2000" dirty="0" err="1"/>
              <a:t>pensar</a:t>
            </a:r>
            <a:r>
              <a:rPr lang="en-US" sz="2000" dirty="0"/>
              <a:t> </a:t>
            </a:r>
            <a:r>
              <a:rPr lang="en-US" sz="2000" dirty="0" err="1"/>
              <a:t>globalmente</a:t>
            </a:r>
            <a:r>
              <a:rPr lang="en-US" sz="2000" dirty="0"/>
              <a:t> mas </a:t>
            </a:r>
            <a:r>
              <a:rPr lang="en-US" sz="2000" dirty="0" err="1"/>
              <a:t>atuar</a:t>
            </a:r>
            <a:r>
              <a:rPr lang="en-US" sz="2000" dirty="0"/>
              <a:t> </a:t>
            </a:r>
            <a:r>
              <a:rPr lang="en-US" sz="2000" dirty="0" err="1"/>
              <a:t>sempre</a:t>
            </a:r>
            <a:r>
              <a:rPr lang="en-US" sz="2000" dirty="0"/>
              <a:t> que </a:t>
            </a:r>
            <a:r>
              <a:rPr lang="en-US" sz="2000" dirty="0" err="1"/>
              <a:t>possível</a:t>
            </a:r>
            <a:r>
              <a:rPr lang="en-US" sz="2000" dirty="0"/>
              <a:t> no </a:t>
            </a:r>
            <a:r>
              <a:rPr lang="en-US" sz="2000" dirty="0" err="1"/>
              <a:t>plano</a:t>
            </a:r>
            <a:r>
              <a:rPr lang="en-US" sz="2000" dirty="0"/>
              <a:t> local.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0D4ADF-82EA-4490-9E20-8C4CDBD287C8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Encontros Temáticos</a:t>
            </a:r>
            <a:r>
              <a:rPr lang="en-US" sz="2000"/>
              <a:t>, </a:t>
            </a:r>
            <a:r>
              <a:rPr lang="en-US" sz="2000" b="1"/>
              <a:t>Rodas</a:t>
            </a:r>
            <a:r>
              <a:rPr lang="en-US" sz="2000"/>
              <a:t> de Conversas, Capacitações de </a:t>
            </a:r>
            <a:r>
              <a:rPr lang="en-US" sz="2000" b="1"/>
              <a:t>Curadorias</a:t>
            </a:r>
            <a:r>
              <a:rPr lang="en-US" sz="2000"/>
              <a:t>, Articulações com </a:t>
            </a:r>
            <a:r>
              <a:rPr lang="en-US" sz="2000" b="1"/>
              <a:t>Novos Atores</a:t>
            </a:r>
            <a:r>
              <a:rPr lang="en-US" sz="2000"/>
              <a:t> Estratégicos,  participação em Eventos visando estabelecer </a:t>
            </a:r>
            <a:r>
              <a:rPr lang="en-US" sz="2000" b="1"/>
              <a:t>pontos de intercessão </a:t>
            </a:r>
            <a:r>
              <a:rPr lang="en-US" sz="2000"/>
              <a:t>com Secretarias Municipais e Estaduais de Saúde, etc.</a:t>
            </a:r>
          </a:p>
        </p:txBody>
      </p:sp>
    </p:spTree>
    <p:extLst>
      <p:ext uri="{BB962C8B-B14F-4D97-AF65-F5344CB8AC3E}">
        <p14:creationId xmlns:p14="http://schemas.microsoft.com/office/powerpoint/2010/main" val="3692309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8667B07-4F37-4AFA-A52B-F762AF10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9" y="0"/>
            <a:ext cx="9955454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DA3A901-BC6D-4F2C-9AF7-85819012D21B}"/>
              </a:ext>
            </a:extLst>
          </p:cNvPr>
          <p:cNvSpPr txBox="1"/>
          <p:nvPr/>
        </p:nvSpPr>
        <p:spPr>
          <a:xfrm>
            <a:off x="9474589" y="3981639"/>
            <a:ext cx="2678463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Copiado de apresentação OFICINA DE SISTEMATIZAÇÃO DE PRÁTICAS PREMIADAS</a:t>
            </a:r>
          </a:p>
          <a:p>
            <a:r>
              <a:rPr lang="pt-BR" dirty="0"/>
              <a:t>29 e 30/11 – 2019. </a:t>
            </a:r>
          </a:p>
          <a:p>
            <a:r>
              <a:rPr lang="pt-BR" dirty="0"/>
              <a:t>Fiocruz RJ</a:t>
            </a:r>
          </a:p>
          <a:p>
            <a:r>
              <a:rPr lang="pt-BR" dirty="0" err="1"/>
              <a:t>Vanderléia</a:t>
            </a:r>
            <a:r>
              <a:rPr lang="pt-BR" dirty="0"/>
              <a:t> Pulga – UFFS</a:t>
            </a:r>
          </a:p>
          <a:p>
            <a:r>
              <a:rPr lang="pt-BR" dirty="0"/>
              <a:t>Oscar </a:t>
            </a:r>
            <a:r>
              <a:rPr lang="pt-BR" dirty="0" err="1"/>
              <a:t>Jara</a:t>
            </a:r>
            <a:r>
              <a:rPr lang="pt-BR" dirty="0"/>
              <a:t> – Alforja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140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140C3F-4BF8-4EAF-AB7E-51D79897F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0" y="133992"/>
            <a:ext cx="8619455" cy="661071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8520D30-460D-45FB-9B6B-E8158AA960D9}"/>
              </a:ext>
            </a:extLst>
          </p:cNvPr>
          <p:cNvSpPr txBox="1"/>
          <p:nvPr/>
        </p:nvSpPr>
        <p:spPr>
          <a:xfrm>
            <a:off x="9495137" y="3981640"/>
            <a:ext cx="2678463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Copiado de apresentação OFICINA DE SISTEMATIZAÇÃO DE PRÁTICAS PREMIADAS</a:t>
            </a:r>
          </a:p>
          <a:p>
            <a:r>
              <a:rPr lang="pt-BR" dirty="0"/>
              <a:t>29 e 30/11 – 2019. </a:t>
            </a:r>
          </a:p>
          <a:p>
            <a:r>
              <a:rPr lang="pt-BR" dirty="0"/>
              <a:t>Fiocruz RJ</a:t>
            </a:r>
          </a:p>
          <a:p>
            <a:r>
              <a:rPr lang="pt-BR" dirty="0" err="1"/>
              <a:t>Vanderléia</a:t>
            </a:r>
            <a:r>
              <a:rPr lang="pt-BR" dirty="0"/>
              <a:t> Pulga – UFFS</a:t>
            </a:r>
          </a:p>
          <a:p>
            <a:r>
              <a:rPr lang="pt-BR" dirty="0"/>
              <a:t>Oscar </a:t>
            </a:r>
            <a:r>
              <a:rPr lang="pt-BR" dirty="0" err="1"/>
              <a:t>Jara</a:t>
            </a:r>
            <a:r>
              <a:rPr lang="pt-BR" dirty="0"/>
              <a:t> – Alforja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3421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ntendo céu, ao ar livre, árvore, edifício&#10;&#10;Descrição gerada com muito alta confiança">
            <a:extLst>
              <a:ext uri="{FF2B5EF4-FFF2-40B4-BE49-F238E27FC236}">
                <a16:creationId xmlns:a16="http://schemas.microsoft.com/office/drawing/2014/main" id="{36FCE162-E5F2-431D-A60C-A27D2A547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643467" y="1939854"/>
            <a:ext cx="5294716" cy="29782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58B9771B-0BA2-4327-A268-3B77B3F1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148" y="858740"/>
            <a:ext cx="3466609" cy="50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10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46FE415-B1F5-40BA-8F00-226B244A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0" y="0"/>
            <a:ext cx="9339332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1B31203-B98C-4DFC-8370-8A55C8FFCFAE}"/>
              </a:ext>
            </a:extLst>
          </p:cNvPr>
          <p:cNvSpPr txBox="1"/>
          <p:nvPr/>
        </p:nvSpPr>
        <p:spPr>
          <a:xfrm>
            <a:off x="9484863" y="3981645"/>
            <a:ext cx="2678463" cy="28623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Copiado de apresentação OFICINA DE SISTEMATIZAÇÃO DE PRÁTICAS PREMIADAS</a:t>
            </a:r>
          </a:p>
          <a:p>
            <a:r>
              <a:rPr lang="pt-BR" dirty="0"/>
              <a:t>29 e 30/11 – 2019. </a:t>
            </a:r>
          </a:p>
          <a:p>
            <a:r>
              <a:rPr lang="pt-BR" dirty="0"/>
              <a:t>Fiocruz RJ</a:t>
            </a:r>
          </a:p>
          <a:p>
            <a:r>
              <a:rPr lang="pt-BR" dirty="0" err="1"/>
              <a:t>Vanderléia</a:t>
            </a:r>
            <a:r>
              <a:rPr lang="pt-BR" dirty="0"/>
              <a:t> Pulga – UFFS</a:t>
            </a:r>
          </a:p>
          <a:p>
            <a:r>
              <a:rPr lang="pt-BR" dirty="0"/>
              <a:t>Oscar </a:t>
            </a:r>
            <a:r>
              <a:rPr lang="pt-BR" dirty="0" err="1"/>
              <a:t>Jara</a:t>
            </a:r>
            <a:r>
              <a:rPr lang="pt-BR" dirty="0"/>
              <a:t> – Alforja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873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7FB1C1F-21E6-436A-8F13-5DA5021D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Induzir abordagens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7714C33-C4DC-4181-A255-D5559BAD3D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9207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1005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71800" y="116632"/>
            <a:ext cx="9144000" cy="589598"/>
          </a:xfrm>
          <a:prstGeom prst="rect">
            <a:avLst/>
          </a:prstGeom>
          <a:gradFill>
            <a:gsLst>
              <a:gs pos="0">
                <a:srgbClr val="FFB84F"/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Sociedade em Rede de Manuel </a:t>
            </a:r>
            <a:r>
              <a:rPr lang="pt-BR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Castells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123935" y="2964669"/>
            <a:ext cx="166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Manuel </a:t>
            </a:r>
            <a:r>
              <a:rPr lang="pt-BR" dirty="0" err="1"/>
              <a:t>Castells</a:t>
            </a:r>
            <a:endParaRPr lang="pt-BR" dirty="0"/>
          </a:p>
        </p:txBody>
      </p:sp>
      <p:pic>
        <p:nvPicPr>
          <p:cNvPr id="2050" name="Picture 2" descr="Resultado de imagem para Manuel Caste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0074838" y="923045"/>
            <a:ext cx="1790700" cy="20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C:\IdeiaSUS\NOVO-IdeiaSUS\Apresentação - Roda PICS - RS\Apresentacao\Referical\livro sociedade em re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566" y="3740657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4596693" y="2808661"/>
            <a:ext cx="4312224" cy="2826971"/>
            <a:chOff x="-8370" y="644058"/>
            <a:chExt cx="6492184" cy="4256091"/>
          </a:xfrm>
        </p:grpSpPr>
        <p:pic>
          <p:nvPicPr>
            <p:cNvPr id="2071" name="Picture 23" descr="Imagem relacionada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22" y="644058"/>
              <a:ext cx="2766298" cy="160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Imagem relacionad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0" y="2945686"/>
              <a:ext cx="3375890" cy="1954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3" descr="Imagem relacionada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561" y="1524680"/>
              <a:ext cx="2487253" cy="1439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Conector de seta reta 42"/>
            <p:cNvCxnSpPr>
              <a:stCxn id="2071" idx="2"/>
              <a:endCxn id="24" idx="0"/>
            </p:cNvCxnSpPr>
            <p:nvPr/>
          </p:nvCxnSpPr>
          <p:spPr>
            <a:xfrm flipH="1">
              <a:off x="1679575" y="2245599"/>
              <a:ext cx="304796" cy="7000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>
              <a:stCxn id="2071" idx="3"/>
              <a:endCxn id="26" idx="1"/>
            </p:cNvCxnSpPr>
            <p:nvPr/>
          </p:nvCxnSpPr>
          <p:spPr>
            <a:xfrm>
              <a:off x="3367520" y="1444829"/>
              <a:ext cx="629041" cy="7998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de seta reta 54"/>
            <p:cNvCxnSpPr>
              <a:stCxn id="24" idx="3"/>
              <a:endCxn id="26" idx="2"/>
            </p:cNvCxnSpPr>
            <p:nvPr/>
          </p:nvCxnSpPr>
          <p:spPr>
            <a:xfrm flipV="1">
              <a:off x="3367520" y="2964669"/>
              <a:ext cx="1872668" cy="9582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aixaDeTexto 22"/>
          <p:cNvSpPr txBox="1"/>
          <p:nvPr/>
        </p:nvSpPr>
        <p:spPr>
          <a:xfrm>
            <a:off x="10069513" y="6330039"/>
            <a:ext cx="180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Livro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337257" y="1104043"/>
            <a:ext cx="6275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Castells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as redes constituem "a nova morfologia social de nossas sociedades, e a difusão da lógica de redes modifica de forma substancial a operação e os resultados dos processos produtivos e de experiência, poder e cultura.”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Castells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1999:497).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3151021" y="5970192"/>
            <a:ext cx="646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Segundo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Castells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quando se está atuando dentro das redes, novas oportunidades podem ser criadas a todo momento.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47E269-9687-4C2B-AF42-3EB4D81C9607}"/>
              </a:ext>
            </a:extLst>
          </p:cNvPr>
          <p:cNvSpPr txBox="1"/>
          <p:nvPr/>
        </p:nvSpPr>
        <p:spPr>
          <a:xfrm>
            <a:off x="444500" y="1181100"/>
            <a:ext cx="231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Indução de Redes</a:t>
            </a:r>
          </a:p>
        </p:txBody>
      </p:sp>
    </p:spTree>
    <p:extLst>
      <p:ext uri="{BB962C8B-B14F-4D97-AF65-F5344CB8AC3E}">
        <p14:creationId xmlns:p14="http://schemas.microsoft.com/office/powerpoint/2010/main" val="3394734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24000" y="116632"/>
            <a:ext cx="9144000" cy="589598"/>
          </a:xfrm>
          <a:prstGeom prst="rect">
            <a:avLst/>
          </a:prstGeom>
          <a:gradFill>
            <a:gsLst>
              <a:gs pos="0">
                <a:srgbClr val="FFB84F"/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Colaborativas (RC)</a:t>
            </a:r>
          </a:p>
        </p:txBody>
      </p:sp>
      <p:pic>
        <p:nvPicPr>
          <p:cNvPr id="3" name="Picture 2" descr="http://www.ideiasus.fiocruz.br/portal/images/IdeiaSUS_Final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524"/>
          <a:stretch/>
        </p:blipFill>
        <p:spPr bwMode="auto">
          <a:xfrm>
            <a:off x="1703221" y="193327"/>
            <a:ext cx="488167" cy="459116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2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3161" y="1011161"/>
            <a:ext cx="86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 ferramentas tecnológicas têm como objetivo facilitar a missão das organizações quanto à disponibilização de ambientes propícios à Gestão da Informação e  do Conhecimento e à colaboração entre indivíduos e instituições, criando novas soluções aos problemas sociais e organizacionais. 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5987603" y="3426821"/>
            <a:ext cx="4312224" cy="2826971"/>
            <a:chOff x="4613503" y="3067060"/>
            <a:chExt cx="4312224" cy="2826971"/>
          </a:xfrm>
        </p:grpSpPr>
        <p:pic>
          <p:nvPicPr>
            <p:cNvPr id="25" name="Picture 23" descr="Imagem relacionada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405" y="3067060"/>
              <a:ext cx="1837424" cy="106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3" descr="Imagem relacionad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503" y="4595842"/>
              <a:ext cx="2242326" cy="129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3" descr="Imagem relacionada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649" y="3651985"/>
              <a:ext cx="1652078" cy="95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Conector de seta reta 28"/>
            <p:cNvCxnSpPr>
              <a:stCxn id="25" idx="2"/>
              <a:endCxn id="27" idx="0"/>
            </p:cNvCxnSpPr>
            <p:nvPr/>
          </p:nvCxnSpPr>
          <p:spPr>
            <a:xfrm flipH="1">
              <a:off x="5734666" y="4130832"/>
              <a:ext cx="202451" cy="4650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>
              <a:stCxn id="25" idx="3"/>
              <a:endCxn id="28" idx="1"/>
            </p:cNvCxnSpPr>
            <p:nvPr/>
          </p:nvCxnSpPr>
          <p:spPr>
            <a:xfrm>
              <a:off x="6855829" y="3598946"/>
              <a:ext cx="417820" cy="5312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/>
            <p:cNvCxnSpPr>
              <a:stCxn id="27" idx="3"/>
              <a:endCxn id="28" idx="2"/>
            </p:cNvCxnSpPr>
            <p:nvPr/>
          </p:nvCxnSpPr>
          <p:spPr>
            <a:xfrm flipV="1">
              <a:off x="6855829" y="4608451"/>
              <a:ext cx="1243859" cy="6364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23" descr="Imagem relacionad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10" y="3334912"/>
            <a:ext cx="3474512" cy="201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906577" y="2623281"/>
            <a:ext cx="395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Redes Colaborativas entre Pessoas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156240" y="2623281"/>
            <a:ext cx="4384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Redes Colaborativas entre Instituições</a:t>
            </a:r>
          </a:p>
        </p:txBody>
      </p:sp>
    </p:spTree>
    <p:extLst>
      <p:ext uri="{BB962C8B-B14F-4D97-AF65-F5344CB8AC3E}">
        <p14:creationId xmlns:p14="http://schemas.microsoft.com/office/powerpoint/2010/main" val="1619299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7B636AF-F57C-42FC-95D2-99F05365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946" y="1837190"/>
            <a:ext cx="5581650" cy="6000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955AD98-A6B2-4EF9-851F-1838D5E11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0" y="217714"/>
            <a:ext cx="7141029" cy="1143000"/>
          </a:xfrm>
        </p:spPr>
        <p:txBody>
          <a:bodyPr/>
          <a:lstStyle/>
          <a:p>
            <a:r>
              <a:rPr lang="pt-BR" b="1" dirty="0">
                <a:solidFill>
                  <a:schemeClr val="accent2"/>
                </a:solidFill>
              </a:rPr>
              <a:t>Jornalismo de Soluções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996004-0EA0-4560-952C-4C289238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2263"/>
            <a:ext cx="5891666" cy="31957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AE56BC-A565-495C-8713-F514626A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38" y="0"/>
            <a:ext cx="3918859" cy="36685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5FB24BC-FF7F-474F-8C4F-22F999B920F9}"/>
              </a:ext>
            </a:extLst>
          </p:cNvPr>
          <p:cNvSpPr txBox="1"/>
          <p:nvPr/>
        </p:nvSpPr>
        <p:spPr>
          <a:xfrm>
            <a:off x="9191783" y="6017231"/>
            <a:ext cx="267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5"/>
              </a:rPr>
              <a:t>https://learninglab.solutionsjournalism.org/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F3E23E6-8033-404B-BAC9-4339FB0D49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398" y="2481942"/>
            <a:ext cx="5651996" cy="349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99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3" y="796834"/>
            <a:ext cx="5633192" cy="35237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58" y="3819019"/>
            <a:ext cx="4895512" cy="287756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053942" y="1436913"/>
            <a:ext cx="4101737" cy="7707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Roda de Práticas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14638" y="4329104"/>
            <a:ext cx="31718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Roda Trabalhos Premiados  Fiocruz</a:t>
            </a:r>
          </a:p>
        </p:txBody>
      </p:sp>
    </p:spTree>
    <p:extLst>
      <p:ext uri="{BB962C8B-B14F-4D97-AF65-F5344CB8AC3E}">
        <p14:creationId xmlns:p14="http://schemas.microsoft.com/office/powerpoint/2010/main" val="1763077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368267" y="336775"/>
            <a:ext cx="4101737" cy="7707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Roda de Práticas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" y="1438275"/>
            <a:ext cx="12192000" cy="2095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" y="4475189"/>
            <a:ext cx="12192000" cy="17366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29463" y="3533775"/>
            <a:ext cx="5062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Roda Médio Paraíba e Baia da Ilha Grande</a:t>
            </a:r>
          </a:p>
          <a:p>
            <a:r>
              <a:rPr lang="pt-BR" dirty="0"/>
              <a:t>Piraí – Rio de Janeiro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029450" y="6211840"/>
            <a:ext cx="51625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Roda Metropolitana II e Baixada Litorânea</a:t>
            </a:r>
          </a:p>
          <a:p>
            <a:r>
              <a:rPr lang="pt-BR" dirty="0"/>
              <a:t>Niterói –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2705168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EA6414-1614-477E-BF8A-1417F2B9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481012"/>
            <a:ext cx="83629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27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2C3DD-585F-4E10-A242-D5A414A7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163185-5A87-4330-A31C-1086C63A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333375"/>
            <a:ext cx="92392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2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CC4DC4D1-BD05-4867-91C4-54AE221381F2}"/>
              </a:ext>
            </a:extLst>
          </p:cNvPr>
          <p:cNvSpPr txBox="1">
            <a:spLocks/>
          </p:cNvSpPr>
          <p:nvPr/>
        </p:nvSpPr>
        <p:spPr bwMode="auto">
          <a:xfrm>
            <a:off x="2615889" y="206735"/>
            <a:ext cx="6465287" cy="1335818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SOLUÇÕES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500C3E4-3102-4B0A-9BA1-21ADAAA41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120" y="4743409"/>
            <a:ext cx="2369974" cy="159643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" y="4292065"/>
            <a:ext cx="7372113" cy="11036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93041" y="5375535"/>
            <a:ext cx="479572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Roda Médio Paraíba e Baia da Ilha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GrandePiraí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– Rio de Janeiro COSEMS RJ /Fiocruz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59840" y="6530884"/>
            <a:ext cx="624860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Roda Metropolitana II e Baixada Litorânea- Niterói – Rio de Janeiro, COSEMS RJ / Fiocruz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14F0004-D785-4391-88E5-D2EC92B83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142" y="2840733"/>
            <a:ext cx="2365094" cy="128865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EDF7D1F-2882-4CAE-BFA3-6D7A42920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238" y="5839354"/>
            <a:ext cx="2268291" cy="101864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E54134-7CDB-47C9-BE17-65483F20E8F5}"/>
              </a:ext>
            </a:extLst>
          </p:cNvPr>
          <p:cNvSpPr txBox="1"/>
          <p:nvPr/>
        </p:nvSpPr>
        <p:spPr>
          <a:xfrm>
            <a:off x="2746260" y="4057170"/>
            <a:ext cx="2344101" cy="3568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Roda Trabalhos Premiados COSEMS RJ / Fiocruz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3E852EB-7663-49D4-9D41-5B1AD5938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1247" y="4595369"/>
            <a:ext cx="2730753" cy="141327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BB030EE-7717-4355-8B70-A6622CC74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7" y="549775"/>
            <a:ext cx="3326324" cy="1416850"/>
          </a:xfrm>
          <a:prstGeom prst="rect">
            <a:avLst/>
          </a:prstGeom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634B54E-5CC3-44A5-9517-0233765C4B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9714" y="604122"/>
            <a:ext cx="3620509" cy="138953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65176AF-18D9-42A4-8FAE-A950F109C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534" y="1938993"/>
            <a:ext cx="2938585" cy="95631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A9C425C-DDDD-44EA-9A91-94CE03443A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1980" y="1961437"/>
            <a:ext cx="3064806" cy="132334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570AC5E-32F3-4259-A968-03E36A119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6792" y="1847840"/>
            <a:ext cx="3790950" cy="137616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AF118D0-94EA-43FD-BF20-437095995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0273" y="1750783"/>
            <a:ext cx="1881968" cy="14020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F62E4BD-F7FD-4CF6-9AC7-B84289B40F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0120" y="5066348"/>
            <a:ext cx="4038600" cy="73983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8266494-496B-451A-8A7C-96AE874F43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0160" y="4053840"/>
            <a:ext cx="4561840" cy="61880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FDA92CF-D63C-4D84-B04B-1D891DDAB5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79056" y="6028004"/>
            <a:ext cx="1890947" cy="82999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1EEAC9B-A16B-4F6F-87B2-32B771B120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85243" y="5933302"/>
            <a:ext cx="1710193" cy="92469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AFB2B32-C660-482F-8FF9-82106FF8D2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868652"/>
            <a:ext cx="2834640" cy="9779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2400" y="3982720"/>
            <a:ext cx="2600960" cy="4775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Rodas de Práticas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Ideia 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Cooperação FIOCRUZ COSEMS RJ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35BF06-52B7-4DDE-9A74-EF92B2865C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6073" y="3269614"/>
            <a:ext cx="7079229" cy="78422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" y="5632082"/>
            <a:ext cx="7372113" cy="9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0"/>
            <a:ext cx="2346960" cy="6858000"/>
          </a:xfrm>
          <a:prstGeom prst="rect">
            <a:avLst/>
          </a:prstGeom>
          <a:solidFill>
            <a:srgbClr val="8FF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Fiocruz 120 Anos</a:t>
            </a:r>
            <a:b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</a:b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Legado e Desafios de Futuro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2377440" y="0"/>
            <a:ext cx="5181600" cy="6858000"/>
          </a:xfrm>
          <a:prstGeom prst="rect">
            <a:avLst/>
          </a:prstGeom>
        </p:spPr>
        <p:txBody>
          <a:bodyPr/>
          <a:lstStyle>
            <a:lvl1pPr marL="257175" indent="-257175"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0075" indent="-257175">
              <a:spcBef>
                <a:spcPct val="20000"/>
              </a:spcBef>
              <a:buClr>
                <a:schemeClr val="bg2"/>
              </a:buClr>
              <a:buChar char="•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−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Tx/>
              <a:buChar char="•"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Sistemas inteligentes e preditivos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na vigilância, atenção e promoção em saúde.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Tx/>
              <a:buChar char="•"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Desafios do Desenvolvimento Sustentável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: a Fiocruz como protagonista na formulação, na definição de políticas e na implementação de práticas sustentáveis, no contexto da Agenda 2030.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Tx/>
              <a:buChar char="•"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Redução da dependência e vulnerabilidade com o </a:t>
            </a: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fortalecimento de um CEIS 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dinâmico e inovador a serviço do SUS.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Tx/>
              <a:buChar char="•"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 </a:t>
            </a: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democracia como valor e modelo de gestão 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para construir uma Fiocruz do futuro. </a:t>
            </a:r>
          </a:p>
          <a:p>
            <a:pPr marL="600075" marR="0" lvl="1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saúde como uma dimensão inerente dos direitos e da cidadania.</a:t>
            </a:r>
          </a:p>
          <a:p>
            <a:pPr marL="600075" marR="0" lvl="1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 participação das Unidades e das competências individuais em um modelo matricial de prospecção e de ação para uma nova realidade institucional inserida num projeto nacional.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Tx/>
              <a:buChar char="•"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Redução das assimetrias territoriais e regionais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, nacionais e globais numa sociedade do conhecimento inclusiva e voltada para o cidadão. </a:t>
            </a:r>
          </a:p>
          <a:p>
            <a:pPr marL="257175" marR="0" lvl="0" indent="-257175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F273E"/>
              </a:buClr>
              <a:buSzTx/>
              <a:buFontTx/>
              <a:buChar char="•"/>
              <a:tabLst/>
              <a:defRPr/>
            </a:pPr>
            <a:endParaRPr kumimoji="0" lang="pt-BR" alt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FAECE06-A9C8-49E9-A75B-5C28C8970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59" y="1056640"/>
            <a:ext cx="4971677" cy="4916252"/>
          </a:xfrm>
          <a:prstGeom prst="rect">
            <a:avLst/>
          </a:prstGeom>
          <a:solidFill>
            <a:srgbClr val="00CC66"/>
          </a:solidFill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EDA8C2-D570-4CB4-A75A-A1E3EE1CE474}"/>
              </a:ext>
            </a:extLst>
          </p:cNvPr>
          <p:cNvSpPr txBox="1"/>
          <p:nvPr/>
        </p:nvSpPr>
        <p:spPr>
          <a:xfrm>
            <a:off x="7975158" y="6074799"/>
            <a:ext cx="41426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t-BR" sz="1100">
                <a:solidFill>
                  <a:srgbClr val="000000"/>
                </a:solidFill>
              </a:rPr>
              <a:t>"A Agenda 2030 é a nossa Declaração Global de Interdependência."</a:t>
            </a:r>
            <a:br>
              <a:rPr lang="pt-BR" sz="1100">
                <a:solidFill>
                  <a:srgbClr val="000000"/>
                </a:solidFill>
              </a:rPr>
            </a:br>
            <a:r>
              <a:rPr lang="pt-BR" sz="1100">
                <a:solidFill>
                  <a:srgbClr val="000000"/>
                </a:solidFill>
              </a:rPr>
              <a:t>António Guterres, Secretário Geral da ONU</a:t>
            </a:r>
            <a:br>
              <a:rPr lang="pt-BR" sz="1100">
                <a:solidFill>
                  <a:srgbClr val="000000"/>
                </a:solidFill>
              </a:rPr>
            </a:br>
            <a:endParaRPr lang="pt-BR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40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m para ideiasus fiocruz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71519" y="513127"/>
            <a:ext cx="10363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pt-BR" sz="6700" b="1" dirty="0"/>
              <a:t>Nosso caminho é o SUS !!!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dirty="0"/>
              <a:t>www.ideiasus.fiocruz.br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854" y="5629344"/>
            <a:ext cx="2515765" cy="78028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59" y="5322548"/>
            <a:ext cx="1860891" cy="13938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75" y="4244296"/>
            <a:ext cx="3324225" cy="10858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9854" y="4307850"/>
            <a:ext cx="2597121" cy="82912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0915" y="1676095"/>
            <a:ext cx="6050173" cy="29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05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21C78-65A5-4E31-B1DF-1140F8A2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0"/>
            <a:ext cx="6136640" cy="822960"/>
          </a:xfrm>
        </p:spPr>
        <p:txBody>
          <a:bodyPr/>
          <a:lstStyle/>
          <a:p>
            <a:r>
              <a:rPr lang="pt-BR" dirty="0"/>
              <a:t>Conversa já começou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5B5653-9F98-44ED-90FF-69934D90F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739140"/>
            <a:ext cx="7995920" cy="59969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79624AE-61BF-498C-8475-D07969288C6B}"/>
              </a:ext>
            </a:extLst>
          </p:cNvPr>
          <p:cNvSpPr txBox="1"/>
          <p:nvPr/>
        </p:nvSpPr>
        <p:spPr>
          <a:xfrm>
            <a:off x="8128000" y="5496560"/>
            <a:ext cx="267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Terraço do Castelo Mourisco</a:t>
            </a:r>
          </a:p>
          <a:p>
            <a:r>
              <a:rPr lang="pt-BR" dirty="0"/>
              <a:t>Oficina de Trabalho CEE – Fiocruz , agosto 2019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73CFC0-0C63-4739-8433-34BE130DDD63}"/>
              </a:ext>
            </a:extLst>
          </p:cNvPr>
          <p:cNvSpPr txBox="1"/>
          <p:nvPr/>
        </p:nvSpPr>
        <p:spPr>
          <a:xfrm>
            <a:off x="3240860" y="5860252"/>
            <a:ext cx="429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OBRIGADO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valcler.rangel@fiocruz.br</a:t>
            </a:r>
          </a:p>
        </p:txBody>
      </p:sp>
    </p:spTree>
    <p:extLst>
      <p:ext uri="{BB962C8B-B14F-4D97-AF65-F5344CB8AC3E}">
        <p14:creationId xmlns:p14="http://schemas.microsoft.com/office/powerpoint/2010/main" val="408019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ngressointerno.fiocruz.br/sites/congressointerno.fiocruz.br/files/foto%20peter%20ilicciev%20%282%29.JPG">
            <a:extLst>
              <a:ext uri="{FF2B5EF4-FFF2-40B4-BE49-F238E27FC236}">
                <a16:creationId xmlns:a16="http://schemas.microsoft.com/office/drawing/2014/main" id="{2DFF81B4-8C49-440E-BA2F-3ABE8A28A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 b="12385"/>
          <a:stretch/>
        </p:blipFill>
        <p:spPr bwMode="auto">
          <a:xfrm>
            <a:off x="20" y="29844"/>
            <a:ext cx="12120860" cy="681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45D694-8561-421A-8192-29F777D0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061" y="336401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b="1" dirty="0" err="1">
                <a:solidFill>
                  <a:schemeClr val="tx1"/>
                </a:solidFill>
              </a:rPr>
              <a:t>Democracia</a:t>
            </a:r>
            <a:r>
              <a:rPr lang="en-US" sz="4000" b="1" dirty="0">
                <a:solidFill>
                  <a:schemeClr val="tx1"/>
                </a:solidFill>
              </a:rPr>
              <a:t> é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Gestão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Participativa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Fiocruz</a:t>
            </a:r>
            <a:endParaRPr lang="en-US" sz="4000" b="1" dirty="0">
              <a:solidFill>
                <a:schemeClr val="tx1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43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169" y="550385"/>
            <a:ext cx="6057901" cy="649287"/>
          </a:xfrm>
        </p:spPr>
        <p:txBody>
          <a:bodyPr anchor="ctr"/>
          <a:lstStyle/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</a:rPr>
              <a:t>Fiocruz em Números</a:t>
            </a:r>
          </a:p>
        </p:txBody>
      </p:sp>
      <p:sp>
        <p:nvSpPr>
          <p:cNvPr id="21" name="Espaço Reservado para Conteúdo 2"/>
          <p:cNvSpPr txBox="1">
            <a:spLocks/>
          </p:cNvSpPr>
          <p:nvPr/>
        </p:nvSpPr>
        <p:spPr bwMode="auto">
          <a:xfrm>
            <a:off x="2999993" y="1019790"/>
            <a:ext cx="8150832" cy="54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6" charset="0"/>
              <a:buChar char="−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6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449263">
              <a:buClr>
                <a:srgbClr val="AF273E"/>
              </a:buClr>
              <a:buSzPct val="100000"/>
              <a:buFont typeface="Times New Roman" pitchFamily="16" charset="0"/>
              <a:buNone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Força de Trabalho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5.300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 trabalhadores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1.712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doutores</a:t>
            </a:r>
          </a:p>
          <a:p>
            <a:pPr marL="0" indent="0" defTabSz="449263">
              <a:buClr>
                <a:srgbClr val="AF273E"/>
              </a:buClr>
              <a:buSzPct val="100000"/>
              <a:buFont typeface="Times New Roman" pitchFamily="16" charset="0"/>
              <a:buNone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endParaRPr lang="pt-BR" sz="18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0" indent="0" defTabSz="449263">
              <a:buClr>
                <a:srgbClr val="AF273E"/>
              </a:buClr>
              <a:buSzPct val="100000"/>
              <a:buFont typeface="Times New Roman" pitchFamily="16" charset="0"/>
              <a:buNone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Produção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(2011 – 2015) 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511 milhões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de doses de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vacinas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35 milhões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de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reativos para diagnóstico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1,5 bilhão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de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unidades farmacêuticas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endParaRPr lang="pt-BR" sz="18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53 milhões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de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frascos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de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biofármacos</a:t>
            </a:r>
          </a:p>
          <a:p>
            <a:pPr marL="342900" lvl="1" indent="-342900" defTabSz="4492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endParaRPr lang="pt-BR" sz="1800" b="1" dirty="0">
              <a:solidFill>
                <a:srgbClr val="000000"/>
              </a:solidFill>
              <a:latin typeface="Calibri Light" panose="020F0302020204030204" pitchFamily="34" charset="0"/>
              <a:ea typeface="MS Gothic" charset="-128"/>
              <a:cs typeface="Arial" charset="0"/>
            </a:endParaRPr>
          </a:p>
          <a:p>
            <a:pPr marL="0" indent="0" defTabSz="449263">
              <a:buClr>
                <a:srgbClr val="AF273E"/>
              </a:buClr>
              <a:buSzPct val="100000"/>
              <a:buFont typeface="Times New Roman" pitchFamily="16" charset="0"/>
              <a:buNone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Formação de RH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26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programas de mestrado e doutorado - Stricto sensu 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50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cursos - Lato Sensu.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2.500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egressos/ano – pós-graduação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56.706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 Educação profissional (1985 – 2015)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279.200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matrículas</a:t>
            </a: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 |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alunos em 5.097 municípios - UNASUS </a:t>
            </a:r>
            <a:endParaRPr lang="pt-BR" sz="1800" b="1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marL="342900" lvl="1" indent="-342900" defTabSz="4492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endParaRPr lang="pt-BR" sz="1800" b="1" dirty="0">
              <a:solidFill>
                <a:srgbClr val="000000"/>
              </a:solidFill>
              <a:latin typeface="Calibri Light" panose="020F0302020204030204" pitchFamily="34" charset="0"/>
              <a:ea typeface="MS Gothic" charset="-128"/>
              <a:cs typeface="Arial" charset="0"/>
            </a:endParaRPr>
          </a:p>
        </p:txBody>
      </p:sp>
      <p:sp>
        <p:nvSpPr>
          <p:cNvPr id="22" name="Espaço Reservado para Conteúdo 2"/>
          <p:cNvSpPr txBox="1">
            <a:spLocks/>
          </p:cNvSpPr>
          <p:nvPr/>
        </p:nvSpPr>
        <p:spPr bwMode="auto">
          <a:xfrm>
            <a:off x="7075409" y="2233994"/>
            <a:ext cx="4464496" cy="190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6" charset="0"/>
              <a:buChar char="−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6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itchFamily="18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449263">
              <a:buClr>
                <a:srgbClr val="AF273E"/>
              </a:buClr>
              <a:buSzPct val="100000"/>
              <a:buFont typeface="Times New Roman" pitchFamily="16" charset="0"/>
              <a:buNone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Análise, consultas e exames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4.416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amostras analisadas (2015)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282.626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consultas (2015)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750.250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exames clínicos (2015)</a:t>
            </a:r>
          </a:p>
          <a:p>
            <a:pPr defTabSz="449263">
              <a:buClr>
                <a:srgbClr val="AF273E"/>
              </a:buClr>
              <a:buSzPct val="100000"/>
              <a:buFont typeface="Times New Roman" pitchFamily="16" charset="0"/>
              <a:buChar char="•"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234.426 </a:t>
            </a:r>
            <a:r>
              <a:rPr lang="pt-BR" sz="1800" dirty="0">
                <a:solidFill>
                  <a:srgbClr val="000000"/>
                </a:solidFill>
                <a:latin typeface="Calibri Light" panose="020F0302020204030204" pitchFamily="34" charset="0"/>
              </a:rPr>
              <a:t>exames laboratoriais de referência (2015) </a:t>
            </a:r>
          </a:p>
          <a:p>
            <a:pPr marL="0" indent="0" defTabSz="449263">
              <a:buClr>
                <a:srgbClr val="AF273E"/>
              </a:buClr>
              <a:buSzPct val="100000"/>
              <a:buFont typeface="Times New Roman" pitchFamily="16" charset="0"/>
              <a:buNone/>
            </a:pPr>
            <a:r>
              <a:rPr lang="pt-BR" sz="1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 </a:t>
            </a:r>
            <a:endParaRPr lang="pt-BR" sz="18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47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00474" y="607535"/>
            <a:ext cx="6057901" cy="649287"/>
          </a:xfrm>
        </p:spPr>
        <p:txBody>
          <a:bodyPr anchor="ctr"/>
          <a:lstStyle/>
          <a:p>
            <a:pPr eaLnBrk="1" hangingPunct="1"/>
            <a:r>
              <a:rPr lang="pt-BR" altLang="pt-BR" sz="2400" b="1" dirty="0">
                <a:latin typeface="Arial" panose="020B0604020202020204" pitchFamily="34" charset="0"/>
              </a:rPr>
              <a:t>Fiocruz Internacional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/>
          <a:srcRect l="1700" t="10362" r="4362" b="6609"/>
          <a:stretch/>
        </p:blipFill>
        <p:spPr>
          <a:xfrm>
            <a:off x="3036499" y="1260354"/>
            <a:ext cx="7557219" cy="51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D98BC28-DE4E-4437-B77D-641F89CB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163" y="1808098"/>
            <a:ext cx="6859315" cy="467848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F1B0AB3-983E-4FC7-B0B2-8FE567756274}"/>
              </a:ext>
            </a:extLst>
          </p:cNvPr>
          <p:cNvSpPr/>
          <p:nvPr/>
        </p:nvSpPr>
        <p:spPr>
          <a:xfrm>
            <a:off x="1410790" y="1080269"/>
            <a:ext cx="10781210" cy="530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1270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“A Fiocruz está presente de ponta a ponta no Brasil”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032B644-95BF-44AB-852B-2FEA23D64F9F}"/>
              </a:ext>
            </a:extLst>
          </p:cNvPr>
          <p:cNvSpPr txBox="1"/>
          <p:nvPr/>
        </p:nvSpPr>
        <p:spPr>
          <a:xfrm>
            <a:off x="8539700" y="6249723"/>
            <a:ext cx="8507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ICICT</a:t>
            </a:r>
          </a:p>
        </p:txBody>
      </p:sp>
    </p:spTree>
    <p:extLst>
      <p:ext uri="{BB962C8B-B14F-4D97-AF65-F5344CB8AC3E}">
        <p14:creationId xmlns:p14="http://schemas.microsoft.com/office/powerpoint/2010/main" val="993043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Foundation Master Slides">
  <a:themeElements>
    <a:clrScheme name="Foundation PPT Color Palette - Jan 2014">
      <a:dk1>
        <a:srgbClr val="59452A"/>
      </a:dk1>
      <a:lt1>
        <a:srgbClr val="FFFFFF"/>
      </a:lt1>
      <a:dk2>
        <a:srgbClr val="D5CB99"/>
      </a:dk2>
      <a:lt2>
        <a:srgbClr val="B6985E"/>
      </a:lt2>
      <a:accent1>
        <a:srgbClr val="977C00"/>
      </a:accent1>
      <a:accent2>
        <a:srgbClr val="CE6B29"/>
      </a:accent2>
      <a:accent3>
        <a:srgbClr val="8CB7C7"/>
      </a:accent3>
      <a:accent4>
        <a:srgbClr val="9B242D"/>
      </a:accent4>
      <a:accent5>
        <a:srgbClr val="AAA092"/>
      </a:accent5>
      <a:accent6>
        <a:srgbClr val="000000"/>
      </a:accent6>
      <a:hlink>
        <a:srgbClr val="3086AB"/>
      </a:hlink>
      <a:folHlink>
        <a:srgbClr val="3086AB"/>
      </a:folHlink>
    </a:clrScheme>
    <a:fontScheme name="Foundation PPT Fonts - Jan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smtClean="0">
            <a:solidFill>
              <a:schemeClr val="accent6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Foundation Overview_Jan 11 2015.potx [Read-Only]" id="{BA8B15AD-6885-4EDD-9ED3-9367409F8AA7}" vid="{1E242F75-EE65-42A2-A48A-585FAD4C2271}"/>
    </a:ext>
  </a:extLst>
</a:theme>
</file>

<file path=ppt/theme/theme5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2082</Words>
  <Application>Microsoft Office PowerPoint</Application>
  <PresentationFormat>Widescreen</PresentationFormat>
  <Paragraphs>234</Paragraphs>
  <Slides>51</Slides>
  <Notes>6</Notes>
  <HiddenSlides>1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7" baseType="lpstr">
      <vt:lpstr>Arial</vt:lpstr>
      <vt:lpstr>Arial Black</vt:lpstr>
      <vt:lpstr>Arial Nova</vt:lpstr>
      <vt:lpstr>Bookman Old Style</vt:lpstr>
      <vt:lpstr>Calibri</vt:lpstr>
      <vt:lpstr>Calibri Light</vt:lpstr>
      <vt:lpstr>Courier New</vt:lpstr>
      <vt:lpstr>Times New Roman</vt:lpstr>
      <vt:lpstr>Wingdings</vt:lpstr>
      <vt:lpstr>1_Estrutura padrão</vt:lpstr>
      <vt:lpstr>2_Estrutura padrão</vt:lpstr>
      <vt:lpstr>3_Estrutura padrão</vt:lpstr>
      <vt:lpstr>4_Foundation Master Slides</vt:lpstr>
      <vt:lpstr>1_Tema do Office</vt:lpstr>
      <vt:lpstr>4_Estrutura padrão</vt:lpstr>
      <vt:lpstr>think-cell Folie</vt:lpstr>
      <vt:lpstr>Apresentação do PowerPoint</vt:lpstr>
      <vt:lpstr>Breve Histórico </vt:lpstr>
      <vt:lpstr>Missão Fiocruz</vt:lpstr>
      <vt:lpstr>Apresentação do PowerPoint</vt:lpstr>
      <vt:lpstr>Apresentação do PowerPoint</vt:lpstr>
      <vt:lpstr>Democracia é   Gestão Participativa na Fiocruz</vt:lpstr>
      <vt:lpstr>Fiocruz em Números</vt:lpstr>
      <vt:lpstr>Fiocruz Internacional</vt:lpstr>
      <vt:lpstr>Apresentação do PowerPoint</vt:lpstr>
      <vt:lpstr>Fiocruz Nacional</vt:lpstr>
      <vt:lpstr>Apresentação do PowerPoint</vt:lpstr>
      <vt:lpstr>Apresentação do PowerPoint</vt:lpstr>
      <vt:lpstr>PROPOSTAS DE TERMOS DE REFERÊNCIA PARA A COOPERAÇÃO FIOCRUZ / CONASS / CONASEMS EM CURSO</vt:lpstr>
      <vt:lpstr>Apresentação do PowerPoint</vt:lpstr>
      <vt:lpstr>O SUS como um grande  Ambiente de Inovação em Saúde</vt:lpstr>
      <vt:lpstr>A Ideia de Inovação e  Melhoria da Atenção à Saúde</vt:lpstr>
      <vt:lpstr>Problemas que movem o projeto</vt:lpstr>
      <vt:lpstr>Problemas que movem o projeto</vt:lpstr>
      <vt:lpstr>Problemas que movem o projeto</vt:lpstr>
      <vt:lpstr>Constatação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Pesquisa-ação Roda de Práticas Sistematização de experiências Comunidade de Práticas Curadoria em saúde</vt:lpstr>
      <vt:lpstr>Possibilidades</vt:lpstr>
      <vt:lpstr>O que deve ser</vt:lpstr>
      <vt:lpstr>Apresentação do PowerPoint</vt:lpstr>
      <vt:lpstr>Na contramão????</vt:lpstr>
      <vt:lpstr>Mudar a prosa</vt:lpstr>
      <vt:lpstr>Apresentação do PowerPoint</vt:lpstr>
      <vt:lpstr>Apresentação do PowerPoint</vt:lpstr>
      <vt:lpstr>Apresentação do PowerPoint</vt:lpstr>
      <vt:lpstr>Induzir abordagens</vt:lpstr>
      <vt:lpstr>Apresentação do PowerPoint</vt:lpstr>
      <vt:lpstr>Apresentação do PowerPoint</vt:lpstr>
      <vt:lpstr>Jornalismo de Soluções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Nosso caminho é o SUS !!!       www.ideiasus.fiocruz.br</vt:lpstr>
      <vt:lpstr>Conversa já começou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Valcler Rangel Fernandes</dc:creator>
  <cp:lastModifiedBy>Valcler Rangel Fernandes</cp:lastModifiedBy>
  <cp:revision>10</cp:revision>
  <dcterms:created xsi:type="dcterms:W3CDTF">2019-12-17T13:38:15Z</dcterms:created>
  <dcterms:modified xsi:type="dcterms:W3CDTF">2019-12-17T15:06:53Z</dcterms:modified>
</cp:coreProperties>
</file>