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33" r:id="rId2"/>
    <p:sldId id="334" r:id="rId3"/>
    <p:sldId id="266" r:id="rId4"/>
    <p:sldId id="262" r:id="rId5"/>
    <p:sldId id="263" r:id="rId6"/>
    <p:sldId id="264" r:id="rId7"/>
    <p:sldId id="267" r:id="rId8"/>
    <p:sldId id="268" r:id="rId9"/>
    <p:sldId id="313" r:id="rId10"/>
    <p:sldId id="269" r:id="rId11"/>
    <p:sldId id="270" r:id="rId12"/>
    <p:sldId id="314" r:id="rId13"/>
    <p:sldId id="273" r:id="rId14"/>
    <p:sldId id="321" r:id="rId15"/>
    <p:sldId id="322" r:id="rId16"/>
    <p:sldId id="299" r:id="rId17"/>
    <p:sldId id="325" r:id="rId18"/>
    <p:sldId id="305" r:id="rId19"/>
    <p:sldId id="324" r:id="rId20"/>
    <p:sldId id="301" r:id="rId21"/>
    <p:sldId id="302" r:id="rId22"/>
    <p:sldId id="310" r:id="rId23"/>
    <p:sldId id="315" r:id="rId24"/>
    <p:sldId id="317" r:id="rId25"/>
    <p:sldId id="257" r:id="rId26"/>
    <p:sldId id="275" r:id="rId27"/>
    <p:sldId id="278" r:id="rId28"/>
    <p:sldId id="294" r:id="rId29"/>
    <p:sldId id="329" r:id="rId30"/>
    <p:sldId id="330" r:id="rId31"/>
    <p:sldId id="331" r:id="rId32"/>
    <p:sldId id="332" r:id="rId33"/>
    <p:sldId id="285" r:id="rId34"/>
    <p:sldId id="286" r:id="rId35"/>
    <p:sldId id="327" r:id="rId36"/>
    <p:sldId id="287" r:id="rId37"/>
    <p:sldId id="288" r:id="rId38"/>
    <p:sldId id="289" r:id="rId39"/>
    <p:sldId id="360" r:id="rId40"/>
    <p:sldId id="274" r:id="rId41"/>
    <p:sldId id="259" r:id="rId42"/>
    <p:sldId id="260" r:id="rId43"/>
    <p:sldId id="261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61" r:id="rId60"/>
    <p:sldId id="351" r:id="rId61"/>
    <p:sldId id="354" r:id="rId62"/>
    <p:sldId id="355" r:id="rId63"/>
    <p:sldId id="362" r:id="rId64"/>
    <p:sldId id="356" r:id="rId65"/>
    <p:sldId id="352" r:id="rId66"/>
    <p:sldId id="357" r:id="rId67"/>
    <p:sldId id="358" r:id="rId68"/>
    <p:sldId id="359" r:id="rId69"/>
    <p:sldId id="25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48648700868987E-2"/>
          <c:y val="2.3489309268667116E-2"/>
          <c:w val="0.88682960347401019"/>
          <c:h val="0.7596024684126006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ESF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2067144054700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43-47D9-A663-E45194B119E5}"/>
                </c:ext>
              </c:extLst>
            </c:dLbl>
            <c:dLbl>
              <c:idx val="1"/>
              <c:layout>
                <c:manualLayout>
                  <c:x val="-5.7511725750278957E-3"/>
                  <c:y val="1.924028643282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43-47D9-A663-E45194B119E5}"/>
                </c:ext>
              </c:extLst>
            </c:dLbl>
            <c:dLbl>
              <c:idx val="2"/>
              <c:layout>
                <c:manualLayout>
                  <c:x val="-1.7253517725083687E-2"/>
                  <c:y val="-3.84805728656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43-47D9-A663-E45194B119E5}"/>
                </c:ext>
              </c:extLst>
            </c:dLbl>
            <c:dLbl>
              <c:idx val="3"/>
              <c:layout>
                <c:manualLayout>
                  <c:x val="0"/>
                  <c:y val="2.8860429649230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43-47D9-A663-E45194B119E5}"/>
                </c:ext>
              </c:extLst>
            </c:dLbl>
            <c:dLbl>
              <c:idx val="4"/>
              <c:layout>
                <c:manualLayout>
                  <c:x val="7.6682301000371936E-3"/>
                  <c:y val="1.9240286432820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43-47D9-A663-E45194B119E5}"/>
                </c:ext>
              </c:extLst>
            </c:dLbl>
            <c:dLbl>
              <c:idx val="5"/>
              <c:layout>
                <c:manualLayout>
                  <c:x val="0"/>
                  <c:y val="1.603357202735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43-47D9-A663-E45194B119E5}"/>
                </c:ext>
              </c:extLst>
            </c:dLbl>
            <c:dLbl>
              <c:idx val="6"/>
              <c:layout>
                <c:manualLayout>
                  <c:x val="5.7511725750279659E-3"/>
                  <c:y val="2.244700083829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43-47D9-A663-E45194B119E5}"/>
                </c:ext>
              </c:extLst>
            </c:dLbl>
            <c:dLbl>
              <c:idx val="7"/>
              <c:layout>
                <c:manualLayout>
                  <c:x val="-7.6682301000371936E-3"/>
                  <c:y val="-4.489400167658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43-47D9-A663-E45194B119E5}"/>
                </c:ext>
              </c:extLst>
            </c:dLbl>
            <c:dLbl>
              <c:idx val="8"/>
              <c:layout>
                <c:manualLayout>
                  <c:x val="0"/>
                  <c:y val="2.565371524376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43-47D9-A663-E45194B119E5}"/>
                </c:ext>
              </c:extLst>
            </c:dLbl>
            <c:dLbl>
              <c:idx val="9"/>
              <c:layout>
                <c:manualLayout>
                  <c:x val="3.8341150500185968E-3"/>
                  <c:y val="5.7720859298461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43-47D9-A663-E45194B119E5}"/>
                </c:ext>
              </c:extLst>
            </c:dLbl>
            <c:dLbl>
              <c:idx val="10"/>
              <c:layout>
                <c:manualLayout>
                  <c:x val="0"/>
                  <c:y val="3.20671440547009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42675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43-47D9-A663-E45194B11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Planilha1!$B$2:$L$2</c:f>
              <c:numCache>
                <c:formatCode>General</c:formatCode>
                <c:ptCount val="11"/>
                <c:pt idx="0">
                  <c:v>29569</c:v>
                </c:pt>
                <c:pt idx="1">
                  <c:v>30487</c:v>
                </c:pt>
                <c:pt idx="2">
                  <c:v>31758</c:v>
                </c:pt>
                <c:pt idx="3">
                  <c:v>32369</c:v>
                </c:pt>
                <c:pt idx="4">
                  <c:v>33451</c:v>
                </c:pt>
                <c:pt idx="5">
                  <c:v>34730</c:v>
                </c:pt>
                <c:pt idx="6">
                  <c:v>39310</c:v>
                </c:pt>
                <c:pt idx="7">
                  <c:v>40162</c:v>
                </c:pt>
                <c:pt idx="8">
                  <c:v>40098</c:v>
                </c:pt>
                <c:pt idx="9">
                  <c:v>42119</c:v>
                </c:pt>
                <c:pt idx="10">
                  <c:v>43217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3-47D9-A663-E45194B119E5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ESB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502345150055774E-2"/>
                  <c:y val="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3-47D9-A663-E45194B119E5}"/>
                </c:ext>
              </c:extLst>
            </c:dLbl>
            <c:dLbl>
              <c:idx val="1"/>
              <c:layout>
                <c:manualLayout>
                  <c:x val="-5.7511725750278957E-3"/>
                  <c:y val="2.244700083829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3-47D9-A663-E45194B119E5}"/>
                </c:ext>
              </c:extLst>
            </c:dLbl>
            <c:dLbl>
              <c:idx val="2"/>
              <c:layout>
                <c:manualLayout>
                  <c:x val="0"/>
                  <c:y val="3.84805728656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3-47D9-A663-E45194B119E5}"/>
                </c:ext>
              </c:extLst>
            </c:dLbl>
            <c:dLbl>
              <c:idx val="3"/>
              <c:layout>
                <c:manualLayout>
                  <c:x val="5.7511725750278957E-3"/>
                  <c:y val="2.886042964923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43-47D9-A663-E45194B119E5}"/>
                </c:ext>
              </c:extLst>
            </c:dLbl>
            <c:dLbl>
              <c:idx val="4"/>
              <c:layout>
                <c:manualLayout>
                  <c:x val="-2.1087632775102352E-2"/>
                  <c:y val="-3.848057286564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43-47D9-A663-E45194B119E5}"/>
                </c:ext>
              </c:extLst>
            </c:dLbl>
            <c:dLbl>
              <c:idx val="5"/>
              <c:layout>
                <c:manualLayout>
                  <c:x val="-1.9170575250092984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43-47D9-A663-E45194B119E5}"/>
                </c:ext>
              </c:extLst>
            </c:dLbl>
            <c:dLbl>
              <c:idx val="6"/>
              <c:layout>
                <c:manualLayout>
                  <c:x val="-1.7253517725083687E-2"/>
                  <c:y val="-4.168728727111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43-47D9-A663-E45194B119E5}"/>
                </c:ext>
              </c:extLst>
            </c:dLbl>
            <c:dLbl>
              <c:idx val="7"/>
              <c:layout>
                <c:manualLayout>
                  <c:x val="-1.405825944785541E-16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3-47D9-A663-E45194B119E5}"/>
                </c:ext>
              </c:extLst>
            </c:dLbl>
            <c:dLbl>
              <c:idx val="8"/>
              <c:layout>
                <c:manualLayout>
                  <c:x val="3.8341150500184563E-3"/>
                  <c:y val="2.886042964923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43-47D9-A663-E45194B119E5}"/>
                </c:ext>
              </c:extLst>
            </c:dLbl>
            <c:dLbl>
              <c:idx val="9"/>
              <c:layout>
                <c:manualLayout>
                  <c:x val="-1.9170575250092983E-2"/>
                  <c:y val="-5.7720859298461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43-47D9-A663-E45194B119E5}"/>
                </c:ext>
              </c:extLst>
            </c:dLbl>
            <c:dLbl>
              <c:idx val="10"/>
              <c:layout>
                <c:manualLayout>
                  <c:x val="-5.7511725750278957E-3"/>
                  <c:y val="5.4514144892991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43-47D9-A663-E45194B11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Planilha1!$B$3:$L$3</c:f>
              <c:numCache>
                <c:formatCode>General</c:formatCode>
                <c:ptCount val="11"/>
                <c:pt idx="0">
                  <c:v>18017</c:v>
                </c:pt>
                <c:pt idx="1">
                  <c:v>19123</c:v>
                </c:pt>
                <c:pt idx="2">
                  <c:v>20514</c:v>
                </c:pt>
                <c:pt idx="3">
                  <c:v>21496</c:v>
                </c:pt>
                <c:pt idx="4">
                  <c:v>22261</c:v>
                </c:pt>
                <c:pt idx="5">
                  <c:v>23160</c:v>
                </c:pt>
                <c:pt idx="6">
                  <c:v>24323</c:v>
                </c:pt>
                <c:pt idx="7">
                  <c:v>24467</c:v>
                </c:pt>
                <c:pt idx="8">
                  <c:v>24384</c:v>
                </c:pt>
                <c:pt idx="9">
                  <c:v>25905</c:v>
                </c:pt>
                <c:pt idx="10">
                  <c:v>26807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3-47D9-A663-E45194B11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9397280"/>
        <c:axId val="1199398912"/>
      </c:lineChart>
      <c:catAx>
        <c:axId val="11993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9398912"/>
        <c:crosses val="autoZero"/>
        <c:auto val="1"/>
        <c:lblAlgn val="ctr"/>
        <c:lblOffset val="100"/>
        <c:noMultiLvlLbl val="0"/>
      </c:catAx>
      <c:valAx>
        <c:axId val="1199398912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93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1A-4661-B495-EC032C818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1A-4661-B495-EC032C818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1A-4661-B495-EC032C818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1A-4661-B495-EC032C8181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1A-4661-B495-EC032C818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Pagamento por capitação ponderada</c:v>
                </c:pt>
                <c:pt idx="1">
                  <c:v>Pagamento por desempenho (QOF)</c:v>
                </c:pt>
                <c:pt idx="2">
                  <c:v>Pagamento por serviço adicionais específicos</c:v>
                </c:pt>
                <c:pt idx="3">
                  <c:v>Pagamento por dispensa de medicamentos</c:v>
                </c:pt>
                <c:pt idx="4">
                  <c:v>Outro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52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1A-4661-B495-EC032C8181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97270953122597"/>
          <c:y val="6.8102417366423001E-2"/>
          <c:w val="0.36704412298004602"/>
          <c:h val="0.86379494783898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77F3F-5864-443C-B82F-85E8F09A430F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4C86A6-16E7-440A-B47A-512809E2DFE2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5" dirty="0">
              <a:latin typeface="+mn-lt"/>
              <a:cs typeface="Calibri"/>
            </a:rPr>
            <a:t>Princípios</a:t>
          </a:r>
          <a:r>
            <a:rPr lang="pt-BR" sz="2500" spc="40" dirty="0">
              <a:latin typeface="+mn-lt"/>
              <a:cs typeface="Calibri"/>
            </a:rPr>
            <a:t> </a:t>
          </a:r>
          <a:r>
            <a:rPr lang="pt-BR" sz="2500" spc="-5" dirty="0">
              <a:latin typeface="+mn-lt"/>
              <a:cs typeface="Calibri"/>
            </a:rPr>
            <a:t>APS</a:t>
          </a:r>
          <a:endParaRPr lang="pt-BR" sz="2500" dirty="0"/>
        </a:p>
      </dgm:t>
    </dgm:pt>
    <dgm:pt modelId="{CB49B196-38EC-4AE7-B23E-0E9C15BDB256}" type="parTrans" cxnId="{19F1C4E9-289B-4AB9-94F7-93C3D5486CEB}">
      <dgm:prSet/>
      <dgm:spPr/>
      <dgm:t>
        <a:bodyPr/>
        <a:lstStyle/>
        <a:p>
          <a:endParaRPr lang="pt-BR" sz="2500"/>
        </a:p>
      </dgm:t>
    </dgm:pt>
    <dgm:pt modelId="{7078499A-4112-4C08-8DF2-212E92671F57}" type="sibTrans" cxnId="{19F1C4E9-289B-4AB9-94F7-93C3D5486CEB}">
      <dgm:prSet/>
      <dgm:spPr/>
      <dgm:t>
        <a:bodyPr/>
        <a:lstStyle/>
        <a:p>
          <a:endParaRPr lang="pt-BR" sz="2500"/>
        </a:p>
      </dgm:t>
    </dgm:pt>
    <dgm:pt modelId="{ED345681-0830-43A1-B142-6CCEB87E5705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20" dirty="0">
              <a:latin typeface="+mn-lt"/>
              <a:cs typeface="Calibri"/>
            </a:rPr>
            <a:t>Centro:</a:t>
          </a:r>
          <a:r>
            <a:rPr lang="pt-BR" sz="2500" spc="5" dirty="0">
              <a:latin typeface="+mn-lt"/>
              <a:cs typeface="Calibri"/>
            </a:rPr>
            <a:t> </a:t>
          </a:r>
          <a:r>
            <a:rPr lang="pt-BR" sz="2500" spc="-15" dirty="0">
              <a:latin typeface="+mn-lt"/>
              <a:cs typeface="Calibri"/>
            </a:rPr>
            <a:t>Pessoas</a:t>
          </a:r>
          <a:endParaRPr lang="pt-BR" sz="2500" dirty="0"/>
        </a:p>
      </dgm:t>
    </dgm:pt>
    <dgm:pt modelId="{A89798AD-BFF2-478D-9B0F-67D1303B30C5}" type="parTrans" cxnId="{27FAC3F9-0F7F-4622-A1BA-E0FE65F7E952}">
      <dgm:prSet/>
      <dgm:spPr/>
      <dgm:t>
        <a:bodyPr/>
        <a:lstStyle/>
        <a:p>
          <a:endParaRPr lang="pt-BR" sz="2500"/>
        </a:p>
      </dgm:t>
    </dgm:pt>
    <dgm:pt modelId="{96827FE7-DD5E-4E2A-8154-1D66F8936CD9}" type="sibTrans" cxnId="{27FAC3F9-0F7F-4622-A1BA-E0FE65F7E952}">
      <dgm:prSet/>
      <dgm:spPr/>
      <dgm:t>
        <a:bodyPr/>
        <a:lstStyle/>
        <a:p>
          <a:endParaRPr lang="pt-BR" sz="2500"/>
        </a:p>
      </dgm:t>
    </dgm:pt>
    <dgm:pt modelId="{BF0B5B53-B357-4DAA-9C6A-5EB51FFF612D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30" dirty="0">
              <a:latin typeface="+mn-lt"/>
              <a:cs typeface="Calibri"/>
            </a:rPr>
            <a:t>Trabalho:</a:t>
          </a:r>
          <a:r>
            <a:rPr lang="pt-BR" sz="2500" spc="5" dirty="0">
              <a:latin typeface="+mn-lt"/>
              <a:cs typeface="Calibri"/>
            </a:rPr>
            <a:t> </a:t>
          </a:r>
          <a:r>
            <a:rPr lang="pt-BR" sz="2500" spc="-10" dirty="0">
              <a:latin typeface="+mn-lt"/>
              <a:cs typeface="Calibri"/>
            </a:rPr>
            <a:t>Time</a:t>
          </a:r>
          <a:endParaRPr lang="pt-BR" sz="2500" dirty="0"/>
        </a:p>
      </dgm:t>
    </dgm:pt>
    <dgm:pt modelId="{EF0CBF40-1758-4B43-8116-854FB9D8EFCF}" type="parTrans" cxnId="{CC27C962-BA0D-43E5-8C68-AFA01ADAF7B0}">
      <dgm:prSet/>
      <dgm:spPr/>
      <dgm:t>
        <a:bodyPr/>
        <a:lstStyle/>
        <a:p>
          <a:endParaRPr lang="pt-BR" sz="2500"/>
        </a:p>
      </dgm:t>
    </dgm:pt>
    <dgm:pt modelId="{FD4E7779-3F5E-4708-A915-FD0F95D2AAFF}" type="sibTrans" cxnId="{CC27C962-BA0D-43E5-8C68-AFA01ADAF7B0}">
      <dgm:prSet/>
      <dgm:spPr/>
      <dgm:t>
        <a:bodyPr/>
        <a:lstStyle/>
        <a:p>
          <a:endParaRPr lang="pt-BR" sz="2500"/>
        </a:p>
      </dgm:t>
    </dgm:pt>
    <dgm:pt modelId="{21D7B220-45FF-403D-B498-562E20532C15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10" dirty="0">
              <a:latin typeface="+mn-lt"/>
              <a:cs typeface="Calibri"/>
            </a:rPr>
            <a:t>Regulação</a:t>
          </a:r>
          <a:endParaRPr lang="pt-BR" sz="2500" dirty="0"/>
        </a:p>
      </dgm:t>
    </dgm:pt>
    <dgm:pt modelId="{6D1600A6-5F37-48D8-873F-B9C889EE82AD}" type="parTrans" cxnId="{6A5356B1-91FE-4B9A-830C-5E6E26937222}">
      <dgm:prSet/>
      <dgm:spPr/>
      <dgm:t>
        <a:bodyPr/>
        <a:lstStyle/>
        <a:p>
          <a:endParaRPr lang="pt-BR" sz="2500"/>
        </a:p>
      </dgm:t>
    </dgm:pt>
    <dgm:pt modelId="{021BD2DD-666E-4DDE-AF7F-233E0A44D985}" type="sibTrans" cxnId="{6A5356B1-91FE-4B9A-830C-5E6E26937222}">
      <dgm:prSet/>
      <dgm:spPr/>
      <dgm:t>
        <a:bodyPr/>
        <a:lstStyle/>
        <a:p>
          <a:endParaRPr lang="pt-BR" sz="2500"/>
        </a:p>
      </dgm:t>
    </dgm:pt>
    <dgm:pt modelId="{50B8C302-56CB-463C-BA55-F374F8E11E5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5" dirty="0">
              <a:latin typeface="+mn-lt"/>
              <a:cs typeface="Calibri"/>
            </a:rPr>
            <a:t>Mais R$</a:t>
          </a:r>
          <a:endParaRPr lang="pt-BR" sz="2500" dirty="0"/>
        </a:p>
      </dgm:t>
    </dgm:pt>
    <dgm:pt modelId="{E636DF28-1094-4B51-8FA2-803630636807}" type="parTrans" cxnId="{8B6FE1EA-AA6C-4EE9-87AB-0231EBE0E124}">
      <dgm:prSet/>
      <dgm:spPr/>
      <dgm:t>
        <a:bodyPr/>
        <a:lstStyle/>
        <a:p>
          <a:endParaRPr lang="pt-BR" sz="2500"/>
        </a:p>
      </dgm:t>
    </dgm:pt>
    <dgm:pt modelId="{D210DB21-F5C9-4B20-8F58-C3C6A358AD4E}" type="sibTrans" cxnId="{8B6FE1EA-AA6C-4EE9-87AB-0231EBE0E124}">
      <dgm:prSet/>
      <dgm:spPr/>
      <dgm:t>
        <a:bodyPr/>
        <a:lstStyle/>
        <a:p>
          <a:endParaRPr lang="pt-BR" sz="2500"/>
        </a:p>
      </dgm:t>
    </dgm:pt>
    <dgm:pt modelId="{A9399709-EEAE-4E57-B3C5-C9D83172022E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spc="-10" dirty="0">
              <a:latin typeface="+mn-lt"/>
              <a:cs typeface="Calibri"/>
            </a:rPr>
            <a:t>Ciência</a:t>
          </a:r>
        </a:p>
      </dgm:t>
    </dgm:pt>
    <dgm:pt modelId="{AD844709-913A-4C14-83B9-C4B8937B1D2E}" type="parTrans" cxnId="{724A10E8-4BCE-4BCC-907B-9BEC379A1D0D}">
      <dgm:prSet/>
      <dgm:spPr/>
      <dgm:t>
        <a:bodyPr/>
        <a:lstStyle/>
        <a:p>
          <a:endParaRPr lang="pt-BR" sz="2500"/>
        </a:p>
      </dgm:t>
    </dgm:pt>
    <dgm:pt modelId="{67292813-9ED6-49EA-AB68-A80BDB48AB6B}" type="sibTrans" cxnId="{724A10E8-4BCE-4BCC-907B-9BEC379A1D0D}">
      <dgm:prSet/>
      <dgm:spPr/>
      <dgm:t>
        <a:bodyPr/>
        <a:lstStyle/>
        <a:p>
          <a:endParaRPr lang="pt-BR" sz="2500"/>
        </a:p>
      </dgm:t>
    </dgm:pt>
    <dgm:pt modelId="{183C55B5-FF87-4814-9BE2-7E6DDD198961}" type="pres">
      <dgm:prSet presAssocID="{87177F3F-5864-443C-B82F-85E8F09A43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64F837-3B8F-49ED-A0AC-D0544CEF335B}" type="pres">
      <dgm:prSet presAssocID="{E84C86A6-16E7-440A-B47A-512809E2DFE2}" presName="vertOne" presStyleCnt="0"/>
      <dgm:spPr/>
    </dgm:pt>
    <dgm:pt modelId="{39D6CEBC-93C3-44A1-AC28-0F367EAED6A1}" type="pres">
      <dgm:prSet presAssocID="{E84C86A6-16E7-440A-B47A-512809E2DFE2}" presName="txOne" presStyleLbl="node0" presStyleIdx="0" presStyleCnt="1" custLinFactNeighborY="76050">
        <dgm:presLayoutVars>
          <dgm:chPref val="3"/>
        </dgm:presLayoutVars>
      </dgm:prSet>
      <dgm:spPr/>
    </dgm:pt>
    <dgm:pt modelId="{7075CFF0-1BA9-4E94-BE47-C28757B88027}" type="pres">
      <dgm:prSet presAssocID="{E84C86A6-16E7-440A-B47A-512809E2DFE2}" presName="parTransOne" presStyleCnt="0"/>
      <dgm:spPr/>
    </dgm:pt>
    <dgm:pt modelId="{00462990-8000-40CA-B6F5-8636A5D1FD69}" type="pres">
      <dgm:prSet presAssocID="{E84C86A6-16E7-440A-B47A-512809E2DFE2}" presName="horzOne" presStyleCnt="0"/>
      <dgm:spPr/>
    </dgm:pt>
    <dgm:pt modelId="{734E26D7-A127-4611-A71D-CC28DCC662AD}" type="pres">
      <dgm:prSet presAssocID="{ED345681-0830-43A1-B142-6CCEB87E5705}" presName="vertTwo" presStyleCnt="0"/>
      <dgm:spPr/>
    </dgm:pt>
    <dgm:pt modelId="{2CCEF963-34C7-4EFC-AD81-9B7546A2B465}" type="pres">
      <dgm:prSet presAssocID="{ED345681-0830-43A1-B142-6CCEB87E5705}" presName="txTwo" presStyleLbl="node2" presStyleIdx="0" presStyleCnt="2">
        <dgm:presLayoutVars>
          <dgm:chPref val="3"/>
        </dgm:presLayoutVars>
      </dgm:prSet>
      <dgm:spPr/>
    </dgm:pt>
    <dgm:pt modelId="{8BAE6D94-F84E-4082-980D-73F40F007571}" type="pres">
      <dgm:prSet presAssocID="{ED345681-0830-43A1-B142-6CCEB87E5705}" presName="parTransTwo" presStyleCnt="0"/>
      <dgm:spPr/>
    </dgm:pt>
    <dgm:pt modelId="{5652400D-5C50-4D8A-97BF-94EA71A9BA78}" type="pres">
      <dgm:prSet presAssocID="{ED345681-0830-43A1-B142-6CCEB87E5705}" presName="horzTwo" presStyleCnt="0"/>
      <dgm:spPr/>
    </dgm:pt>
    <dgm:pt modelId="{AC98EBF6-3496-4924-8B84-94782460A1FB}" type="pres">
      <dgm:prSet presAssocID="{BF0B5B53-B357-4DAA-9C6A-5EB51FFF612D}" presName="vertThree" presStyleCnt="0"/>
      <dgm:spPr/>
    </dgm:pt>
    <dgm:pt modelId="{B81E02C8-FE0A-42C9-BCAF-07119408A62F}" type="pres">
      <dgm:prSet presAssocID="{BF0B5B53-B357-4DAA-9C6A-5EB51FFF612D}" presName="txThree" presStyleLbl="node3" presStyleIdx="0" presStyleCnt="3">
        <dgm:presLayoutVars>
          <dgm:chPref val="3"/>
        </dgm:presLayoutVars>
      </dgm:prSet>
      <dgm:spPr/>
    </dgm:pt>
    <dgm:pt modelId="{08F6EE24-8144-4952-8CB8-978E5FB4AE24}" type="pres">
      <dgm:prSet presAssocID="{BF0B5B53-B357-4DAA-9C6A-5EB51FFF612D}" presName="horzThree" presStyleCnt="0"/>
      <dgm:spPr/>
    </dgm:pt>
    <dgm:pt modelId="{4CD0E1CA-AE6B-43F7-8227-0D951EE49957}" type="pres">
      <dgm:prSet presAssocID="{FD4E7779-3F5E-4708-A915-FD0F95D2AAFF}" presName="sibSpaceThree" presStyleCnt="0"/>
      <dgm:spPr/>
    </dgm:pt>
    <dgm:pt modelId="{8E30B909-AD41-47E7-B363-B41B56A24FD0}" type="pres">
      <dgm:prSet presAssocID="{21D7B220-45FF-403D-B498-562E20532C15}" presName="vertThree" presStyleCnt="0"/>
      <dgm:spPr/>
    </dgm:pt>
    <dgm:pt modelId="{EC7084C1-F37C-4E31-9EAF-8604D37DFA86}" type="pres">
      <dgm:prSet presAssocID="{21D7B220-45FF-403D-B498-562E20532C15}" presName="txThree" presStyleLbl="node3" presStyleIdx="1" presStyleCnt="3">
        <dgm:presLayoutVars>
          <dgm:chPref val="3"/>
        </dgm:presLayoutVars>
      </dgm:prSet>
      <dgm:spPr/>
    </dgm:pt>
    <dgm:pt modelId="{EA91842B-B4D3-4949-A37C-FE8A98DF90B8}" type="pres">
      <dgm:prSet presAssocID="{21D7B220-45FF-403D-B498-562E20532C15}" presName="horzThree" presStyleCnt="0"/>
      <dgm:spPr/>
    </dgm:pt>
    <dgm:pt modelId="{C5F358B4-6D71-410E-8358-29E14BA9CBE0}" type="pres">
      <dgm:prSet presAssocID="{96827FE7-DD5E-4E2A-8154-1D66F8936CD9}" presName="sibSpaceTwo" presStyleCnt="0"/>
      <dgm:spPr/>
    </dgm:pt>
    <dgm:pt modelId="{90CD0BBF-4E79-4F23-BE02-BDC4E6E6F3EF}" type="pres">
      <dgm:prSet presAssocID="{50B8C302-56CB-463C-BA55-F374F8E11E5B}" presName="vertTwo" presStyleCnt="0"/>
      <dgm:spPr/>
    </dgm:pt>
    <dgm:pt modelId="{17BE9F46-0FF0-465D-9C56-341D352D1C61}" type="pres">
      <dgm:prSet presAssocID="{50B8C302-56CB-463C-BA55-F374F8E11E5B}" presName="txTwo" presStyleLbl="node2" presStyleIdx="1" presStyleCnt="2">
        <dgm:presLayoutVars>
          <dgm:chPref val="3"/>
        </dgm:presLayoutVars>
      </dgm:prSet>
      <dgm:spPr/>
    </dgm:pt>
    <dgm:pt modelId="{1A71C4D6-0DD9-423E-873F-15BB9F38ACD9}" type="pres">
      <dgm:prSet presAssocID="{50B8C302-56CB-463C-BA55-F374F8E11E5B}" presName="parTransTwo" presStyleCnt="0"/>
      <dgm:spPr/>
    </dgm:pt>
    <dgm:pt modelId="{83D9BD8B-4FE6-4DBC-99FD-2CAFCF150900}" type="pres">
      <dgm:prSet presAssocID="{50B8C302-56CB-463C-BA55-F374F8E11E5B}" presName="horzTwo" presStyleCnt="0"/>
      <dgm:spPr/>
    </dgm:pt>
    <dgm:pt modelId="{06B54F25-C76C-4223-A9EB-76E1B3D92569}" type="pres">
      <dgm:prSet presAssocID="{A9399709-EEAE-4E57-B3C5-C9D83172022E}" presName="vertThree" presStyleCnt="0"/>
      <dgm:spPr/>
    </dgm:pt>
    <dgm:pt modelId="{05CDA630-4F35-40C0-80A2-2586D963D1AB}" type="pres">
      <dgm:prSet presAssocID="{A9399709-EEAE-4E57-B3C5-C9D83172022E}" presName="txThree" presStyleLbl="node3" presStyleIdx="2" presStyleCnt="3" custLinFactNeighborX="-3500">
        <dgm:presLayoutVars>
          <dgm:chPref val="3"/>
        </dgm:presLayoutVars>
      </dgm:prSet>
      <dgm:spPr/>
    </dgm:pt>
    <dgm:pt modelId="{BE8FF758-0035-4965-AFA5-B5318D8610FB}" type="pres">
      <dgm:prSet presAssocID="{A9399709-EEAE-4E57-B3C5-C9D83172022E}" presName="horzThree" presStyleCnt="0"/>
      <dgm:spPr/>
    </dgm:pt>
  </dgm:ptLst>
  <dgm:cxnLst>
    <dgm:cxn modelId="{F1560D0C-0A10-4CB1-83FF-7E3A881BC901}" type="presOf" srcId="{BF0B5B53-B357-4DAA-9C6A-5EB51FFF612D}" destId="{B81E02C8-FE0A-42C9-BCAF-07119408A62F}" srcOrd="0" destOrd="0" presId="urn:microsoft.com/office/officeart/2005/8/layout/hierarchy4"/>
    <dgm:cxn modelId="{CC27C962-BA0D-43E5-8C68-AFA01ADAF7B0}" srcId="{ED345681-0830-43A1-B142-6CCEB87E5705}" destId="{BF0B5B53-B357-4DAA-9C6A-5EB51FFF612D}" srcOrd="0" destOrd="0" parTransId="{EF0CBF40-1758-4B43-8116-854FB9D8EFCF}" sibTransId="{FD4E7779-3F5E-4708-A915-FD0F95D2AAFF}"/>
    <dgm:cxn modelId="{6CAB0270-FB62-4BB1-A8FA-6A98B944F14D}" type="presOf" srcId="{50B8C302-56CB-463C-BA55-F374F8E11E5B}" destId="{17BE9F46-0FF0-465D-9C56-341D352D1C61}" srcOrd="0" destOrd="0" presId="urn:microsoft.com/office/officeart/2005/8/layout/hierarchy4"/>
    <dgm:cxn modelId="{F5699B72-7C61-4115-AF8D-C5FB6985F8A9}" type="presOf" srcId="{87177F3F-5864-443C-B82F-85E8F09A430F}" destId="{183C55B5-FF87-4814-9BE2-7E6DDD198961}" srcOrd="0" destOrd="0" presId="urn:microsoft.com/office/officeart/2005/8/layout/hierarchy4"/>
    <dgm:cxn modelId="{6A5356B1-91FE-4B9A-830C-5E6E26937222}" srcId="{ED345681-0830-43A1-B142-6CCEB87E5705}" destId="{21D7B220-45FF-403D-B498-562E20532C15}" srcOrd="1" destOrd="0" parTransId="{6D1600A6-5F37-48D8-873F-B9C889EE82AD}" sibTransId="{021BD2DD-666E-4DDE-AF7F-233E0A44D985}"/>
    <dgm:cxn modelId="{FD873DB2-2226-4A7B-928F-CFDEC9C16566}" type="presOf" srcId="{A9399709-EEAE-4E57-B3C5-C9D83172022E}" destId="{05CDA630-4F35-40C0-80A2-2586D963D1AB}" srcOrd="0" destOrd="0" presId="urn:microsoft.com/office/officeart/2005/8/layout/hierarchy4"/>
    <dgm:cxn modelId="{EE316CC5-A9DC-4BC3-ACF2-3A10A3073E2C}" type="presOf" srcId="{ED345681-0830-43A1-B142-6CCEB87E5705}" destId="{2CCEF963-34C7-4EFC-AD81-9B7546A2B465}" srcOrd="0" destOrd="0" presId="urn:microsoft.com/office/officeart/2005/8/layout/hierarchy4"/>
    <dgm:cxn modelId="{269CC0D9-046A-41E1-A0F2-0C30CB6F938A}" type="presOf" srcId="{E84C86A6-16E7-440A-B47A-512809E2DFE2}" destId="{39D6CEBC-93C3-44A1-AC28-0F367EAED6A1}" srcOrd="0" destOrd="0" presId="urn:microsoft.com/office/officeart/2005/8/layout/hierarchy4"/>
    <dgm:cxn modelId="{D53162DD-84CD-468F-9B55-DCF1184A0584}" type="presOf" srcId="{21D7B220-45FF-403D-B498-562E20532C15}" destId="{EC7084C1-F37C-4E31-9EAF-8604D37DFA86}" srcOrd="0" destOrd="0" presId="urn:microsoft.com/office/officeart/2005/8/layout/hierarchy4"/>
    <dgm:cxn modelId="{724A10E8-4BCE-4BCC-907B-9BEC379A1D0D}" srcId="{50B8C302-56CB-463C-BA55-F374F8E11E5B}" destId="{A9399709-EEAE-4E57-B3C5-C9D83172022E}" srcOrd="0" destOrd="0" parTransId="{AD844709-913A-4C14-83B9-C4B8937B1D2E}" sibTransId="{67292813-9ED6-49EA-AB68-A80BDB48AB6B}"/>
    <dgm:cxn modelId="{19F1C4E9-289B-4AB9-94F7-93C3D5486CEB}" srcId="{87177F3F-5864-443C-B82F-85E8F09A430F}" destId="{E84C86A6-16E7-440A-B47A-512809E2DFE2}" srcOrd="0" destOrd="0" parTransId="{CB49B196-38EC-4AE7-B23E-0E9C15BDB256}" sibTransId="{7078499A-4112-4C08-8DF2-212E92671F57}"/>
    <dgm:cxn modelId="{8B6FE1EA-AA6C-4EE9-87AB-0231EBE0E124}" srcId="{E84C86A6-16E7-440A-B47A-512809E2DFE2}" destId="{50B8C302-56CB-463C-BA55-F374F8E11E5B}" srcOrd="1" destOrd="0" parTransId="{E636DF28-1094-4B51-8FA2-803630636807}" sibTransId="{D210DB21-F5C9-4B20-8F58-C3C6A358AD4E}"/>
    <dgm:cxn modelId="{27FAC3F9-0F7F-4622-A1BA-E0FE65F7E952}" srcId="{E84C86A6-16E7-440A-B47A-512809E2DFE2}" destId="{ED345681-0830-43A1-B142-6CCEB87E5705}" srcOrd="0" destOrd="0" parTransId="{A89798AD-BFF2-478D-9B0F-67D1303B30C5}" sibTransId="{96827FE7-DD5E-4E2A-8154-1D66F8936CD9}"/>
    <dgm:cxn modelId="{F9EF2B8F-109A-4EDD-A54B-75925CC57E79}" type="presParOf" srcId="{183C55B5-FF87-4814-9BE2-7E6DDD198961}" destId="{5664F837-3B8F-49ED-A0AC-D0544CEF335B}" srcOrd="0" destOrd="0" presId="urn:microsoft.com/office/officeart/2005/8/layout/hierarchy4"/>
    <dgm:cxn modelId="{36AF1F04-27B3-4AC7-8EC4-1DEFCC4A9120}" type="presParOf" srcId="{5664F837-3B8F-49ED-A0AC-D0544CEF335B}" destId="{39D6CEBC-93C3-44A1-AC28-0F367EAED6A1}" srcOrd="0" destOrd="0" presId="urn:microsoft.com/office/officeart/2005/8/layout/hierarchy4"/>
    <dgm:cxn modelId="{8137F73C-C341-4A82-B713-83DDF42AE62F}" type="presParOf" srcId="{5664F837-3B8F-49ED-A0AC-D0544CEF335B}" destId="{7075CFF0-1BA9-4E94-BE47-C28757B88027}" srcOrd="1" destOrd="0" presId="urn:microsoft.com/office/officeart/2005/8/layout/hierarchy4"/>
    <dgm:cxn modelId="{E4848BDE-90FC-4829-8787-BB583AD21B84}" type="presParOf" srcId="{5664F837-3B8F-49ED-A0AC-D0544CEF335B}" destId="{00462990-8000-40CA-B6F5-8636A5D1FD69}" srcOrd="2" destOrd="0" presId="urn:microsoft.com/office/officeart/2005/8/layout/hierarchy4"/>
    <dgm:cxn modelId="{84170B17-F578-4149-918B-934D18D17881}" type="presParOf" srcId="{00462990-8000-40CA-B6F5-8636A5D1FD69}" destId="{734E26D7-A127-4611-A71D-CC28DCC662AD}" srcOrd="0" destOrd="0" presId="urn:microsoft.com/office/officeart/2005/8/layout/hierarchy4"/>
    <dgm:cxn modelId="{97C4504F-00FD-420D-9668-F89671BA3A97}" type="presParOf" srcId="{734E26D7-A127-4611-A71D-CC28DCC662AD}" destId="{2CCEF963-34C7-4EFC-AD81-9B7546A2B465}" srcOrd="0" destOrd="0" presId="urn:microsoft.com/office/officeart/2005/8/layout/hierarchy4"/>
    <dgm:cxn modelId="{90DF3DEC-E064-4D3C-840F-72553E297E17}" type="presParOf" srcId="{734E26D7-A127-4611-A71D-CC28DCC662AD}" destId="{8BAE6D94-F84E-4082-980D-73F40F007571}" srcOrd="1" destOrd="0" presId="urn:microsoft.com/office/officeart/2005/8/layout/hierarchy4"/>
    <dgm:cxn modelId="{CA613713-FF7F-4C4A-8313-595C182AADA1}" type="presParOf" srcId="{734E26D7-A127-4611-A71D-CC28DCC662AD}" destId="{5652400D-5C50-4D8A-97BF-94EA71A9BA78}" srcOrd="2" destOrd="0" presId="urn:microsoft.com/office/officeart/2005/8/layout/hierarchy4"/>
    <dgm:cxn modelId="{7DEFD2CF-7A94-441C-A53C-BE2C77D82C1D}" type="presParOf" srcId="{5652400D-5C50-4D8A-97BF-94EA71A9BA78}" destId="{AC98EBF6-3496-4924-8B84-94782460A1FB}" srcOrd="0" destOrd="0" presId="urn:microsoft.com/office/officeart/2005/8/layout/hierarchy4"/>
    <dgm:cxn modelId="{0240A805-42A2-4F47-93BE-7BCF982082C8}" type="presParOf" srcId="{AC98EBF6-3496-4924-8B84-94782460A1FB}" destId="{B81E02C8-FE0A-42C9-BCAF-07119408A62F}" srcOrd="0" destOrd="0" presId="urn:microsoft.com/office/officeart/2005/8/layout/hierarchy4"/>
    <dgm:cxn modelId="{DFCD2F0E-9AD8-4F0B-BF62-0DA54AF07833}" type="presParOf" srcId="{AC98EBF6-3496-4924-8B84-94782460A1FB}" destId="{08F6EE24-8144-4952-8CB8-978E5FB4AE24}" srcOrd="1" destOrd="0" presId="urn:microsoft.com/office/officeart/2005/8/layout/hierarchy4"/>
    <dgm:cxn modelId="{17D5A104-A544-403B-B994-65A67773D034}" type="presParOf" srcId="{5652400D-5C50-4D8A-97BF-94EA71A9BA78}" destId="{4CD0E1CA-AE6B-43F7-8227-0D951EE49957}" srcOrd="1" destOrd="0" presId="urn:microsoft.com/office/officeart/2005/8/layout/hierarchy4"/>
    <dgm:cxn modelId="{924CF7F5-B445-427C-8F25-1FE635E70F68}" type="presParOf" srcId="{5652400D-5C50-4D8A-97BF-94EA71A9BA78}" destId="{8E30B909-AD41-47E7-B363-B41B56A24FD0}" srcOrd="2" destOrd="0" presId="urn:microsoft.com/office/officeart/2005/8/layout/hierarchy4"/>
    <dgm:cxn modelId="{D208B80D-6841-4D13-91A4-32643C8CE516}" type="presParOf" srcId="{8E30B909-AD41-47E7-B363-B41B56A24FD0}" destId="{EC7084C1-F37C-4E31-9EAF-8604D37DFA86}" srcOrd="0" destOrd="0" presId="urn:microsoft.com/office/officeart/2005/8/layout/hierarchy4"/>
    <dgm:cxn modelId="{F50FC15F-3E61-49D6-AD23-71DFD9872C50}" type="presParOf" srcId="{8E30B909-AD41-47E7-B363-B41B56A24FD0}" destId="{EA91842B-B4D3-4949-A37C-FE8A98DF90B8}" srcOrd="1" destOrd="0" presId="urn:microsoft.com/office/officeart/2005/8/layout/hierarchy4"/>
    <dgm:cxn modelId="{C438C76F-7FB4-4EBE-AD09-1BC5B062726D}" type="presParOf" srcId="{00462990-8000-40CA-B6F5-8636A5D1FD69}" destId="{C5F358B4-6D71-410E-8358-29E14BA9CBE0}" srcOrd="1" destOrd="0" presId="urn:microsoft.com/office/officeart/2005/8/layout/hierarchy4"/>
    <dgm:cxn modelId="{D0E18ABC-5372-4F70-A41A-8F3CD0C02340}" type="presParOf" srcId="{00462990-8000-40CA-B6F5-8636A5D1FD69}" destId="{90CD0BBF-4E79-4F23-BE02-BDC4E6E6F3EF}" srcOrd="2" destOrd="0" presId="urn:microsoft.com/office/officeart/2005/8/layout/hierarchy4"/>
    <dgm:cxn modelId="{77721BE8-47DA-489E-AAB0-3C944AEB841B}" type="presParOf" srcId="{90CD0BBF-4E79-4F23-BE02-BDC4E6E6F3EF}" destId="{17BE9F46-0FF0-465D-9C56-341D352D1C61}" srcOrd="0" destOrd="0" presId="urn:microsoft.com/office/officeart/2005/8/layout/hierarchy4"/>
    <dgm:cxn modelId="{FC8CFB9C-85CF-4163-9CC1-A9E55FCE0EFA}" type="presParOf" srcId="{90CD0BBF-4E79-4F23-BE02-BDC4E6E6F3EF}" destId="{1A71C4D6-0DD9-423E-873F-15BB9F38ACD9}" srcOrd="1" destOrd="0" presId="urn:microsoft.com/office/officeart/2005/8/layout/hierarchy4"/>
    <dgm:cxn modelId="{0FBAF5B2-F0DD-4D7D-A8BF-E4187FC8A610}" type="presParOf" srcId="{90CD0BBF-4E79-4F23-BE02-BDC4E6E6F3EF}" destId="{83D9BD8B-4FE6-4DBC-99FD-2CAFCF150900}" srcOrd="2" destOrd="0" presId="urn:microsoft.com/office/officeart/2005/8/layout/hierarchy4"/>
    <dgm:cxn modelId="{ABF385E3-EFFD-4DC6-9BE2-41EB7FCA062A}" type="presParOf" srcId="{83D9BD8B-4FE6-4DBC-99FD-2CAFCF150900}" destId="{06B54F25-C76C-4223-A9EB-76E1B3D92569}" srcOrd="0" destOrd="0" presId="urn:microsoft.com/office/officeart/2005/8/layout/hierarchy4"/>
    <dgm:cxn modelId="{AFB6C501-FFBA-4677-9384-9A72979907B7}" type="presParOf" srcId="{06B54F25-C76C-4223-A9EB-76E1B3D92569}" destId="{05CDA630-4F35-40C0-80A2-2586D963D1AB}" srcOrd="0" destOrd="0" presId="urn:microsoft.com/office/officeart/2005/8/layout/hierarchy4"/>
    <dgm:cxn modelId="{59D79906-E38E-4602-BEC4-E7FF942E3DC0}" type="presParOf" srcId="{06B54F25-C76C-4223-A9EB-76E1B3D92569}" destId="{BE8FF758-0035-4965-AFA5-B5318D8610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35377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BDB8019-F355-41FE-89F6-344327DA52E2}" type="presOf" srcId="{EF654C49-3B32-47E0-A264-11B26F6263FC}" destId="{7505C8B3-6D2F-4D6B-AE1C-34CACCAB4B26}" srcOrd="0" destOrd="0" presId="urn:microsoft.com/office/officeart/2005/8/layout/lProcess2"/>
    <dgm:cxn modelId="{7404E41D-A0DE-4103-B6AA-1BAD96F5DF9D}" type="presOf" srcId="{8BB3ACA2-F7F5-48CF-B642-BD92DB2E8254}" destId="{9BEC2A6A-45B1-4C05-BBB0-30CC1E9D9F00}" srcOrd="0" destOrd="0" presId="urn:microsoft.com/office/officeart/2005/8/layout/lProcess2"/>
    <dgm:cxn modelId="{DA4DC027-183A-4339-BA25-E869DF8122A3}" type="presOf" srcId="{CE0CAEA4-182B-44CA-B33E-53C361F1EAE2}" destId="{54875662-485A-4519-BB42-5DE587915F34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8D5B044C-8DA7-4188-94A8-F1B1DD90237D}" type="presOf" srcId="{EF654C49-3B32-47E0-A264-11B26F6263FC}" destId="{14E63376-3D41-4215-844D-67DB2E9F3892}" srcOrd="1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AD18293-75FA-4C7B-A943-6C062D016059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5A1FB3D5-6A25-43E2-A27C-54DB218979E7}" type="presOf" srcId="{AD03DB24-9803-44B3-A9E0-9D39F394070D}" destId="{1E82240C-BB7C-4464-A32D-BA220A04BD52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914A33B-0623-4AF8-821A-D6EB67CA63DC}" type="presParOf" srcId="{D0E96E9F-E6AB-42CF-802C-78EA3D357041}" destId="{090A9CA4-05B9-46AC-8C54-BCE44676A192}" srcOrd="0" destOrd="0" presId="urn:microsoft.com/office/officeart/2005/8/layout/lProcess2"/>
    <dgm:cxn modelId="{3063786A-7287-4348-A0EB-4E968D05B1C4}" type="presParOf" srcId="{090A9CA4-05B9-46AC-8C54-BCE44676A192}" destId="{7505C8B3-6D2F-4D6B-AE1C-34CACCAB4B26}" srcOrd="0" destOrd="0" presId="urn:microsoft.com/office/officeart/2005/8/layout/lProcess2"/>
    <dgm:cxn modelId="{6957E951-7966-42F5-B2B9-C9D7AC9EC12F}" type="presParOf" srcId="{090A9CA4-05B9-46AC-8C54-BCE44676A192}" destId="{14E63376-3D41-4215-844D-67DB2E9F3892}" srcOrd="1" destOrd="0" presId="urn:microsoft.com/office/officeart/2005/8/layout/lProcess2"/>
    <dgm:cxn modelId="{349C76CF-F8C3-446B-BA38-9689FB0C731F}" type="presParOf" srcId="{090A9CA4-05B9-46AC-8C54-BCE44676A192}" destId="{D0CFDC83-D1FA-4C13-B523-89033244A491}" srcOrd="2" destOrd="0" presId="urn:microsoft.com/office/officeart/2005/8/layout/lProcess2"/>
    <dgm:cxn modelId="{81F59383-F6AD-498F-80B9-18EEE9EC6D98}" type="presParOf" srcId="{D0CFDC83-D1FA-4C13-B523-89033244A491}" destId="{B6AB6EF2-0281-4F5C-AF28-6A9396A0AC0C}" srcOrd="0" destOrd="0" presId="urn:microsoft.com/office/officeart/2005/8/layout/lProcess2"/>
    <dgm:cxn modelId="{6438766E-37FD-4535-B614-3B53B3E7636F}" type="presParOf" srcId="{B6AB6EF2-0281-4F5C-AF28-6A9396A0AC0C}" destId="{1E82240C-BB7C-4464-A32D-BA220A04BD52}" srcOrd="0" destOrd="0" presId="urn:microsoft.com/office/officeart/2005/8/layout/lProcess2"/>
    <dgm:cxn modelId="{BC5B33BC-751A-4C8E-B3F4-9F211A70263D}" type="presParOf" srcId="{B6AB6EF2-0281-4F5C-AF28-6A9396A0AC0C}" destId="{CCFE9724-EA95-48DC-AACA-B9F3798EEA38}" srcOrd="1" destOrd="0" presId="urn:microsoft.com/office/officeart/2005/8/layout/lProcess2"/>
    <dgm:cxn modelId="{41EF746B-7E74-4100-875F-2F20857A4B5F}" type="presParOf" srcId="{B6AB6EF2-0281-4F5C-AF28-6A9396A0AC0C}" destId="{54875662-485A-4519-BB42-5DE587915F34}" srcOrd="2" destOrd="0" presId="urn:microsoft.com/office/officeart/2005/8/layout/lProcess2"/>
    <dgm:cxn modelId="{A24011D0-C408-4610-BAFF-77D7F27B341A}" type="presParOf" srcId="{B6AB6EF2-0281-4F5C-AF28-6A9396A0AC0C}" destId="{A667AA1C-7B31-48C1-9779-3738707AB159}" srcOrd="3" destOrd="0" presId="urn:microsoft.com/office/officeart/2005/8/layout/lProcess2"/>
    <dgm:cxn modelId="{E275FC48-ACC6-475A-80E1-BCE2E271C285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03621-6A2F-41D4-B5B3-F2DD3039182F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8C4DD38-CFDE-4230-AE8A-0149C1955DA4}">
      <dgm:prSet phldrT="[Texto]" custT="1"/>
      <dgm:spPr/>
      <dgm:t>
        <a:bodyPr/>
        <a:lstStyle/>
        <a:p>
          <a:r>
            <a:rPr lang="pt-BR" altLang="pt-BR" sz="2400" b="1"/>
            <a:t>Agilizar a implantação das equipes e serviços da APS.</a:t>
          </a:r>
          <a:endParaRPr lang="pt-BR" sz="2400" b="1" dirty="0"/>
        </a:p>
      </dgm:t>
    </dgm:pt>
    <dgm:pt modelId="{E2EB348F-4361-49BB-A272-07A3C524226F}" type="parTrans" cxnId="{0DA047DF-8014-41BB-8674-C285434493C2}">
      <dgm:prSet/>
      <dgm:spPr/>
      <dgm:t>
        <a:bodyPr/>
        <a:lstStyle/>
        <a:p>
          <a:endParaRPr lang="pt-BR"/>
        </a:p>
      </dgm:t>
    </dgm:pt>
    <dgm:pt modelId="{096E1ABF-05CD-4F2A-AFDF-2DD721756546}" type="sibTrans" cxnId="{0DA047DF-8014-41BB-8674-C285434493C2}">
      <dgm:prSet/>
      <dgm:spPr/>
      <dgm:t>
        <a:bodyPr/>
        <a:lstStyle/>
        <a:p>
          <a:endParaRPr lang="pt-BR"/>
        </a:p>
      </dgm:t>
    </dgm:pt>
    <dgm:pt modelId="{AE723DD7-E294-4CEF-82F6-13B3314DB8BB}">
      <dgm:prSet phldrT="[Texto]" custT="1"/>
      <dgm:spPr/>
      <dgm:t>
        <a:bodyPr/>
        <a:lstStyle/>
        <a:p>
          <a:r>
            <a:rPr lang="pt-BR" altLang="pt-BR" sz="2400" b="1" dirty="0"/>
            <a:t>Ampliar a autonomia do gestor municipal ou distrital para qualificação e expansão dos serviços.</a:t>
          </a:r>
          <a:endParaRPr lang="pt-BR" sz="2400" b="1" dirty="0"/>
        </a:p>
      </dgm:t>
    </dgm:pt>
    <dgm:pt modelId="{C2089A20-DB39-47AE-A30A-AB58FC192695}" type="parTrans" cxnId="{83F55485-0DD1-4216-B748-A035F7441B76}">
      <dgm:prSet/>
      <dgm:spPr/>
      <dgm:t>
        <a:bodyPr/>
        <a:lstStyle/>
        <a:p>
          <a:endParaRPr lang="pt-BR"/>
        </a:p>
      </dgm:t>
    </dgm:pt>
    <dgm:pt modelId="{771C8009-E34E-4637-BA44-B355F854395A}" type="sibTrans" cxnId="{83F55485-0DD1-4216-B748-A035F7441B76}">
      <dgm:prSet/>
      <dgm:spPr/>
      <dgm:t>
        <a:bodyPr/>
        <a:lstStyle/>
        <a:p>
          <a:endParaRPr lang="pt-BR"/>
        </a:p>
      </dgm:t>
    </dgm:pt>
    <dgm:pt modelId="{634AE6D5-BCC5-4D20-A69A-DD02D0B98CBF}">
      <dgm:prSet phldrT="[Texto]" custT="1"/>
      <dgm:spPr/>
      <dgm:t>
        <a:bodyPr/>
        <a:lstStyle/>
        <a:p>
          <a:r>
            <a:rPr lang="pt-BR" altLang="pt-BR" sz="2400" b="1" dirty="0"/>
            <a:t>Reforçar o papel do </a:t>
          </a:r>
          <a:r>
            <a:rPr lang="pt-PT" altLang="pt-BR" sz="2400" b="1" dirty="0"/>
            <a:t>Plano Municipal ou Distrital de Saúde e Programação Anual de Saúde como documentos norteadores das políticas locais.</a:t>
          </a:r>
          <a:endParaRPr lang="pt-BR" sz="2400" b="1" dirty="0"/>
        </a:p>
      </dgm:t>
    </dgm:pt>
    <dgm:pt modelId="{74FE38AD-F187-4C59-ACCD-545E132F38CB}" type="parTrans" cxnId="{A258E48E-CC40-420D-90EF-4426E252FA21}">
      <dgm:prSet/>
      <dgm:spPr/>
      <dgm:t>
        <a:bodyPr/>
        <a:lstStyle/>
        <a:p>
          <a:endParaRPr lang="pt-BR"/>
        </a:p>
      </dgm:t>
    </dgm:pt>
    <dgm:pt modelId="{4C44BDFC-BE18-487F-AD08-3D2D1A754B94}" type="sibTrans" cxnId="{A258E48E-CC40-420D-90EF-4426E252FA21}">
      <dgm:prSet/>
      <dgm:spPr/>
      <dgm:t>
        <a:bodyPr/>
        <a:lstStyle/>
        <a:p>
          <a:endParaRPr lang="pt-BR"/>
        </a:p>
      </dgm:t>
    </dgm:pt>
    <dgm:pt modelId="{1ACEF73C-A7EF-4C72-9076-F1E1A4A0E287}">
      <dgm:prSet phldrT="[Texto]" custT="1"/>
      <dgm:spPr/>
      <dgm:t>
        <a:bodyPr/>
        <a:lstStyle/>
        <a:p>
          <a:r>
            <a:rPr lang="pt-BR" sz="2400" b="1"/>
            <a:t>Dar celeridade ao fluxo de informação da solicitação do credenciamento.</a:t>
          </a:r>
          <a:endParaRPr lang="pt-BR" sz="2400" b="1" dirty="0"/>
        </a:p>
      </dgm:t>
    </dgm:pt>
    <dgm:pt modelId="{F8B2689C-049C-4A97-8EDD-BE3A41497522}" type="parTrans" cxnId="{4A050F0A-181C-4B35-BE6A-2A38076E7821}">
      <dgm:prSet/>
      <dgm:spPr/>
      <dgm:t>
        <a:bodyPr/>
        <a:lstStyle/>
        <a:p>
          <a:endParaRPr lang="pt-BR"/>
        </a:p>
      </dgm:t>
    </dgm:pt>
    <dgm:pt modelId="{64A3740C-8A02-4F31-B681-6FA4869B8D60}" type="sibTrans" cxnId="{4A050F0A-181C-4B35-BE6A-2A38076E7821}">
      <dgm:prSet/>
      <dgm:spPr/>
      <dgm:t>
        <a:bodyPr/>
        <a:lstStyle/>
        <a:p>
          <a:endParaRPr lang="pt-BR"/>
        </a:p>
      </dgm:t>
    </dgm:pt>
    <dgm:pt modelId="{056C23AC-EE23-447A-90BD-32E431349392}" type="pres">
      <dgm:prSet presAssocID="{5E903621-6A2F-41D4-B5B3-F2DD3039182F}" presName="diagram" presStyleCnt="0">
        <dgm:presLayoutVars>
          <dgm:dir/>
          <dgm:resizeHandles val="exact"/>
        </dgm:presLayoutVars>
      </dgm:prSet>
      <dgm:spPr/>
    </dgm:pt>
    <dgm:pt modelId="{46DD9B2C-1AA8-49CB-9671-05754EBE4C29}" type="pres">
      <dgm:prSet presAssocID="{58C4DD38-CFDE-4230-AE8A-0149C1955DA4}" presName="node" presStyleLbl="node1" presStyleIdx="0" presStyleCnt="4" custScaleX="107337">
        <dgm:presLayoutVars>
          <dgm:bulletEnabled val="1"/>
        </dgm:presLayoutVars>
      </dgm:prSet>
      <dgm:spPr/>
    </dgm:pt>
    <dgm:pt modelId="{CC7332F1-2FEE-47A2-8D26-90987E39DCF2}" type="pres">
      <dgm:prSet presAssocID="{096E1ABF-05CD-4F2A-AFDF-2DD721756546}" presName="sibTrans" presStyleCnt="0"/>
      <dgm:spPr/>
    </dgm:pt>
    <dgm:pt modelId="{77E74DB3-C9A2-4CEE-BB56-AD1AB281E2E1}" type="pres">
      <dgm:prSet presAssocID="{1ACEF73C-A7EF-4C72-9076-F1E1A4A0E287}" presName="node" presStyleLbl="node1" presStyleIdx="1" presStyleCnt="4" custScaleX="109594">
        <dgm:presLayoutVars>
          <dgm:bulletEnabled val="1"/>
        </dgm:presLayoutVars>
      </dgm:prSet>
      <dgm:spPr/>
    </dgm:pt>
    <dgm:pt modelId="{951942A5-5FD7-4873-BD7F-42255F165D55}" type="pres">
      <dgm:prSet presAssocID="{64A3740C-8A02-4F31-B681-6FA4869B8D60}" presName="sibTrans" presStyleCnt="0"/>
      <dgm:spPr/>
    </dgm:pt>
    <dgm:pt modelId="{8F5100D6-2558-41B7-A00B-C37E877F1AA1}" type="pres">
      <dgm:prSet presAssocID="{AE723DD7-E294-4CEF-82F6-13B3314DB8BB}" presName="node" presStyleLbl="node1" presStyleIdx="2" presStyleCnt="4" custScaleX="109973">
        <dgm:presLayoutVars>
          <dgm:bulletEnabled val="1"/>
        </dgm:presLayoutVars>
      </dgm:prSet>
      <dgm:spPr/>
    </dgm:pt>
    <dgm:pt modelId="{8D3A201E-8960-476E-9627-8D73F16DAFC1}" type="pres">
      <dgm:prSet presAssocID="{771C8009-E34E-4637-BA44-B355F854395A}" presName="sibTrans" presStyleCnt="0"/>
      <dgm:spPr/>
    </dgm:pt>
    <dgm:pt modelId="{D4F50A7C-67E3-4553-B21E-2C8C9547344F}" type="pres">
      <dgm:prSet presAssocID="{634AE6D5-BCC5-4D20-A69A-DD02D0B98CBF}" presName="node" presStyleLbl="node1" presStyleIdx="3" presStyleCnt="4" custScaleX="110473">
        <dgm:presLayoutVars>
          <dgm:bulletEnabled val="1"/>
        </dgm:presLayoutVars>
      </dgm:prSet>
      <dgm:spPr/>
    </dgm:pt>
  </dgm:ptLst>
  <dgm:cxnLst>
    <dgm:cxn modelId="{4A050F0A-181C-4B35-BE6A-2A38076E7821}" srcId="{5E903621-6A2F-41D4-B5B3-F2DD3039182F}" destId="{1ACEF73C-A7EF-4C72-9076-F1E1A4A0E287}" srcOrd="1" destOrd="0" parTransId="{F8B2689C-049C-4A97-8EDD-BE3A41497522}" sibTransId="{64A3740C-8A02-4F31-B681-6FA4869B8D60}"/>
    <dgm:cxn modelId="{1B7F6F7D-3638-461B-950B-4A92C31EA592}" type="presOf" srcId="{1ACEF73C-A7EF-4C72-9076-F1E1A4A0E287}" destId="{77E74DB3-C9A2-4CEE-BB56-AD1AB281E2E1}" srcOrd="0" destOrd="0" presId="urn:microsoft.com/office/officeart/2005/8/layout/default"/>
    <dgm:cxn modelId="{83F55485-0DD1-4216-B748-A035F7441B76}" srcId="{5E903621-6A2F-41D4-B5B3-F2DD3039182F}" destId="{AE723DD7-E294-4CEF-82F6-13B3314DB8BB}" srcOrd="2" destOrd="0" parTransId="{C2089A20-DB39-47AE-A30A-AB58FC192695}" sibTransId="{771C8009-E34E-4637-BA44-B355F854395A}"/>
    <dgm:cxn modelId="{A258E48E-CC40-420D-90EF-4426E252FA21}" srcId="{5E903621-6A2F-41D4-B5B3-F2DD3039182F}" destId="{634AE6D5-BCC5-4D20-A69A-DD02D0B98CBF}" srcOrd="3" destOrd="0" parTransId="{74FE38AD-F187-4C59-ACCD-545E132F38CB}" sibTransId="{4C44BDFC-BE18-487F-AD08-3D2D1A754B94}"/>
    <dgm:cxn modelId="{36478FB8-3F4D-4567-89E5-78C0BA41F4AC}" type="presOf" srcId="{634AE6D5-BCC5-4D20-A69A-DD02D0B98CBF}" destId="{D4F50A7C-67E3-4553-B21E-2C8C9547344F}" srcOrd="0" destOrd="0" presId="urn:microsoft.com/office/officeart/2005/8/layout/default"/>
    <dgm:cxn modelId="{99D7E9BC-36A1-46BD-B5C3-AF64B9D77DFA}" type="presOf" srcId="{58C4DD38-CFDE-4230-AE8A-0149C1955DA4}" destId="{46DD9B2C-1AA8-49CB-9671-05754EBE4C29}" srcOrd="0" destOrd="0" presId="urn:microsoft.com/office/officeart/2005/8/layout/default"/>
    <dgm:cxn modelId="{0DA047DF-8014-41BB-8674-C285434493C2}" srcId="{5E903621-6A2F-41D4-B5B3-F2DD3039182F}" destId="{58C4DD38-CFDE-4230-AE8A-0149C1955DA4}" srcOrd="0" destOrd="0" parTransId="{E2EB348F-4361-49BB-A272-07A3C524226F}" sibTransId="{096E1ABF-05CD-4F2A-AFDF-2DD721756546}"/>
    <dgm:cxn modelId="{D400E4F6-94EA-4420-93B1-8732071C8A9B}" type="presOf" srcId="{5E903621-6A2F-41D4-B5B3-F2DD3039182F}" destId="{056C23AC-EE23-447A-90BD-32E431349392}" srcOrd="0" destOrd="0" presId="urn:microsoft.com/office/officeart/2005/8/layout/default"/>
    <dgm:cxn modelId="{24F7CCFC-82F8-4348-B5A9-A8CE7E7687F5}" type="presOf" srcId="{AE723DD7-E294-4CEF-82F6-13B3314DB8BB}" destId="{8F5100D6-2558-41B7-A00B-C37E877F1AA1}" srcOrd="0" destOrd="0" presId="urn:microsoft.com/office/officeart/2005/8/layout/default"/>
    <dgm:cxn modelId="{C5E07283-6857-4DFF-A31A-E908C7328505}" type="presParOf" srcId="{056C23AC-EE23-447A-90BD-32E431349392}" destId="{46DD9B2C-1AA8-49CB-9671-05754EBE4C29}" srcOrd="0" destOrd="0" presId="urn:microsoft.com/office/officeart/2005/8/layout/default"/>
    <dgm:cxn modelId="{2AA3517D-FDAA-43AC-B9C6-C005345857B6}" type="presParOf" srcId="{056C23AC-EE23-447A-90BD-32E431349392}" destId="{CC7332F1-2FEE-47A2-8D26-90987E39DCF2}" srcOrd="1" destOrd="0" presId="urn:microsoft.com/office/officeart/2005/8/layout/default"/>
    <dgm:cxn modelId="{5759B2DC-E43F-4B67-99EB-871810A0B7F1}" type="presParOf" srcId="{056C23AC-EE23-447A-90BD-32E431349392}" destId="{77E74DB3-C9A2-4CEE-BB56-AD1AB281E2E1}" srcOrd="2" destOrd="0" presId="urn:microsoft.com/office/officeart/2005/8/layout/default"/>
    <dgm:cxn modelId="{665714DE-C10F-4582-BBC6-9C6FD3169516}" type="presParOf" srcId="{056C23AC-EE23-447A-90BD-32E431349392}" destId="{951942A5-5FD7-4873-BD7F-42255F165D55}" srcOrd="3" destOrd="0" presId="urn:microsoft.com/office/officeart/2005/8/layout/default"/>
    <dgm:cxn modelId="{640BCD8B-FD56-4465-B3EC-E9DCC31C17FC}" type="presParOf" srcId="{056C23AC-EE23-447A-90BD-32E431349392}" destId="{8F5100D6-2558-41B7-A00B-C37E877F1AA1}" srcOrd="4" destOrd="0" presId="urn:microsoft.com/office/officeart/2005/8/layout/default"/>
    <dgm:cxn modelId="{A3D4607B-0893-4D19-A828-F17FD99243DA}" type="presParOf" srcId="{056C23AC-EE23-447A-90BD-32E431349392}" destId="{8D3A201E-8960-476E-9627-8D73F16DAFC1}" srcOrd="5" destOrd="0" presId="urn:microsoft.com/office/officeart/2005/8/layout/default"/>
    <dgm:cxn modelId="{B076322D-316B-414A-B671-424BBF2694F4}" type="presParOf" srcId="{056C23AC-EE23-447A-90BD-32E431349392}" destId="{D4F50A7C-67E3-4553-B21E-2C8C9547344F}" srcOrd="6" destOrd="0" presId="urn:microsoft.com/office/officeart/2005/8/layout/defaul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2E001-DB1C-42B4-BBA1-FF770A3B4A64}" type="doc">
      <dgm:prSet loTypeId="urn:microsoft.com/office/officeart/2005/8/layout/hProcess7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C1FB88A2-CBB2-452E-B4A9-EC380D682ED3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MUNICÍPIO</a:t>
          </a:r>
        </a:p>
      </dgm:t>
    </dgm:pt>
    <dgm:pt modelId="{7E7515EC-C3E0-4731-9D6E-2804AE25FEC7}" type="parTrans" cxnId="{6B35228C-D5BE-4820-9467-053C27171C9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713E0-590F-4B8B-A249-BCE81F8345C5}" type="sibTrans" cxnId="{6B35228C-D5BE-4820-9467-053C27171C9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8A2A6F-E907-45FD-AEE9-1CFC75E09F10}">
      <dgm:prSet phldrT="[Texto]" custT="1"/>
      <dgm:spPr/>
      <dgm:t>
        <a:bodyPr/>
        <a:lstStyle/>
        <a:p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Pactuação da necessidade de expansão de equipes e serviços no Plano Municipal ou Distrital de Saúde ou na Programação Anual de Saúde;</a:t>
          </a:r>
        </a:p>
        <a:p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31A95C-CDEA-4F93-ABA2-D066FFB78764}" type="parTrans" cxnId="{AB7761F0-7E40-4D9D-B2C3-2B38BB80934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9BAF3-09BB-45C6-9090-EED47CF4ED11}" type="sibTrans" cxnId="{AB7761F0-7E40-4D9D-B2C3-2B38BB80934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FDBFE-C54B-47DF-B62D-D135C7AB81A6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AO MS</a:t>
          </a:r>
        </a:p>
      </dgm:t>
    </dgm:pt>
    <dgm:pt modelId="{B3E6517D-AA74-4E62-B0FB-F2D0CB04F5A6}" type="parTrans" cxnId="{E6CDF6A9-4390-4783-B0CB-A2C5DB2BAC9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A28ADC-8500-4058-86EF-77FC5533707B}" type="sibTrans" cxnId="{E6CDF6A9-4390-4783-B0CB-A2C5DB2BAC9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642F8C-FF5F-486A-8DA7-0D53800158CB}">
      <dgm:prSet phldrT="[Texto]" custT="1"/>
      <dgm:spPr/>
      <dgm:t>
        <a:bodyPr/>
        <a:lstStyle/>
        <a:p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Ofício com a solicitação de credenciamento de serviços e equipes;</a:t>
          </a:r>
        </a:p>
        <a:p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FDFDD-927E-4AF9-8283-1F60663B0495}" type="parTrans" cxnId="{C1E31974-B0BE-4409-A5F5-CE1EECA4AFA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F8870-FB59-4DC9-A126-F281851FB6D5}" type="sibTrans" cxnId="{C1E31974-B0BE-4409-A5F5-CE1EECA4AFA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B2C911-3E13-4CFC-BAF5-2C884AFD4139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MINISTÉRIO DA SAÚDE</a:t>
          </a:r>
        </a:p>
      </dgm:t>
    </dgm:pt>
    <dgm:pt modelId="{0F77C533-E8C6-4CB6-9D33-DE3119A3CFE3}" type="parTrans" cxnId="{8A7596D6-4600-418A-813A-3E83D22F301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EFFD7-8E74-406F-BF6E-4605D0F4B1B1}" type="sibTrans" cxnId="{8A7596D6-4600-418A-813A-3E83D22F301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30D09-91FA-46F1-8D6B-8A16E22DF2CC}">
      <dgm:prSet phldrT="[Texto]" custT="1"/>
      <dgm:spPr/>
      <dgm:t>
        <a:bodyPr/>
        <a:lstStyle/>
        <a:p>
          <a:endParaRPr lang="pt-B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Análise da solicitação com base em critérios técnicos;</a:t>
          </a:r>
        </a:p>
      </dgm:t>
    </dgm:pt>
    <dgm:pt modelId="{8EFEED30-3963-4FA5-B5A8-1ECCEE8EB0B1}" type="parTrans" cxnId="{CA333091-68D6-41F5-914E-38BC2EF3AAB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FFB69-4DF1-4400-8E09-6AEDD7C9CD66}" type="sibTrans" cxnId="{CA333091-68D6-41F5-914E-38BC2EF3AAB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0540A5-1470-4607-8655-C264A4B0AC01}">
      <dgm:prSet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Instrumentos de Gestão aprovados pelo Conselho de Saúde.</a:t>
          </a:r>
        </a:p>
      </dgm:t>
    </dgm:pt>
    <dgm:pt modelId="{341F8F8D-F9AB-4CAB-9B30-9D61C7397A74}" type="parTrans" cxnId="{469BA961-0BD7-4003-9BC7-DD7F62E25C6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26DA0-EC47-4835-A443-DDBEA98887FA}" type="sibTrans" cxnId="{469BA961-0BD7-4003-9BC7-DD7F62E25C6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42AB3-A019-4332-9B13-51CD2FDAB6A1}">
      <dgm:prSet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Cópia do ofício enviado ao CMS, à SES e CIB.</a:t>
          </a:r>
        </a:p>
      </dgm:t>
    </dgm:pt>
    <dgm:pt modelId="{A3473143-46AF-4125-B81B-FCEB5A533739}" type="parTrans" cxnId="{6486DF49-EFB5-4C67-9D8D-CAC988F8004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FA4E9-883A-43A4-BC53-C3D91491566F}" type="sibTrans" cxnId="{6486DF49-EFB5-4C67-9D8D-CAC988F8004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86EBC-3E22-4814-A9FD-9186398A2962}">
      <dgm:prSet custT="1"/>
      <dgm:spPr/>
      <dgm:t>
        <a:bodyPr/>
        <a:lstStyle/>
        <a:p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As solicitações deferidas são publicadas em  portaria;</a:t>
          </a:r>
        </a:p>
      </dgm:t>
    </dgm:pt>
    <dgm:pt modelId="{437DC11A-0B58-4751-8703-2C8B6D54950B}" type="parTrans" cxnId="{8AB3C31F-183C-4058-8B9C-46FEB5C0C4F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D758E-3CF9-40D3-BF3A-70BDB359445D}" type="sibTrans" cxnId="{8AB3C31F-183C-4058-8B9C-46FEB5C0C4F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AE06C-3B7A-4319-B5E8-17EC1B91C59B}">
      <dgm:prSet custT="1"/>
      <dgm:spPr/>
      <dgm:t>
        <a:bodyPr/>
        <a:lstStyle/>
        <a:p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Após a publicação da Portaria em DOU, o município tem 4 meses para cadastrar no CNES. </a:t>
          </a:r>
        </a:p>
        <a:p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Gestor municipal poderá solicitar prorrogação de prazo (até 2 meses)</a:t>
          </a:r>
        </a:p>
      </dgm:t>
    </dgm:pt>
    <dgm:pt modelId="{16F07E48-690C-49B9-A9DA-84F9A9B1DC0C}" type="parTrans" cxnId="{01C8C3F2-17DF-4925-A9B1-B83CA8943E3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3C414-7680-4696-A4D4-E755DD867EDB}" type="sibTrans" cxnId="{01C8C3F2-17DF-4925-A9B1-B83CA8943E3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EC55D-331C-4107-8D68-7F619E73B53A}" type="pres">
      <dgm:prSet presAssocID="{39F2E001-DB1C-42B4-BBA1-FF770A3B4A64}" presName="Name0" presStyleCnt="0">
        <dgm:presLayoutVars>
          <dgm:dir/>
          <dgm:animLvl val="lvl"/>
          <dgm:resizeHandles val="exact"/>
        </dgm:presLayoutVars>
      </dgm:prSet>
      <dgm:spPr/>
    </dgm:pt>
    <dgm:pt modelId="{E7C3AC62-0D07-457A-A423-97C53D2EE4E2}" type="pres">
      <dgm:prSet presAssocID="{C1FB88A2-CBB2-452E-B4A9-EC380D682ED3}" presName="compositeNode" presStyleCnt="0">
        <dgm:presLayoutVars>
          <dgm:bulletEnabled val="1"/>
        </dgm:presLayoutVars>
      </dgm:prSet>
      <dgm:spPr/>
    </dgm:pt>
    <dgm:pt modelId="{2D31A068-C60D-41C2-93E6-478D1786A0FE}" type="pres">
      <dgm:prSet presAssocID="{C1FB88A2-CBB2-452E-B4A9-EC380D682ED3}" presName="bgRect" presStyleLbl="node1" presStyleIdx="0" presStyleCnt="3" custScaleY="144525"/>
      <dgm:spPr/>
    </dgm:pt>
    <dgm:pt modelId="{67425A48-685F-419A-8A09-31E1F22DDE24}" type="pres">
      <dgm:prSet presAssocID="{C1FB88A2-CBB2-452E-B4A9-EC380D682ED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CBC6819-E74C-4556-A143-91A8A87B4F94}" type="pres">
      <dgm:prSet presAssocID="{C1FB88A2-CBB2-452E-B4A9-EC380D682ED3}" presName="childNode" presStyleLbl="node1" presStyleIdx="0" presStyleCnt="3">
        <dgm:presLayoutVars>
          <dgm:bulletEnabled val="1"/>
        </dgm:presLayoutVars>
      </dgm:prSet>
      <dgm:spPr/>
    </dgm:pt>
    <dgm:pt modelId="{21401F53-7257-48DA-AED2-A0C19B7E46BA}" type="pres">
      <dgm:prSet presAssocID="{7B0713E0-590F-4B8B-A249-BCE81F8345C5}" presName="hSp" presStyleCnt="0"/>
      <dgm:spPr/>
    </dgm:pt>
    <dgm:pt modelId="{215112BF-19B5-48BE-A94C-C6BE9C2CB430}" type="pres">
      <dgm:prSet presAssocID="{7B0713E0-590F-4B8B-A249-BCE81F8345C5}" presName="vProcSp" presStyleCnt="0"/>
      <dgm:spPr/>
    </dgm:pt>
    <dgm:pt modelId="{23430D48-6505-43EA-B5D4-D10C6925D429}" type="pres">
      <dgm:prSet presAssocID="{7B0713E0-590F-4B8B-A249-BCE81F8345C5}" presName="vSp1" presStyleCnt="0"/>
      <dgm:spPr/>
    </dgm:pt>
    <dgm:pt modelId="{3CAB64AD-B726-4FF8-A291-3D942D60D076}" type="pres">
      <dgm:prSet presAssocID="{7B0713E0-590F-4B8B-A249-BCE81F8345C5}" presName="simulatedConn" presStyleLbl="solidFgAcc1" presStyleIdx="0" presStyleCnt="2"/>
      <dgm:spPr/>
    </dgm:pt>
    <dgm:pt modelId="{0FFACDFB-92AC-468C-B438-F33180971A64}" type="pres">
      <dgm:prSet presAssocID="{7B0713E0-590F-4B8B-A249-BCE81F8345C5}" presName="vSp2" presStyleCnt="0"/>
      <dgm:spPr/>
    </dgm:pt>
    <dgm:pt modelId="{AC569E25-C205-4D9A-82FC-9D94B258FDCE}" type="pres">
      <dgm:prSet presAssocID="{7B0713E0-590F-4B8B-A249-BCE81F8345C5}" presName="sibTrans" presStyleCnt="0"/>
      <dgm:spPr/>
    </dgm:pt>
    <dgm:pt modelId="{62B59407-021F-4548-8349-71E709D558F0}" type="pres">
      <dgm:prSet presAssocID="{EC9FDBFE-C54B-47DF-B62D-D135C7AB81A6}" presName="compositeNode" presStyleCnt="0">
        <dgm:presLayoutVars>
          <dgm:bulletEnabled val="1"/>
        </dgm:presLayoutVars>
      </dgm:prSet>
      <dgm:spPr/>
    </dgm:pt>
    <dgm:pt modelId="{8E479CEF-C62C-4B26-BE27-FCF91CC3AC72}" type="pres">
      <dgm:prSet presAssocID="{EC9FDBFE-C54B-47DF-B62D-D135C7AB81A6}" presName="bgRect" presStyleLbl="node1" presStyleIdx="1" presStyleCnt="3" custScaleY="143415"/>
      <dgm:spPr/>
    </dgm:pt>
    <dgm:pt modelId="{1935F5B9-D636-4690-899D-43C656A789D9}" type="pres">
      <dgm:prSet presAssocID="{EC9FDBFE-C54B-47DF-B62D-D135C7AB81A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2687A26-06EB-42C2-9168-F9667D514589}" type="pres">
      <dgm:prSet presAssocID="{EC9FDBFE-C54B-47DF-B62D-D135C7AB81A6}" presName="childNode" presStyleLbl="node1" presStyleIdx="1" presStyleCnt="3">
        <dgm:presLayoutVars>
          <dgm:bulletEnabled val="1"/>
        </dgm:presLayoutVars>
      </dgm:prSet>
      <dgm:spPr/>
    </dgm:pt>
    <dgm:pt modelId="{68AE93FE-D848-4767-A55A-8183E17AB297}" type="pres">
      <dgm:prSet presAssocID="{DCA28ADC-8500-4058-86EF-77FC5533707B}" presName="hSp" presStyleCnt="0"/>
      <dgm:spPr/>
    </dgm:pt>
    <dgm:pt modelId="{703941AC-9B10-4864-BB0F-87708F672020}" type="pres">
      <dgm:prSet presAssocID="{DCA28ADC-8500-4058-86EF-77FC5533707B}" presName="vProcSp" presStyleCnt="0"/>
      <dgm:spPr/>
    </dgm:pt>
    <dgm:pt modelId="{5CA267C2-2CC3-4CA6-8CEA-EF0C3A9A04E6}" type="pres">
      <dgm:prSet presAssocID="{DCA28ADC-8500-4058-86EF-77FC5533707B}" presName="vSp1" presStyleCnt="0"/>
      <dgm:spPr/>
    </dgm:pt>
    <dgm:pt modelId="{26ECB7C3-CC4E-4953-9AC9-089C41EEF936}" type="pres">
      <dgm:prSet presAssocID="{DCA28ADC-8500-4058-86EF-77FC5533707B}" presName="simulatedConn" presStyleLbl="solidFgAcc1" presStyleIdx="1" presStyleCnt="2"/>
      <dgm:spPr/>
    </dgm:pt>
    <dgm:pt modelId="{15339898-5CBB-49B1-AA6C-2C53F78CDA31}" type="pres">
      <dgm:prSet presAssocID="{DCA28ADC-8500-4058-86EF-77FC5533707B}" presName="vSp2" presStyleCnt="0"/>
      <dgm:spPr/>
    </dgm:pt>
    <dgm:pt modelId="{E2747AAB-C18C-48BD-9DE5-018A05E1FE51}" type="pres">
      <dgm:prSet presAssocID="{DCA28ADC-8500-4058-86EF-77FC5533707B}" presName="sibTrans" presStyleCnt="0"/>
      <dgm:spPr/>
    </dgm:pt>
    <dgm:pt modelId="{5678ACE7-72D4-4858-95FE-74F6506F11BE}" type="pres">
      <dgm:prSet presAssocID="{4DB2C911-3E13-4CFC-BAF5-2C884AFD4139}" presName="compositeNode" presStyleCnt="0">
        <dgm:presLayoutVars>
          <dgm:bulletEnabled val="1"/>
        </dgm:presLayoutVars>
      </dgm:prSet>
      <dgm:spPr/>
    </dgm:pt>
    <dgm:pt modelId="{91C25A74-610C-48FB-9FE1-67AF51EA2B26}" type="pres">
      <dgm:prSet presAssocID="{4DB2C911-3E13-4CFC-BAF5-2C884AFD4139}" presName="bgRect" presStyleLbl="node1" presStyleIdx="2" presStyleCnt="3" custScaleY="139483"/>
      <dgm:spPr/>
    </dgm:pt>
    <dgm:pt modelId="{196145FD-3E86-4075-9230-76E86FD52961}" type="pres">
      <dgm:prSet presAssocID="{4DB2C911-3E13-4CFC-BAF5-2C884AFD413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6D720A0-F019-4EFF-B63D-106AB2E556D5}" type="pres">
      <dgm:prSet presAssocID="{4DB2C911-3E13-4CFC-BAF5-2C884AFD413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0AF9D02-9936-47E6-B981-0B6B0E79F1F8}" type="presOf" srcId="{C1FB88A2-CBB2-452E-B4A9-EC380D682ED3}" destId="{2D31A068-C60D-41C2-93E6-478D1786A0FE}" srcOrd="0" destOrd="0" presId="urn:microsoft.com/office/officeart/2005/8/layout/hProcess7"/>
    <dgm:cxn modelId="{B567D01D-942A-40D3-A7DE-8FA3E477BBE7}" type="presOf" srcId="{831AE06C-3B7A-4319-B5E8-17EC1B91C59B}" destId="{D6D720A0-F019-4EFF-B63D-106AB2E556D5}" srcOrd="0" destOrd="2" presId="urn:microsoft.com/office/officeart/2005/8/layout/hProcess7"/>
    <dgm:cxn modelId="{8AB3C31F-183C-4058-8B9C-46FEB5C0C4FB}" srcId="{4DB2C911-3E13-4CFC-BAF5-2C884AFD4139}" destId="{28386EBC-3E22-4814-A9FD-9186398A2962}" srcOrd="1" destOrd="0" parTransId="{437DC11A-0B58-4751-8703-2C8B6D54950B}" sibTransId="{D20D758E-3CF9-40D3-BF3A-70BDB359445D}"/>
    <dgm:cxn modelId="{5E13C52A-1D86-49DB-8438-77950DA41A4B}" type="presOf" srcId="{39F2E001-DB1C-42B4-BBA1-FF770A3B4A64}" destId="{C0FEC55D-331C-4107-8D68-7F619E73B53A}" srcOrd="0" destOrd="0" presId="urn:microsoft.com/office/officeart/2005/8/layout/hProcess7"/>
    <dgm:cxn modelId="{4562062E-5F32-4F26-876E-498F78DCF601}" type="presOf" srcId="{E4542AB3-A019-4332-9B13-51CD2FDAB6A1}" destId="{62687A26-06EB-42C2-9168-F9667D514589}" srcOrd="0" destOrd="1" presId="urn:microsoft.com/office/officeart/2005/8/layout/hProcess7"/>
    <dgm:cxn modelId="{6486DF49-EFB5-4C67-9D8D-CAC988F80042}" srcId="{EC9FDBFE-C54B-47DF-B62D-D135C7AB81A6}" destId="{E4542AB3-A019-4332-9B13-51CD2FDAB6A1}" srcOrd="1" destOrd="0" parTransId="{A3473143-46AF-4125-B81B-FCEB5A533739}" sibTransId="{AB6FA4E9-883A-43A4-BC53-C3D91491566F}"/>
    <dgm:cxn modelId="{7D4B9E5E-946B-4AE7-AF99-A9D4F9BBD72F}" type="presOf" srcId="{EC9FDBFE-C54B-47DF-B62D-D135C7AB81A6}" destId="{8E479CEF-C62C-4B26-BE27-FCF91CC3AC72}" srcOrd="0" destOrd="0" presId="urn:microsoft.com/office/officeart/2005/8/layout/hProcess7"/>
    <dgm:cxn modelId="{469BA961-0BD7-4003-9BC7-DD7F62E25C64}" srcId="{C1FB88A2-CBB2-452E-B4A9-EC380D682ED3}" destId="{EC0540A5-1470-4607-8655-C264A4B0AC01}" srcOrd="1" destOrd="0" parTransId="{341F8F8D-F9AB-4CAB-9B30-9D61C7397A74}" sibTransId="{7E626DA0-EC47-4835-A443-DDBEA98887FA}"/>
    <dgm:cxn modelId="{C1E31974-B0BE-4409-A5F5-CE1EECA4AFA6}" srcId="{EC9FDBFE-C54B-47DF-B62D-D135C7AB81A6}" destId="{37642F8C-FF5F-486A-8DA7-0D53800158CB}" srcOrd="0" destOrd="0" parTransId="{3B8FDFDD-927E-4AF9-8283-1F60663B0495}" sibTransId="{045F8870-FB59-4DC9-A126-F281851FB6D5}"/>
    <dgm:cxn modelId="{14D1EF80-B79F-4822-BE3F-753585901773}" type="presOf" srcId="{28386EBC-3E22-4814-A9FD-9186398A2962}" destId="{D6D720A0-F019-4EFF-B63D-106AB2E556D5}" srcOrd="0" destOrd="1" presId="urn:microsoft.com/office/officeart/2005/8/layout/hProcess7"/>
    <dgm:cxn modelId="{6B35228C-D5BE-4820-9467-053C27171C98}" srcId="{39F2E001-DB1C-42B4-BBA1-FF770A3B4A64}" destId="{C1FB88A2-CBB2-452E-B4A9-EC380D682ED3}" srcOrd="0" destOrd="0" parTransId="{7E7515EC-C3E0-4731-9D6E-2804AE25FEC7}" sibTransId="{7B0713E0-590F-4B8B-A249-BCE81F8345C5}"/>
    <dgm:cxn modelId="{FFBD5D8F-D04F-42C4-B481-8B2E48B99FF8}" type="presOf" srcId="{D48A2A6F-E907-45FD-AEE9-1CFC75E09F10}" destId="{7CBC6819-E74C-4556-A143-91A8A87B4F94}" srcOrd="0" destOrd="0" presId="urn:microsoft.com/office/officeart/2005/8/layout/hProcess7"/>
    <dgm:cxn modelId="{CA333091-68D6-41F5-914E-38BC2EF3AAB5}" srcId="{4DB2C911-3E13-4CFC-BAF5-2C884AFD4139}" destId="{C6330D09-91FA-46F1-8D6B-8A16E22DF2CC}" srcOrd="0" destOrd="0" parTransId="{8EFEED30-3963-4FA5-B5A8-1ECCEE8EB0B1}" sibTransId="{BB3FFB69-4DF1-4400-8E09-6AEDD7C9CD66}"/>
    <dgm:cxn modelId="{D425039B-2F56-4CAE-8CA0-F762A22111D9}" type="presOf" srcId="{4DB2C911-3E13-4CFC-BAF5-2C884AFD4139}" destId="{91C25A74-610C-48FB-9FE1-67AF51EA2B26}" srcOrd="0" destOrd="0" presId="urn:microsoft.com/office/officeart/2005/8/layout/hProcess7"/>
    <dgm:cxn modelId="{35966EA5-5046-4BCD-A2E8-DE6365C4338F}" type="presOf" srcId="{C6330D09-91FA-46F1-8D6B-8A16E22DF2CC}" destId="{D6D720A0-F019-4EFF-B63D-106AB2E556D5}" srcOrd="0" destOrd="0" presId="urn:microsoft.com/office/officeart/2005/8/layout/hProcess7"/>
    <dgm:cxn modelId="{E6CDF6A9-4390-4783-B0CB-A2C5DB2BAC94}" srcId="{39F2E001-DB1C-42B4-BBA1-FF770A3B4A64}" destId="{EC9FDBFE-C54B-47DF-B62D-D135C7AB81A6}" srcOrd="1" destOrd="0" parTransId="{B3E6517D-AA74-4E62-B0FB-F2D0CB04F5A6}" sibTransId="{DCA28ADC-8500-4058-86EF-77FC5533707B}"/>
    <dgm:cxn modelId="{8B8C47CD-415A-459D-9A5C-45DB575864CC}" type="presOf" srcId="{C1FB88A2-CBB2-452E-B4A9-EC380D682ED3}" destId="{67425A48-685F-419A-8A09-31E1F22DDE24}" srcOrd="1" destOrd="0" presId="urn:microsoft.com/office/officeart/2005/8/layout/hProcess7"/>
    <dgm:cxn modelId="{8A7596D6-4600-418A-813A-3E83D22F3017}" srcId="{39F2E001-DB1C-42B4-BBA1-FF770A3B4A64}" destId="{4DB2C911-3E13-4CFC-BAF5-2C884AFD4139}" srcOrd="2" destOrd="0" parTransId="{0F77C533-E8C6-4CB6-9D33-DE3119A3CFE3}" sibTransId="{098EFFD7-8E74-406F-BF6E-4605D0F4B1B1}"/>
    <dgm:cxn modelId="{EBF495D9-C4C4-40C1-9B9D-9C51E2E42892}" type="presOf" srcId="{4DB2C911-3E13-4CFC-BAF5-2C884AFD4139}" destId="{196145FD-3E86-4075-9230-76E86FD52961}" srcOrd="1" destOrd="0" presId="urn:microsoft.com/office/officeart/2005/8/layout/hProcess7"/>
    <dgm:cxn modelId="{6F2384E8-DE9B-4EF6-B396-E1AC8F72D973}" type="presOf" srcId="{EC9FDBFE-C54B-47DF-B62D-D135C7AB81A6}" destId="{1935F5B9-D636-4690-899D-43C656A789D9}" srcOrd="1" destOrd="0" presId="urn:microsoft.com/office/officeart/2005/8/layout/hProcess7"/>
    <dgm:cxn modelId="{AB7761F0-7E40-4D9D-B2C3-2B38BB809342}" srcId="{C1FB88A2-CBB2-452E-B4A9-EC380D682ED3}" destId="{D48A2A6F-E907-45FD-AEE9-1CFC75E09F10}" srcOrd="0" destOrd="0" parTransId="{2331A95C-CDEA-4F93-ABA2-D066FFB78764}" sibTransId="{F3D9BAF3-09BB-45C6-9090-EED47CF4ED11}"/>
    <dgm:cxn modelId="{01C8C3F2-17DF-4925-A9B1-B83CA8943E37}" srcId="{4DB2C911-3E13-4CFC-BAF5-2C884AFD4139}" destId="{831AE06C-3B7A-4319-B5E8-17EC1B91C59B}" srcOrd="2" destOrd="0" parTransId="{16F07E48-690C-49B9-A9DA-84F9A9B1DC0C}" sibTransId="{FB63C414-7680-4696-A4D4-E755DD867EDB}"/>
    <dgm:cxn modelId="{005082F3-5749-413E-95EB-D2829BF7A81A}" type="presOf" srcId="{37642F8C-FF5F-486A-8DA7-0D53800158CB}" destId="{62687A26-06EB-42C2-9168-F9667D514589}" srcOrd="0" destOrd="0" presId="urn:microsoft.com/office/officeart/2005/8/layout/hProcess7"/>
    <dgm:cxn modelId="{999FB2F6-388E-4735-9858-565EC968AA38}" type="presOf" srcId="{EC0540A5-1470-4607-8655-C264A4B0AC01}" destId="{7CBC6819-E74C-4556-A143-91A8A87B4F94}" srcOrd="0" destOrd="1" presId="urn:microsoft.com/office/officeart/2005/8/layout/hProcess7"/>
    <dgm:cxn modelId="{28894D15-8655-46C1-8110-2913DCE26CE7}" type="presParOf" srcId="{C0FEC55D-331C-4107-8D68-7F619E73B53A}" destId="{E7C3AC62-0D07-457A-A423-97C53D2EE4E2}" srcOrd="0" destOrd="0" presId="urn:microsoft.com/office/officeart/2005/8/layout/hProcess7"/>
    <dgm:cxn modelId="{0595476D-ECD3-4FEA-A59C-9522976C5DE7}" type="presParOf" srcId="{E7C3AC62-0D07-457A-A423-97C53D2EE4E2}" destId="{2D31A068-C60D-41C2-93E6-478D1786A0FE}" srcOrd="0" destOrd="0" presId="urn:microsoft.com/office/officeart/2005/8/layout/hProcess7"/>
    <dgm:cxn modelId="{4E6FDE90-9BD0-4F96-B6E2-66775785CC79}" type="presParOf" srcId="{E7C3AC62-0D07-457A-A423-97C53D2EE4E2}" destId="{67425A48-685F-419A-8A09-31E1F22DDE24}" srcOrd="1" destOrd="0" presId="urn:microsoft.com/office/officeart/2005/8/layout/hProcess7"/>
    <dgm:cxn modelId="{13CA6C3C-8CAB-4A62-8EB8-2E29957E097D}" type="presParOf" srcId="{E7C3AC62-0D07-457A-A423-97C53D2EE4E2}" destId="{7CBC6819-E74C-4556-A143-91A8A87B4F94}" srcOrd="2" destOrd="0" presId="urn:microsoft.com/office/officeart/2005/8/layout/hProcess7"/>
    <dgm:cxn modelId="{6D78102A-45AD-4303-9C31-0EBB172D9ED5}" type="presParOf" srcId="{C0FEC55D-331C-4107-8D68-7F619E73B53A}" destId="{21401F53-7257-48DA-AED2-A0C19B7E46BA}" srcOrd="1" destOrd="0" presId="urn:microsoft.com/office/officeart/2005/8/layout/hProcess7"/>
    <dgm:cxn modelId="{C5842395-B0EA-4CD7-90E6-2BABD1946255}" type="presParOf" srcId="{C0FEC55D-331C-4107-8D68-7F619E73B53A}" destId="{215112BF-19B5-48BE-A94C-C6BE9C2CB430}" srcOrd="2" destOrd="0" presId="urn:microsoft.com/office/officeart/2005/8/layout/hProcess7"/>
    <dgm:cxn modelId="{004A616C-9505-4F0C-9525-4166BB347F43}" type="presParOf" srcId="{215112BF-19B5-48BE-A94C-C6BE9C2CB430}" destId="{23430D48-6505-43EA-B5D4-D10C6925D429}" srcOrd="0" destOrd="0" presId="urn:microsoft.com/office/officeart/2005/8/layout/hProcess7"/>
    <dgm:cxn modelId="{17F8C28E-2466-4E00-A65F-92CBA972C880}" type="presParOf" srcId="{215112BF-19B5-48BE-A94C-C6BE9C2CB430}" destId="{3CAB64AD-B726-4FF8-A291-3D942D60D076}" srcOrd="1" destOrd="0" presId="urn:microsoft.com/office/officeart/2005/8/layout/hProcess7"/>
    <dgm:cxn modelId="{BB8E5A8A-9343-4F1A-87F0-32FE3572F87C}" type="presParOf" srcId="{215112BF-19B5-48BE-A94C-C6BE9C2CB430}" destId="{0FFACDFB-92AC-468C-B438-F33180971A64}" srcOrd="2" destOrd="0" presId="urn:microsoft.com/office/officeart/2005/8/layout/hProcess7"/>
    <dgm:cxn modelId="{98EF134F-C19D-42DA-B2B3-EA52E1DD096C}" type="presParOf" srcId="{C0FEC55D-331C-4107-8D68-7F619E73B53A}" destId="{AC569E25-C205-4D9A-82FC-9D94B258FDCE}" srcOrd="3" destOrd="0" presId="urn:microsoft.com/office/officeart/2005/8/layout/hProcess7"/>
    <dgm:cxn modelId="{B94A74F2-A818-4241-A58B-24ABF8E0EEAC}" type="presParOf" srcId="{C0FEC55D-331C-4107-8D68-7F619E73B53A}" destId="{62B59407-021F-4548-8349-71E709D558F0}" srcOrd="4" destOrd="0" presId="urn:microsoft.com/office/officeart/2005/8/layout/hProcess7"/>
    <dgm:cxn modelId="{738F52F4-AA0C-4DA8-BF1C-D930CF004D46}" type="presParOf" srcId="{62B59407-021F-4548-8349-71E709D558F0}" destId="{8E479CEF-C62C-4B26-BE27-FCF91CC3AC72}" srcOrd="0" destOrd="0" presId="urn:microsoft.com/office/officeart/2005/8/layout/hProcess7"/>
    <dgm:cxn modelId="{13003325-A084-4D96-9970-D0B359898AC2}" type="presParOf" srcId="{62B59407-021F-4548-8349-71E709D558F0}" destId="{1935F5B9-D636-4690-899D-43C656A789D9}" srcOrd="1" destOrd="0" presId="urn:microsoft.com/office/officeart/2005/8/layout/hProcess7"/>
    <dgm:cxn modelId="{2C24D172-D3EE-4FCA-B3D4-2C447C60AABD}" type="presParOf" srcId="{62B59407-021F-4548-8349-71E709D558F0}" destId="{62687A26-06EB-42C2-9168-F9667D514589}" srcOrd="2" destOrd="0" presId="urn:microsoft.com/office/officeart/2005/8/layout/hProcess7"/>
    <dgm:cxn modelId="{171BC224-7D4A-4063-B9BE-70ACDA04A7CA}" type="presParOf" srcId="{C0FEC55D-331C-4107-8D68-7F619E73B53A}" destId="{68AE93FE-D848-4767-A55A-8183E17AB297}" srcOrd="5" destOrd="0" presId="urn:microsoft.com/office/officeart/2005/8/layout/hProcess7"/>
    <dgm:cxn modelId="{8F1E1BF3-82B7-4C3B-8023-A310D65B0F0C}" type="presParOf" srcId="{C0FEC55D-331C-4107-8D68-7F619E73B53A}" destId="{703941AC-9B10-4864-BB0F-87708F672020}" srcOrd="6" destOrd="0" presId="urn:microsoft.com/office/officeart/2005/8/layout/hProcess7"/>
    <dgm:cxn modelId="{957BD0DB-4ECE-4198-960C-3A68E2B5311C}" type="presParOf" srcId="{703941AC-9B10-4864-BB0F-87708F672020}" destId="{5CA267C2-2CC3-4CA6-8CEA-EF0C3A9A04E6}" srcOrd="0" destOrd="0" presId="urn:microsoft.com/office/officeart/2005/8/layout/hProcess7"/>
    <dgm:cxn modelId="{239F954A-9502-4EFC-BE3C-C286962AA50C}" type="presParOf" srcId="{703941AC-9B10-4864-BB0F-87708F672020}" destId="{26ECB7C3-CC4E-4953-9AC9-089C41EEF936}" srcOrd="1" destOrd="0" presId="urn:microsoft.com/office/officeart/2005/8/layout/hProcess7"/>
    <dgm:cxn modelId="{8BB558E4-DF77-4D4E-BEF5-45EDF65BFC08}" type="presParOf" srcId="{703941AC-9B10-4864-BB0F-87708F672020}" destId="{15339898-5CBB-49B1-AA6C-2C53F78CDA31}" srcOrd="2" destOrd="0" presId="urn:microsoft.com/office/officeart/2005/8/layout/hProcess7"/>
    <dgm:cxn modelId="{D881690D-1575-4C60-88E5-95B3E441C8E2}" type="presParOf" srcId="{C0FEC55D-331C-4107-8D68-7F619E73B53A}" destId="{E2747AAB-C18C-48BD-9DE5-018A05E1FE51}" srcOrd="7" destOrd="0" presId="urn:microsoft.com/office/officeart/2005/8/layout/hProcess7"/>
    <dgm:cxn modelId="{56D0E1B0-CD57-47E7-8D54-C54964AA817B}" type="presParOf" srcId="{C0FEC55D-331C-4107-8D68-7F619E73B53A}" destId="{5678ACE7-72D4-4858-95FE-74F6506F11BE}" srcOrd="8" destOrd="0" presId="urn:microsoft.com/office/officeart/2005/8/layout/hProcess7"/>
    <dgm:cxn modelId="{68B1C76C-947F-4D1E-9374-C85106519EA4}" type="presParOf" srcId="{5678ACE7-72D4-4858-95FE-74F6506F11BE}" destId="{91C25A74-610C-48FB-9FE1-67AF51EA2B26}" srcOrd="0" destOrd="0" presId="urn:microsoft.com/office/officeart/2005/8/layout/hProcess7"/>
    <dgm:cxn modelId="{B208BB72-7E71-49BC-9C46-7CF41396AB4E}" type="presParOf" srcId="{5678ACE7-72D4-4858-95FE-74F6506F11BE}" destId="{196145FD-3E86-4075-9230-76E86FD52961}" srcOrd="1" destOrd="0" presId="urn:microsoft.com/office/officeart/2005/8/layout/hProcess7"/>
    <dgm:cxn modelId="{7130E554-AB24-40A1-9790-C77A95CAB930}" type="presParOf" srcId="{5678ACE7-72D4-4858-95FE-74F6506F11BE}" destId="{D6D720A0-F019-4EFF-B63D-106AB2E556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A4591-93F6-4926-98BD-CB7B7DD56F9C}" type="doc">
      <dgm:prSet loTypeId="urn:microsoft.com/office/officeart/2005/8/layout/hList7" loCatId="list" qsTypeId="urn:microsoft.com/office/officeart/2005/8/quickstyle/simple1" qsCatId="simple" csTypeId="urn:microsoft.com/office/officeart/2005/8/colors/accent1_4" csCatId="accent1" phldr="1"/>
      <dgm:spPr/>
    </dgm:pt>
    <dgm:pt modelId="{FBA7503A-5163-42AB-AE46-FEA12B4519BE}">
      <dgm:prSet phldrT="[Texto]"/>
      <dgm:spPr/>
      <dgm:t>
        <a:bodyPr/>
        <a:lstStyle/>
        <a:p>
          <a:r>
            <a:rPr lang="pt-BR" dirty="0"/>
            <a:t>Provimento direto de médicos nas áreas mais remotas: readequação da alocação das vagas do Programa anterior </a:t>
          </a:r>
        </a:p>
      </dgm:t>
    </dgm:pt>
    <dgm:pt modelId="{8C7755BC-19E0-422C-8BC2-273B19619393}" type="parTrans" cxnId="{4334A65C-E5B2-480D-87F3-95D28C00F1C6}">
      <dgm:prSet/>
      <dgm:spPr/>
      <dgm:t>
        <a:bodyPr/>
        <a:lstStyle/>
        <a:p>
          <a:endParaRPr lang="pt-BR"/>
        </a:p>
      </dgm:t>
    </dgm:pt>
    <dgm:pt modelId="{7FCDEAAB-4F72-469A-8358-92CD3609D6EA}" type="sibTrans" cxnId="{4334A65C-E5B2-480D-87F3-95D28C00F1C6}">
      <dgm:prSet/>
      <dgm:spPr/>
      <dgm:t>
        <a:bodyPr/>
        <a:lstStyle/>
        <a:p>
          <a:endParaRPr lang="pt-BR"/>
        </a:p>
      </dgm:t>
    </dgm:pt>
    <dgm:pt modelId="{D0EAB95C-DDCB-48ED-BD38-102DAE4C7CD4}">
      <dgm:prSet phldrT="[Texto]" custT="1"/>
      <dgm:spPr/>
      <dgm:t>
        <a:bodyPr/>
        <a:lstStyle/>
        <a:p>
          <a:r>
            <a:rPr lang="pt-BR" sz="2000" dirty="0"/>
            <a:t>Contratação federal de médicos para APS: seleção por prova, gratificação áreas remotas e avaliação por desempenho </a:t>
          </a:r>
        </a:p>
      </dgm:t>
    </dgm:pt>
    <dgm:pt modelId="{924AC6CE-10E9-4D45-AF87-E77A390A725E}" type="parTrans" cxnId="{ADE832D8-84BA-4AFA-AA20-20313A579A2A}">
      <dgm:prSet/>
      <dgm:spPr/>
      <dgm:t>
        <a:bodyPr/>
        <a:lstStyle/>
        <a:p>
          <a:endParaRPr lang="pt-BR"/>
        </a:p>
      </dgm:t>
    </dgm:pt>
    <dgm:pt modelId="{A2B38FB7-9171-4A06-A9EE-9F3A9F21C1BB}" type="sibTrans" cxnId="{ADE832D8-84BA-4AFA-AA20-20313A579A2A}">
      <dgm:prSet/>
      <dgm:spPr/>
      <dgm:t>
        <a:bodyPr/>
        <a:lstStyle/>
        <a:p>
          <a:endParaRPr lang="pt-BR"/>
        </a:p>
      </dgm:t>
    </dgm:pt>
    <dgm:pt modelId="{385533E8-5C83-4F63-BEA5-C4CA363B77BC}">
      <dgm:prSet phldrT="[Texto]" custT="1"/>
      <dgm:spPr/>
      <dgm:t>
        <a:bodyPr/>
        <a:lstStyle/>
        <a:p>
          <a:r>
            <a:rPr lang="pt-BR" sz="2000" dirty="0"/>
            <a:t>Formação em larga escala para a MFC / APS: tutoria presencial</a:t>
          </a:r>
        </a:p>
      </dgm:t>
    </dgm:pt>
    <dgm:pt modelId="{8E47597F-BBDD-42C9-997C-65E4326D2A5D}" type="parTrans" cxnId="{82F46D5E-174B-4DDD-8A96-B3897AE49E75}">
      <dgm:prSet/>
      <dgm:spPr/>
      <dgm:t>
        <a:bodyPr/>
        <a:lstStyle/>
        <a:p>
          <a:endParaRPr lang="pt-BR"/>
        </a:p>
      </dgm:t>
    </dgm:pt>
    <dgm:pt modelId="{108EE0AD-94CB-4DEB-B431-606EED63AE03}" type="sibTrans" cxnId="{82F46D5E-174B-4DDD-8A96-B3897AE49E75}">
      <dgm:prSet/>
      <dgm:spPr/>
      <dgm:t>
        <a:bodyPr/>
        <a:lstStyle/>
        <a:p>
          <a:endParaRPr lang="pt-BR"/>
        </a:p>
      </dgm:t>
    </dgm:pt>
    <dgm:pt modelId="{F428D3A6-6EB7-47FC-B29A-C3669129C152}" type="pres">
      <dgm:prSet presAssocID="{1C0A4591-93F6-4926-98BD-CB7B7DD56F9C}" presName="Name0" presStyleCnt="0">
        <dgm:presLayoutVars>
          <dgm:dir/>
          <dgm:resizeHandles val="exact"/>
        </dgm:presLayoutVars>
      </dgm:prSet>
      <dgm:spPr/>
    </dgm:pt>
    <dgm:pt modelId="{C9284492-58DD-4D4C-B3CB-67EEC1836B2A}" type="pres">
      <dgm:prSet presAssocID="{1C0A4591-93F6-4926-98BD-CB7B7DD56F9C}" presName="fgShape" presStyleLbl="fgShp" presStyleIdx="0" presStyleCnt="1"/>
      <dgm:spPr/>
    </dgm:pt>
    <dgm:pt modelId="{5B932114-B359-4FE4-A320-2B8A60A39DCB}" type="pres">
      <dgm:prSet presAssocID="{1C0A4591-93F6-4926-98BD-CB7B7DD56F9C}" presName="linComp" presStyleCnt="0"/>
      <dgm:spPr/>
    </dgm:pt>
    <dgm:pt modelId="{081B0A8D-BEBC-4F41-9070-767A42EF5644}" type="pres">
      <dgm:prSet presAssocID="{FBA7503A-5163-42AB-AE46-FEA12B4519BE}" presName="compNode" presStyleCnt="0"/>
      <dgm:spPr/>
    </dgm:pt>
    <dgm:pt modelId="{78EADAAB-DFCD-4F97-9434-836CB513326A}" type="pres">
      <dgm:prSet presAssocID="{FBA7503A-5163-42AB-AE46-FEA12B4519BE}" presName="bkgdShape" presStyleLbl="node1" presStyleIdx="0" presStyleCnt="3" custLinFactNeighborX="4740" custLinFactNeighborY="388"/>
      <dgm:spPr/>
    </dgm:pt>
    <dgm:pt modelId="{21845D73-0404-4DDE-A1C9-DC8F49BAF87E}" type="pres">
      <dgm:prSet presAssocID="{FBA7503A-5163-42AB-AE46-FEA12B4519BE}" presName="nodeTx" presStyleLbl="node1" presStyleIdx="0" presStyleCnt="3">
        <dgm:presLayoutVars>
          <dgm:bulletEnabled val="1"/>
        </dgm:presLayoutVars>
      </dgm:prSet>
      <dgm:spPr/>
    </dgm:pt>
    <dgm:pt modelId="{C9D6B656-6E51-48A0-AD7D-78CA6BF7BDF6}" type="pres">
      <dgm:prSet presAssocID="{FBA7503A-5163-42AB-AE46-FEA12B4519BE}" presName="invisiNode" presStyleLbl="node1" presStyleIdx="0" presStyleCnt="3"/>
      <dgm:spPr/>
    </dgm:pt>
    <dgm:pt modelId="{AA8FA7EF-4E29-40F9-9079-5BEF27799DF4}" type="pres">
      <dgm:prSet presAssocID="{FBA7503A-5163-42AB-AE46-FEA12B4519BE}" presName="imagNode" presStyleLbl="fgImgPlace1" presStyleIdx="0" presStyleCnt="3" custScaleX="97326" custScaleY="101343"/>
      <dgm:spPr/>
    </dgm:pt>
    <dgm:pt modelId="{48693AD5-2E10-4BEA-BCED-598BC03708DD}" type="pres">
      <dgm:prSet presAssocID="{7FCDEAAB-4F72-469A-8358-92CD3609D6EA}" presName="sibTrans" presStyleLbl="sibTrans2D1" presStyleIdx="0" presStyleCnt="0"/>
      <dgm:spPr/>
    </dgm:pt>
    <dgm:pt modelId="{9A51C024-5C82-40BF-A6A8-595266DCE3FB}" type="pres">
      <dgm:prSet presAssocID="{D0EAB95C-DDCB-48ED-BD38-102DAE4C7CD4}" presName="compNode" presStyleCnt="0"/>
      <dgm:spPr/>
    </dgm:pt>
    <dgm:pt modelId="{958B517D-0D8A-40D1-8FF9-264C5DF6FBB6}" type="pres">
      <dgm:prSet presAssocID="{D0EAB95C-DDCB-48ED-BD38-102DAE4C7CD4}" presName="bkgdShape" presStyleLbl="node1" presStyleIdx="1" presStyleCnt="3" custLinFactNeighborX="1894"/>
      <dgm:spPr/>
    </dgm:pt>
    <dgm:pt modelId="{306FB403-5DBE-4975-A3BD-931E77BB1584}" type="pres">
      <dgm:prSet presAssocID="{D0EAB95C-DDCB-48ED-BD38-102DAE4C7CD4}" presName="nodeTx" presStyleLbl="node1" presStyleIdx="1" presStyleCnt="3">
        <dgm:presLayoutVars>
          <dgm:bulletEnabled val="1"/>
        </dgm:presLayoutVars>
      </dgm:prSet>
      <dgm:spPr/>
    </dgm:pt>
    <dgm:pt modelId="{A0820E5A-4A02-426A-A313-90B0D988CC54}" type="pres">
      <dgm:prSet presAssocID="{D0EAB95C-DDCB-48ED-BD38-102DAE4C7CD4}" presName="invisiNode" presStyleLbl="node1" presStyleIdx="1" presStyleCnt="3"/>
      <dgm:spPr/>
    </dgm:pt>
    <dgm:pt modelId="{17F49238-978E-4A97-9866-9B4364735739}" type="pres">
      <dgm:prSet presAssocID="{D0EAB95C-DDCB-48ED-BD38-102DAE4C7CD4}" presName="imagNode" presStyleLbl="fgImgPlace1" presStyleIdx="1" presStyleCnt="3"/>
      <dgm:spPr/>
    </dgm:pt>
    <dgm:pt modelId="{3151A566-CF6B-4C5B-A8D8-D330DF175C44}" type="pres">
      <dgm:prSet presAssocID="{A2B38FB7-9171-4A06-A9EE-9F3A9F21C1BB}" presName="sibTrans" presStyleLbl="sibTrans2D1" presStyleIdx="0" presStyleCnt="0"/>
      <dgm:spPr/>
    </dgm:pt>
    <dgm:pt modelId="{C8AFAE22-179B-40B9-A207-5A0C5EDCFA34}" type="pres">
      <dgm:prSet presAssocID="{385533E8-5C83-4F63-BEA5-C4CA363B77BC}" presName="compNode" presStyleCnt="0"/>
      <dgm:spPr/>
    </dgm:pt>
    <dgm:pt modelId="{DC8B1353-7641-4725-9CEB-8A17F1F1A1E1}" type="pres">
      <dgm:prSet presAssocID="{385533E8-5C83-4F63-BEA5-C4CA363B77BC}" presName="bkgdShape" presStyleLbl="node1" presStyleIdx="2" presStyleCnt="3"/>
      <dgm:spPr/>
    </dgm:pt>
    <dgm:pt modelId="{BE6A978A-C232-4DB7-B4F4-1DDA73F6148D}" type="pres">
      <dgm:prSet presAssocID="{385533E8-5C83-4F63-BEA5-C4CA363B77BC}" presName="nodeTx" presStyleLbl="node1" presStyleIdx="2" presStyleCnt="3">
        <dgm:presLayoutVars>
          <dgm:bulletEnabled val="1"/>
        </dgm:presLayoutVars>
      </dgm:prSet>
      <dgm:spPr/>
    </dgm:pt>
    <dgm:pt modelId="{226F3C54-DB78-488C-84B2-6B7D55C61BD6}" type="pres">
      <dgm:prSet presAssocID="{385533E8-5C83-4F63-BEA5-C4CA363B77BC}" presName="invisiNode" presStyleLbl="node1" presStyleIdx="2" presStyleCnt="3"/>
      <dgm:spPr/>
    </dgm:pt>
    <dgm:pt modelId="{32C464A3-7272-4D54-9903-DF707C0D70C1}" type="pres">
      <dgm:prSet presAssocID="{385533E8-5C83-4F63-BEA5-C4CA363B77BC}" presName="imagNode" presStyleLbl="fgImgPlace1" presStyleIdx="2" presStyleCnt="3"/>
      <dgm:spPr/>
    </dgm:pt>
  </dgm:ptLst>
  <dgm:cxnLst>
    <dgm:cxn modelId="{F1D78C15-89B1-4002-94EF-819EE2E656AB}" type="presOf" srcId="{385533E8-5C83-4F63-BEA5-C4CA363B77BC}" destId="{DC8B1353-7641-4725-9CEB-8A17F1F1A1E1}" srcOrd="0" destOrd="0" presId="urn:microsoft.com/office/officeart/2005/8/layout/hList7"/>
    <dgm:cxn modelId="{16482132-6E84-462C-B762-D94AA430B3BA}" type="presOf" srcId="{385533E8-5C83-4F63-BEA5-C4CA363B77BC}" destId="{BE6A978A-C232-4DB7-B4F4-1DDA73F6148D}" srcOrd="1" destOrd="0" presId="urn:microsoft.com/office/officeart/2005/8/layout/hList7"/>
    <dgm:cxn modelId="{87A73B33-D4BE-48F0-9DC9-C460F207F0FD}" type="presOf" srcId="{FBA7503A-5163-42AB-AE46-FEA12B4519BE}" destId="{78EADAAB-DFCD-4F97-9434-836CB513326A}" srcOrd="0" destOrd="0" presId="urn:microsoft.com/office/officeart/2005/8/layout/hList7"/>
    <dgm:cxn modelId="{C3CC543A-8064-43E7-98BE-CAA420E37283}" type="presOf" srcId="{1C0A4591-93F6-4926-98BD-CB7B7DD56F9C}" destId="{F428D3A6-6EB7-47FC-B29A-C3669129C152}" srcOrd="0" destOrd="0" presId="urn:microsoft.com/office/officeart/2005/8/layout/hList7"/>
    <dgm:cxn modelId="{4334A65C-E5B2-480D-87F3-95D28C00F1C6}" srcId="{1C0A4591-93F6-4926-98BD-CB7B7DD56F9C}" destId="{FBA7503A-5163-42AB-AE46-FEA12B4519BE}" srcOrd="0" destOrd="0" parTransId="{8C7755BC-19E0-422C-8BC2-273B19619393}" sibTransId="{7FCDEAAB-4F72-469A-8358-92CD3609D6EA}"/>
    <dgm:cxn modelId="{82F46D5E-174B-4DDD-8A96-B3897AE49E75}" srcId="{1C0A4591-93F6-4926-98BD-CB7B7DD56F9C}" destId="{385533E8-5C83-4F63-BEA5-C4CA363B77BC}" srcOrd="2" destOrd="0" parTransId="{8E47597F-BBDD-42C9-997C-65E4326D2A5D}" sibTransId="{108EE0AD-94CB-4DEB-B431-606EED63AE03}"/>
    <dgm:cxn modelId="{9C343371-BB8A-4124-BFF6-B6A0FF98F976}" type="presOf" srcId="{FBA7503A-5163-42AB-AE46-FEA12B4519BE}" destId="{21845D73-0404-4DDE-A1C9-DC8F49BAF87E}" srcOrd="1" destOrd="0" presId="urn:microsoft.com/office/officeart/2005/8/layout/hList7"/>
    <dgm:cxn modelId="{FAC866A1-E283-49FC-BDCE-898A25DC6373}" type="presOf" srcId="{D0EAB95C-DDCB-48ED-BD38-102DAE4C7CD4}" destId="{958B517D-0D8A-40D1-8FF9-264C5DF6FBB6}" srcOrd="0" destOrd="0" presId="urn:microsoft.com/office/officeart/2005/8/layout/hList7"/>
    <dgm:cxn modelId="{95A96FB3-73BF-412D-B075-A52867F37073}" type="presOf" srcId="{D0EAB95C-DDCB-48ED-BD38-102DAE4C7CD4}" destId="{306FB403-5DBE-4975-A3BD-931E77BB1584}" srcOrd="1" destOrd="0" presId="urn:microsoft.com/office/officeart/2005/8/layout/hList7"/>
    <dgm:cxn modelId="{55351ABC-57FB-4B7F-8DEE-92FA5D376F56}" type="presOf" srcId="{A2B38FB7-9171-4A06-A9EE-9F3A9F21C1BB}" destId="{3151A566-CF6B-4C5B-A8D8-D330DF175C44}" srcOrd="0" destOrd="0" presId="urn:microsoft.com/office/officeart/2005/8/layout/hList7"/>
    <dgm:cxn modelId="{ADE832D8-84BA-4AFA-AA20-20313A579A2A}" srcId="{1C0A4591-93F6-4926-98BD-CB7B7DD56F9C}" destId="{D0EAB95C-DDCB-48ED-BD38-102DAE4C7CD4}" srcOrd="1" destOrd="0" parTransId="{924AC6CE-10E9-4D45-AF87-E77A390A725E}" sibTransId="{A2B38FB7-9171-4A06-A9EE-9F3A9F21C1BB}"/>
    <dgm:cxn modelId="{CFAAAEE4-7047-4E1B-A974-C6A5B0A80BA2}" type="presOf" srcId="{7FCDEAAB-4F72-469A-8358-92CD3609D6EA}" destId="{48693AD5-2E10-4BEA-BCED-598BC03708DD}" srcOrd="0" destOrd="0" presId="urn:microsoft.com/office/officeart/2005/8/layout/hList7"/>
    <dgm:cxn modelId="{43FE5F36-2467-4147-A90E-06ABDEE14A35}" type="presParOf" srcId="{F428D3A6-6EB7-47FC-B29A-C3669129C152}" destId="{C9284492-58DD-4D4C-B3CB-67EEC1836B2A}" srcOrd="0" destOrd="0" presId="urn:microsoft.com/office/officeart/2005/8/layout/hList7"/>
    <dgm:cxn modelId="{B100849A-A52A-4AE5-BAA6-7E9556070877}" type="presParOf" srcId="{F428D3A6-6EB7-47FC-B29A-C3669129C152}" destId="{5B932114-B359-4FE4-A320-2B8A60A39DCB}" srcOrd="1" destOrd="0" presId="urn:microsoft.com/office/officeart/2005/8/layout/hList7"/>
    <dgm:cxn modelId="{CE9B7B7C-C6D4-41C6-9565-A36BA6DC7143}" type="presParOf" srcId="{5B932114-B359-4FE4-A320-2B8A60A39DCB}" destId="{081B0A8D-BEBC-4F41-9070-767A42EF5644}" srcOrd="0" destOrd="0" presId="urn:microsoft.com/office/officeart/2005/8/layout/hList7"/>
    <dgm:cxn modelId="{AE3C211F-996C-4F59-94E5-B296F8445904}" type="presParOf" srcId="{081B0A8D-BEBC-4F41-9070-767A42EF5644}" destId="{78EADAAB-DFCD-4F97-9434-836CB513326A}" srcOrd="0" destOrd="0" presId="urn:microsoft.com/office/officeart/2005/8/layout/hList7"/>
    <dgm:cxn modelId="{C0EA9D24-583E-4737-A0D2-710D48624721}" type="presParOf" srcId="{081B0A8D-BEBC-4F41-9070-767A42EF5644}" destId="{21845D73-0404-4DDE-A1C9-DC8F49BAF87E}" srcOrd="1" destOrd="0" presId="urn:microsoft.com/office/officeart/2005/8/layout/hList7"/>
    <dgm:cxn modelId="{4F438911-E1D8-46B2-86F5-98F7F16B4F19}" type="presParOf" srcId="{081B0A8D-BEBC-4F41-9070-767A42EF5644}" destId="{C9D6B656-6E51-48A0-AD7D-78CA6BF7BDF6}" srcOrd="2" destOrd="0" presId="urn:microsoft.com/office/officeart/2005/8/layout/hList7"/>
    <dgm:cxn modelId="{CDF33D35-9293-4598-A17B-13A98DACF81E}" type="presParOf" srcId="{081B0A8D-BEBC-4F41-9070-767A42EF5644}" destId="{AA8FA7EF-4E29-40F9-9079-5BEF27799DF4}" srcOrd="3" destOrd="0" presId="urn:microsoft.com/office/officeart/2005/8/layout/hList7"/>
    <dgm:cxn modelId="{61474FA0-6F78-4592-A71F-F2A9AA18C5EF}" type="presParOf" srcId="{5B932114-B359-4FE4-A320-2B8A60A39DCB}" destId="{48693AD5-2E10-4BEA-BCED-598BC03708DD}" srcOrd="1" destOrd="0" presId="urn:microsoft.com/office/officeart/2005/8/layout/hList7"/>
    <dgm:cxn modelId="{7212EFDD-8A7A-44BA-B1A5-9BA81737F7C8}" type="presParOf" srcId="{5B932114-B359-4FE4-A320-2B8A60A39DCB}" destId="{9A51C024-5C82-40BF-A6A8-595266DCE3FB}" srcOrd="2" destOrd="0" presId="urn:microsoft.com/office/officeart/2005/8/layout/hList7"/>
    <dgm:cxn modelId="{15494BC1-0D04-41D3-82A9-FC68242D9004}" type="presParOf" srcId="{9A51C024-5C82-40BF-A6A8-595266DCE3FB}" destId="{958B517D-0D8A-40D1-8FF9-264C5DF6FBB6}" srcOrd="0" destOrd="0" presId="urn:microsoft.com/office/officeart/2005/8/layout/hList7"/>
    <dgm:cxn modelId="{DC41EE1E-1CB5-4B40-8E7C-0C78BC1B3E86}" type="presParOf" srcId="{9A51C024-5C82-40BF-A6A8-595266DCE3FB}" destId="{306FB403-5DBE-4975-A3BD-931E77BB1584}" srcOrd="1" destOrd="0" presId="urn:microsoft.com/office/officeart/2005/8/layout/hList7"/>
    <dgm:cxn modelId="{BAF82B89-87A9-4D07-A309-7CE7FD1ADE8E}" type="presParOf" srcId="{9A51C024-5C82-40BF-A6A8-595266DCE3FB}" destId="{A0820E5A-4A02-426A-A313-90B0D988CC54}" srcOrd="2" destOrd="0" presId="urn:microsoft.com/office/officeart/2005/8/layout/hList7"/>
    <dgm:cxn modelId="{FD4597E4-1858-459A-B5D1-63AA5984CD5C}" type="presParOf" srcId="{9A51C024-5C82-40BF-A6A8-595266DCE3FB}" destId="{17F49238-978E-4A97-9866-9B4364735739}" srcOrd="3" destOrd="0" presId="urn:microsoft.com/office/officeart/2005/8/layout/hList7"/>
    <dgm:cxn modelId="{672BDF36-7C01-4910-8189-456A18A673B8}" type="presParOf" srcId="{5B932114-B359-4FE4-A320-2B8A60A39DCB}" destId="{3151A566-CF6B-4C5B-A8D8-D330DF175C44}" srcOrd="3" destOrd="0" presId="urn:microsoft.com/office/officeart/2005/8/layout/hList7"/>
    <dgm:cxn modelId="{ACFB2955-4490-47CF-B828-FB6003C09D90}" type="presParOf" srcId="{5B932114-B359-4FE4-A320-2B8A60A39DCB}" destId="{C8AFAE22-179B-40B9-A207-5A0C5EDCFA34}" srcOrd="4" destOrd="0" presId="urn:microsoft.com/office/officeart/2005/8/layout/hList7"/>
    <dgm:cxn modelId="{79801259-F446-412C-B01A-E8F63BF4CC14}" type="presParOf" srcId="{C8AFAE22-179B-40B9-A207-5A0C5EDCFA34}" destId="{DC8B1353-7641-4725-9CEB-8A17F1F1A1E1}" srcOrd="0" destOrd="0" presId="urn:microsoft.com/office/officeart/2005/8/layout/hList7"/>
    <dgm:cxn modelId="{799AE965-858E-4A78-A358-F7B83B68B871}" type="presParOf" srcId="{C8AFAE22-179B-40B9-A207-5A0C5EDCFA34}" destId="{BE6A978A-C232-4DB7-B4F4-1DDA73F6148D}" srcOrd="1" destOrd="0" presId="urn:microsoft.com/office/officeart/2005/8/layout/hList7"/>
    <dgm:cxn modelId="{84DD003B-A121-4477-81CD-53745D55A078}" type="presParOf" srcId="{C8AFAE22-179B-40B9-A207-5A0C5EDCFA34}" destId="{226F3C54-DB78-488C-84B2-6B7D55C61BD6}" srcOrd="2" destOrd="0" presId="urn:microsoft.com/office/officeart/2005/8/layout/hList7"/>
    <dgm:cxn modelId="{EFA3A4B6-236D-483B-918B-3EA2AB232BCF}" type="presParOf" srcId="{C8AFAE22-179B-40B9-A207-5A0C5EDCFA34}" destId="{32C464A3-7272-4D54-9903-DF707C0D70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7F7B12-4CD7-4189-ACD7-474C9052F17E}" type="doc">
      <dgm:prSet loTypeId="urn:microsoft.com/office/officeart/2005/8/layout/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49139B0-C2EF-4D78-9CA3-13B9F3C40982}">
      <dgm:prSet phldrT="[Texto]" custT="1"/>
      <dgm:spPr/>
      <dgm:t>
        <a:bodyPr/>
        <a:lstStyle/>
        <a:p>
          <a:r>
            <a:rPr lang="pt-BR" sz="1800" spc="-20">
              <a:latin typeface="Calibri"/>
              <a:cs typeface="Calibri"/>
            </a:rPr>
            <a:t>Tamanho </a:t>
          </a:r>
          <a:r>
            <a:rPr lang="pt-BR" sz="1800">
              <a:latin typeface="Calibri"/>
              <a:cs typeface="Calibri"/>
            </a:rPr>
            <a:t>do</a:t>
          </a:r>
          <a:r>
            <a:rPr lang="pt-BR" sz="1800" spc="-175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município</a:t>
          </a:r>
          <a:endParaRPr lang="pt-BR" sz="1800" dirty="0"/>
        </a:p>
      </dgm:t>
    </dgm:pt>
    <dgm:pt modelId="{074AC286-F002-499D-8688-BADAAA63967F}" type="parTrans" cxnId="{8BFEC6BB-FAD6-46C7-9102-F96DFFA11483}">
      <dgm:prSet/>
      <dgm:spPr/>
      <dgm:t>
        <a:bodyPr/>
        <a:lstStyle/>
        <a:p>
          <a:endParaRPr lang="pt-BR" sz="1800"/>
        </a:p>
      </dgm:t>
    </dgm:pt>
    <dgm:pt modelId="{95B4FB06-D819-4980-8CE7-F8D0F6F1E78F}" type="sibTrans" cxnId="{8BFEC6BB-FAD6-46C7-9102-F96DFFA11483}">
      <dgm:prSet/>
      <dgm:spPr/>
      <dgm:t>
        <a:bodyPr/>
        <a:lstStyle/>
        <a:p>
          <a:endParaRPr lang="pt-BR" sz="1800"/>
        </a:p>
      </dgm:t>
    </dgm:pt>
    <dgm:pt modelId="{FB9A7F41-7B2B-48DA-9A6D-4D465A871AF9}">
      <dgm:prSet phldrT="[Texto]" custT="1"/>
      <dgm:spPr/>
      <dgm:t>
        <a:bodyPr/>
        <a:lstStyle/>
        <a:p>
          <a:r>
            <a:rPr lang="pt-BR" sz="1800" spc="-5">
              <a:latin typeface="Calibri"/>
              <a:cs typeface="Calibri"/>
            </a:rPr>
            <a:t>Localização </a:t>
          </a:r>
          <a:r>
            <a:rPr lang="pt-BR" sz="1800">
              <a:latin typeface="Calibri"/>
              <a:cs typeface="Calibri"/>
            </a:rPr>
            <a:t>do</a:t>
          </a:r>
          <a:r>
            <a:rPr lang="pt-BR" sz="1800" spc="-210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município</a:t>
          </a:r>
          <a:endParaRPr lang="pt-BR" sz="1800" dirty="0"/>
        </a:p>
      </dgm:t>
    </dgm:pt>
    <dgm:pt modelId="{930550AE-9A0D-4F16-9070-EACEC9457C5D}" type="parTrans" cxnId="{81FD97C7-6BDF-429C-B9C2-ECD21EF42750}">
      <dgm:prSet/>
      <dgm:spPr/>
      <dgm:t>
        <a:bodyPr/>
        <a:lstStyle/>
        <a:p>
          <a:endParaRPr lang="pt-BR" sz="1800"/>
        </a:p>
      </dgm:t>
    </dgm:pt>
    <dgm:pt modelId="{D26CCCC5-240D-4CA5-9C36-132A1B83C1B7}" type="sibTrans" cxnId="{81FD97C7-6BDF-429C-B9C2-ECD21EF42750}">
      <dgm:prSet/>
      <dgm:spPr/>
      <dgm:t>
        <a:bodyPr/>
        <a:lstStyle/>
        <a:p>
          <a:endParaRPr lang="pt-BR" sz="1800"/>
        </a:p>
      </dgm:t>
    </dgm:pt>
    <dgm:pt modelId="{83B5E56C-AA6B-4F92-A84F-43E73AADD38F}">
      <dgm:prSet phldrT="[Texto]" custT="1"/>
      <dgm:spPr/>
      <dgm:t>
        <a:bodyPr/>
        <a:lstStyle/>
        <a:p>
          <a:r>
            <a:rPr lang="pt-BR" sz="1800" spc="-5">
              <a:latin typeface="Calibri"/>
              <a:cs typeface="Calibri"/>
            </a:rPr>
            <a:t>Condições socioeconômicas </a:t>
          </a:r>
          <a:r>
            <a:rPr lang="pt-BR" sz="1800">
              <a:latin typeface="Calibri"/>
              <a:cs typeface="Calibri"/>
            </a:rPr>
            <a:t>do</a:t>
          </a:r>
          <a:r>
            <a:rPr lang="pt-BR" sz="1800" spc="70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município</a:t>
          </a:r>
          <a:endParaRPr lang="pt-BR" sz="1800" dirty="0"/>
        </a:p>
      </dgm:t>
    </dgm:pt>
    <dgm:pt modelId="{872F3B57-08A9-4461-B701-C1D153474D51}" type="parTrans" cxnId="{0C0B967F-DA60-4095-86F5-E0308330ED2A}">
      <dgm:prSet/>
      <dgm:spPr/>
      <dgm:t>
        <a:bodyPr/>
        <a:lstStyle/>
        <a:p>
          <a:endParaRPr lang="pt-BR" sz="1800"/>
        </a:p>
      </dgm:t>
    </dgm:pt>
    <dgm:pt modelId="{7F17B998-C0A8-4361-BD1C-72463C1AAE53}" type="sibTrans" cxnId="{0C0B967F-DA60-4095-86F5-E0308330ED2A}">
      <dgm:prSet/>
      <dgm:spPr/>
      <dgm:t>
        <a:bodyPr/>
        <a:lstStyle/>
        <a:p>
          <a:endParaRPr lang="pt-BR" sz="1800"/>
        </a:p>
      </dgm:t>
    </dgm:pt>
    <dgm:pt modelId="{1B3FB4BB-3930-46D5-B13A-7255AA6E5D25}">
      <dgm:prSet phldrT="[Texto]" custT="1"/>
      <dgm:spPr/>
      <dgm:t>
        <a:bodyPr/>
        <a:lstStyle/>
        <a:p>
          <a:r>
            <a:rPr lang="pt-BR" sz="1800" spc="-10">
              <a:latin typeface="Calibri"/>
              <a:cs typeface="Calibri"/>
            </a:rPr>
            <a:t>Pouco </a:t>
          </a:r>
          <a:r>
            <a:rPr lang="pt-BR" sz="1800" spc="-5">
              <a:latin typeface="Calibri"/>
              <a:cs typeface="Calibri"/>
            </a:rPr>
            <a:t>interesse</a:t>
          </a:r>
          <a:r>
            <a:rPr lang="pt-BR" sz="1800" spc="-200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profissional</a:t>
          </a:r>
          <a:endParaRPr lang="pt-BR" sz="1800" dirty="0"/>
        </a:p>
      </dgm:t>
    </dgm:pt>
    <dgm:pt modelId="{76B2D07C-9031-453B-9267-C8C82CFA54CB}" type="parTrans" cxnId="{1A85A68D-D391-452B-80B9-9727B4298605}">
      <dgm:prSet/>
      <dgm:spPr/>
      <dgm:t>
        <a:bodyPr/>
        <a:lstStyle/>
        <a:p>
          <a:endParaRPr lang="pt-BR" sz="1800"/>
        </a:p>
      </dgm:t>
    </dgm:pt>
    <dgm:pt modelId="{3E18F3B3-7544-4735-B544-C1D4F1E6FFE4}" type="sibTrans" cxnId="{1A85A68D-D391-452B-80B9-9727B4298605}">
      <dgm:prSet/>
      <dgm:spPr/>
      <dgm:t>
        <a:bodyPr/>
        <a:lstStyle/>
        <a:p>
          <a:endParaRPr lang="pt-BR" sz="1800"/>
        </a:p>
      </dgm:t>
    </dgm:pt>
    <dgm:pt modelId="{469EDC24-D2F0-48E8-9D74-A7EFDCC8D10E}">
      <dgm:prSet phldrT="[Texto]" custT="1"/>
      <dgm:spPr/>
      <dgm:t>
        <a:bodyPr/>
        <a:lstStyle/>
        <a:p>
          <a:r>
            <a:rPr lang="pt-BR" sz="1800" spc="-5">
              <a:latin typeface="Calibri"/>
              <a:cs typeface="Calibri"/>
            </a:rPr>
            <a:t>Condições </a:t>
          </a:r>
          <a:r>
            <a:rPr lang="pt-BR" sz="1800">
              <a:latin typeface="Calibri"/>
              <a:cs typeface="Calibri"/>
            </a:rPr>
            <a:t>de</a:t>
          </a:r>
          <a:r>
            <a:rPr lang="pt-BR" sz="1800" spc="-200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trabalho</a:t>
          </a:r>
          <a:endParaRPr lang="pt-BR" sz="1800" dirty="0"/>
        </a:p>
      </dgm:t>
    </dgm:pt>
    <dgm:pt modelId="{14C00AD2-63BD-4F5D-ABCD-2C8DD543C82B}" type="parTrans" cxnId="{30B323CC-7928-4C71-8DBD-CF9AE64484DD}">
      <dgm:prSet/>
      <dgm:spPr/>
      <dgm:t>
        <a:bodyPr/>
        <a:lstStyle/>
        <a:p>
          <a:endParaRPr lang="pt-BR" sz="1800"/>
        </a:p>
      </dgm:t>
    </dgm:pt>
    <dgm:pt modelId="{2B53BD0D-DDDC-4A43-9F64-DC7FE6B03094}" type="sibTrans" cxnId="{30B323CC-7928-4C71-8DBD-CF9AE64484DD}">
      <dgm:prSet/>
      <dgm:spPr/>
      <dgm:t>
        <a:bodyPr/>
        <a:lstStyle/>
        <a:p>
          <a:endParaRPr lang="pt-BR" sz="1800"/>
        </a:p>
      </dgm:t>
    </dgm:pt>
    <dgm:pt modelId="{95A3700B-7F35-4A19-9C0D-4F476C18D295}">
      <dgm:prSet phldrT="[Texto]" custT="1"/>
      <dgm:spPr/>
      <dgm:t>
        <a:bodyPr/>
        <a:lstStyle/>
        <a:p>
          <a:r>
            <a:rPr lang="pt-BR" sz="1800" spc="-10">
              <a:latin typeface="Calibri"/>
              <a:cs typeface="Calibri"/>
            </a:rPr>
            <a:t>Remuneração</a:t>
          </a:r>
          <a:r>
            <a:rPr lang="pt-BR" sz="1800" spc="-165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médica</a:t>
          </a:r>
          <a:endParaRPr lang="pt-BR" sz="1800" dirty="0"/>
        </a:p>
      </dgm:t>
    </dgm:pt>
    <dgm:pt modelId="{7C917062-4DD1-4B57-BA2E-90AFC64FEBD1}" type="parTrans" cxnId="{26ABB430-0519-4EFD-8EEE-F30C692CADAE}">
      <dgm:prSet/>
      <dgm:spPr/>
      <dgm:t>
        <a:bodyPr/>
        <a:lstStyle/>
        <a:p>
          <a:endParaRPr lang="pt-BR" sz="1800"/>
        </a:p>
      </dgm:t>
    </dgm:pt>
    <dgm:pt modelId="{E89D3F62-CC9D-4D94-8D58-24F7DB1BBAFB}" type="sibTrans" cxnId="{26ABB430-0519-4EFD-8EEE-F30C692CADAE}">
      <dgm:prSet/>
      <dgm:spPr/>
      <dgm:t>
        <a:bodyPr/>
        <a:lstStyle/>
        <a:p>
          <a:endParaRPr lang="pt-BR" sz="1800"/>
        </a:p>
      </dgm:t>
    </dgm:pt>
    <dgm:pt modelId="{B940343B-44B1-4134-9EB1-F3BF04489AB1}">
      <dgm:prSet phldrT="[Texto]" custT="1"/>
      <dgm:spPr/>
      <dgm:t>
        <a:bodyPr/>
        <a:lstStyle/>
        <a:p>
          <a:r>
            <a:rPr lang="pt-BR" sz="1800" spc="-10">
              <a:latin typeface="Calibri"/>
              <a:cs typeface="Calibri"/>
            </a:rPr>
            <a:t>Insegurança</a:t>
          </a:r>
          <a:r>
            <a:rPr lang="pt-BR" sz="1800" spc="-165">
              <a:latin typeface="Calibri"/>
              <a:cs typeface="Calibri"/>
            </a:rPr>
            <a:t> </a:t>
          </a:r>
          <a:r>
            <a:rPr lang="pt-BR" sz="1800" spc="-5">
              <a:latin typeface="Calibri"/>
              <a:cs typeface="Calibri"/>
            </a:rPr>
            <a:t>profissional</a:t>
          </a:r>
          <a:endParaRPr lang="pt-BR" sz="1800" dirty="0"/>
        </a:p>
      </dgm:t>
    </dgm:pt>
    <dgm:pt modelId="{F5090D2E-2D87-4CDA-B893-13BBB6A15B44}" type="parTrans" cxnId="{35FBCF2B-179B-4451-B3E2-26E69FC05BAC}">
      <dgm:prSet/>
      <dgm:spPr/>
      <dgm:t>
        <a:bodyPr/>
        <a:lstStyle/>
        <a:p>
          <a:endParaRPr lang="pt-BR" sz="1800"/>
        </a:p>
      </dgm:t>
    </dgm:pt>
    <dgm:pt modelId="{9AC466BD-B34D-4826-B2BA-D14E0E90336F}" type="sibTrans" cxnId="{35FBCF2B-179B-4451-B3E2-26E69FC05BAC}">
      <dgm:prSet/>
      <dgm:spPr/>
      <dgm:t>
        <a:bodyPr/>
        <a:lstStyle/>
        <a:p>
          <a:endParaRPr lang="pt-BR" sz="1800"/>
        </a:p>
      </dgm:t>
    </dgm:pt>
    <dgm:pt modelId="{55A2F905-EF39-4E3D-AE5A-BD7025E4563F}" type="pres">
      <dgm:prSet presAssocID="{477F7B12-4CD7-4189-ACD7-474C9052F17E}" presName="linear" presStyleCnt="0">
        <dgm:presLayoutVars>
          <dgm:dir/>
          <dgm:animLvl val="lvl"/>
          <dgm:resizeHandles val="exact"/>
        </dgm:presLayoutVars>
      </dgm:prSet>
      <dgm:spPr/>
    </dgm:pt>
    <dgm:pt modelId="{AEF8119D-F20C-4977-9E10-FB2046C266ED}" type="pres">
      <dgm:prSet presAssocID="{949139B0-C2EF-4D78-9CA3-13B9F3C40982}" presName="parentLin" presStyleCnt="0"/>
      <dgm:spPr/>
    </dgm:pt>
    <dgm:pt modelId="{8C6D116F-C006-4681-A718-CA40665741AA}" type="pres">
      <dgm:prSet presAssocID="{949139B0-C2EF-4D78-9CA3-13B9F3C40982}" presName="parentLeftMargin" presStyleLbl="node1" presStyleIdx="0" presStyleCnt="7"/>
      <dgm:spPr/>
    </dgm:pt>
    <dgm:pt modelId="{81F17237-E0D1-4FCA-A95F-D352FB8A67FE}" type="pres">
      <dgm:prSet presAssocID="{949139B0-C2EF-4D78-9CA3-13B9F3C4098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DDD98AD-C69F-4491-9778-47D96199C0A7}" type="pres">
      <dgm:prSet presAssocID="{949139B0-C2EF-4D78-9CA3-13B9F3C40982}" presName="negativeSpace" presStyleCnt="0"/>
      <dgm:spPr/>
    </dgm:pt>
    <dgm:pt modelId="{88D76F0D-7233-406C-AD07-E2D7C39EBD90}" type="pres">
      <dgm:prSet presAssocID="{949139B0-C2EF-4D78-9CA3-13B9F3C40982}" presName="childText" presStyleLbl="conFgAcc1" presStyleIdx="0" presStyleCnt="7">
        <dgm:presLayoutVars>
          <dgm:bulletEnabled val="1"/>
        </dgm:presLayoutVars>
      </dgm:prSet>
      <dgm:spPr/>
    </dgm:pt>
    <dgm:pt modelId="{D70A140D-16E1-459B-9BEE-84585F87BA7D}" type="pres">
      <dgm:prSet presAssocID="{95B4FB06-D819-4980-8CE7-F8D0F6F1E78F}" presName="spaceBetweenRectangles" presStyleCnt="0"/>
      <dgm:spPr/>
    </dgm:pt>
    <dgm:pt modelId="{0FD45772-6524-4759-9728-0CEFDC8A0141}" type="pres">
      <dgm:prSet presAssocID="{FB9A7F41-7B2B-48DA-9A6D-4D465A871AF9}" presName="parentLin" presStyleCnt="0"/>
      <dgm:spPr/>
    </dgm:pt>
    <dgm:pt modelId="{5197642B-EA5E-4C30-8F28-3747BC920F2C}" type="pres">
      <dgm:prSet presAssocID="{FB9A7F41-7B2B-48DA-9A6D-4D465A871AF9}" presName="parentLeftMargin" presStyleLbl="node1" presStyleIdx="0" presStyleCnt="7"/>
      <dgm:spPr/>
    </dgm:pt>
    <dgm:pt modelId="{CCA2ACA0-C26A-492D-B3BD-BB4A74B59918}" type="pres">
      <dgm:prSet presAssocID="{FB9A7F41-7B2B-48DA-9A6D-4D465A871AF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2494C5C-2EED-49B9-B486-2E1418B0ECC1}" type="pres">
      <dgm:prSet presAssocID="{FB9A7F41-7B2B-48DA-9A6D-4D465A871AF9}" presName="negativeSpace" presStyleCnt="0"/>
      <dgm:spPr/>
    </dgm:pt>
    <dgm:pt modelId="{5CC03F77-0A95-4196-911F-81022D45E012}" type="pres">
      <dgm:prSet presAssocID="{FB9A7F41-7B2B-48DA-9A6D-4D465A871AF9}" presName="childText" presStyleLbl="conFgAcc1" presStyleIdx="1" presStyleCnt="7">
        <dgm:presLayoutVars>
          <dgm:bulletEnabled val="1"/>
        </dgm:presLayoutVars>
      </dgm:prSet>
      <dgm:spPr/>
    </dgm:pt>
    <dgm:pt modelId="{61682B7E-10FE-4597-9F73-190BDBA417F7}" type="pres">
      <dgm:prSet presAssocID="{D26CCCC5-240D-4CA5-9C36-132A1B83C1B7}" presName="spaceBetweenRectangles" presStyleCnt="0"/>
      <dgm:spPr/>
    </dgm:pt>
    <dgm:pt modelId="{167EB24D-DA75-4A0D-A38F-9F3ED17AEDCC}" type="pres">
      <dgm:prSet presAssocID="{83B5E56C-AA6B-4F92-A84F-43E73AADD38F}" presName="parentLin" presStyleCnt="0"/>
      <dgm:spPr/>
    </dgm:pt>
    <dgm:pt modelId="{9409C4CC-5D5D-4451-ADA7-BCEA44F106BE}" type="pres">
      <dgm:prSet presAssocID="{83B5E56C-AA6B-4F92-A84F-43E73AADD38F}" presName="parentLeftMargin" presStyleLbl="node1" presStyleIdx="1" presStyleCnt="7"/>
      <dgm:spPr/>
    </dgm:pt>
    <dgm:pt modelId="{68F77DC2-A454-4837-864A-6A196B77A70B}" type="pres">
      <dgm:prSet presAssocID="{83B5E56C-AA6B-4F92-A84F-43E73AADD38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3B1CBA9-9BAF-49AD-9C3C-569AF0026E5C}" type="pres">
      <dgm:prSet presAssocID="{83B5E56C-AA6B-4F92-A84F-43E73AADD38F}" presName="negativeSpace" presStyleCnt="0"/>
      <dgm:spPr/>
    </dgm:pt>
    <dgm:pt modelId="{A414BBD9-FEE5-4EEB-A0BB-E16D1C479732}" type="pres">
      <dgm:prSet presAssocID="{83B5E56C-AA6B-4F92-A84F-43E73AADD38F}" presName="childText" presStyleLbl="conFgAcc1" presStyleIdx="2" presStyleCnt="7">
        <dgm:presLayoutVars>
          <dgm:bulletEnabled val="1"/>
        </dgm:presLayoutVars>
      </dgm:prSet>
      <dgm:spPr/>
    </dgm:pt>
    <dgm:pt modelId="{F399DDFD-CE56-43E4-BF4F-CA635BE91C38}" type="pres">
      <dgm:prSet presAssocID="{7F17B998-C0A8-4361-BD1C-72463C1AAE53}" presName="spaceBetweenRectangles" presStyleCnt="0"/>
      <dgm:spPr/>
    </dgm:pt>
    <dgm:pt modelId="{B72B5CF5-BF6B-4A80-B7DE-A34036FD50D7}" type="pres">
      <dgm:prSet presAssocID="{1B3FB4BB-3930-46D5-B13A-7255AA6E5D25}" presName="parentLin" presStyleCnt="0"/>
      <dgm:spPr/>
    </dgm:pt>
    <dgm:pt modelId="{4FD7A6E4-112A-4468-85D7-4D33FAC3A4A5}" type="pres">
      <dgm:prSet presAssocID="{1B3FB4BB-3930-46D5-B13A-7255AA6E5D25}" presName="parentLeftMargin" presStyleLbl="node1" presStyleIdx="2" presStyleCnt="7"/>
      <dgm:spPr/>
    </dgm:pt>
    <dgm:pt modelId="{0F4CBA40-EDB3-4E77-B2A7-C8FC576F37B9}" type="pres">
      <dgm:prSet presAssocID="{1B3FB4BB-3930-46D5-B13A-7255AA6E5D2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1F61BE4-1412-49EC-91DF-CCB0C7D05D4A}" type="pres">
      <dgm:prSet presAssocID="{1B3FB4BB-3930-46D5-B13A-7255AA6E5D25}" presName="negativeSpace" presStyleCnt="0"/>
      <dgm:spPr/>
    </dgm:pt>
    <dgm:pt modelId="{E69CDAB4-ED16-4341-960F-5EC7C3C90CF5}" type="pres">
      <dgm:prSet presAssocID="{1B3FB4BB-3930-46D5-B13A-7255AA6E5D25}" presName="childText" presStyleLbl="conFgAcc1" presStyleIdx="3" presStyleCnt="7">
        <dgm:presLayoutVars>
          <dgm:bulletEnabled val="1"/>
        </dgm:presLayoutVars>
      </dgm:prSet>
      <dgm:spPr/>
    </dgm:pt>
    <dgm:pt modelId="{F862A333-CAAC-4C14-938F-159879BF79B6}" type="pres">
      <dgm:prSet presAssocID="{3E18F3B3-7544-4735-B544-C1D4F1E6FFE4}" presName="spaceBetweenRectangles" presStyleCnt="0"/>
      <dgm:spPr/>
    </dgm:pt>
    <dgm:pt modelId="{51F6CE77-AF07-44F2-8C86-2BC12BBBE539}" type="pres">
      <dgm:prSet presAssocID="{469EDC24-D2F0-48E8-9D74-A7EFDCC8D10E}" presName="parentLin" presStyleCnt="0"/>
      <dgm:spPr/>
    </dgm:pt>
    <dgm:pt modelId="{3B1E7D43-18CD-4F32-8BC4-2A882025EBD1}" type="pres">
      <dgm:prSet presAssocID="{469EDC24-D2F0-48E8-9D74-A7EFDCC8D10E}" presName="parentLeftMargin" presStyleLbl="node1" presStyleIdx="3" presStyleCnt="7"/>
      <dgm:spPr/>
    </dgm:pt>
    <dgm:pt modelId="{FA101429-1017-40C7-9A63-320A56DCAC1E}" type="pres">
      <dgm:prSet presAssocID="{469EDC24-D2F0-48E8-9D74-A7EFDCC8D10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8D74D7C-BB09-4057-9657-A2DDCAB5466B}" type="pres">
      <dgm:prSet presAssocID="{469EDC24-D2F0-48E8-9D74-A7EFDCC8D10E}" presName="negativeSpace" presStyleCnt="0"/>
      <dgm:spPr/>
    </dgm:pt>
    <dgm:pt modelId="{CF678799-1CCA-4385-8235-7CB4F907E963}" type="pres">
      <dgm:prSet presAssocID="{469EDC24-D2F0-48E8-9D74-A7EFDCC8D10E}" presName="childText" presStyleLbl="conFgAcc1" presStyleIdx="4" presStyleCnt="7">
        <dgm:presLayoutVars>
          <dgm:bulletEnabled val="1"/>
        </dgm:presLayoutVars>
      </dgm:prSet>
      <dgm:spPr/>
    </dgm:pt>
    <dgm:pt modelId="{15614E41-D990-43C1-9F48-08A197E90E4C}" type="pres">
      <dgm:prSet presAssocID="{2B53BD0D-DDDC-4A43-9F64-DC7FE6B03094}" presName="spaceBetweenRectangles" presStyleCnt="0"/>
      <dgm:spPr/>
    </dgm:pt>
    <dgm:pt modelId="{710113C5-4B2E-4740-B90F-F0086C8B7292}" type="pres">
      <dgm:prSet presAssocID="{95A3700B-7F35-4A19-9C0D-4F476C18D295}" presName="parentLin" presStyleCnt="0"/>
      <dgm:spPr/>
    </dgm:pt>
    <dgm:pt modelId="{C9D620CC-9834-4E36-86A6-8BC7D66483D0}" type="pres">
      <dgm:prSet presAssocID="{95A3700B-7F35-4A19-9C0D-4F476C18D295}" presName="parentLeftMargin" presStyleLbl="node1" presStyleIdx="4" presStyleCnt="7"/>
      <dgm:spPr/>
    </dgm:pt>
    <dgm:pt modelId="{5027AE9B-F6D5-4649-841C-20EE387F5135}" type="pres">
      <dgm:prSet presAssocID="{95A3700B-7F35-4A19-9C0D-4F476C18D29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3E564DF-CB0C-4EA9-A6AF-6493F4888549}" type="pres">
      <dgm:prSet presAssocID="{95A3700B-7F35-4A19-9C0D-4F476C18D295}" presName="negativeSpace" presStyleCnt="0"/>
      <dgm:spPr/>
    </dgm:pt>
    <dgm:pt modelId="{4FE25559-B653-4EBC-A878-E7E3BA15FEB7}" type="pres">
      <dgm:prSet presAssocID="{95A3700B-7F35-4A19-9C0D-4F476C18D295}" presName="childText" presStyleLbl="conFgAcc1" presStyleIdx="5" presStyleCnt="7">
        <dgm:presLayoutVars>
          <dgm:bulletEnabled val="1"/>
        </dgm:presLayoutVars>
      </dgm:prSet>
      <dgm:spPr/>
    </dgm:pt>
    <dgm:pt modelId="{B2C0D22F-148B-4FAD-AAE1-C993D0677E74}" type="pres">
      <dgm:prSet presAssocID="{E89D3F62-CC9D-4D94-8D58-24F7DB1BBAFB}" presName="spaceBetweenRectangles" presStyleCnt="0"/>
      <dgm:spPr/>
    </dgm:pt>
    <dgm:pt modelId="{1599252E-C3F7-42CA-82C1-E26796E9741F}" type="pres">
      <dgm:prSet presAssocID="{B940343B-44B1-4134-9EB1-F3BF04489AB1}" presName="parentLin" presStyleCnt="0"/>
      <dgm:spPr/>
    </dgm:pt>
    <dgm:pt modelId="{C84385B6-BB4D-4B4F-A545-5E7CFAFB919C}" type="pres">
      <dgm:prSet presAssocID="{B940343B-44B1-4134-9EB1-F3BF04489AB1}" presName="parentLeftMargin" presStyleLbl="node1" presStyleIdx="5" presStyleCnt="7"/>
      <dgm:spPr/>
    </dgm:pt>
    <dgm:pt modelId="{01464520-1D3B-4DE5-9D9B-AE97D19EA15B}" type="pres">
      <dgm:prSet presAssocID="{B940343B-44B1-4134-9EB1-F3BF04489AB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C8AD96C-08DB-46F7-8599-317B81ED7535}" type="pres">
      <dgm:prSet presAssocID="{B940343B-44B1-4134-9EB1-F3BF04489AB1}" presName="negativeSpace" presStyleCnt="0"/>
      <dgm:spPr/>
    </dgm:pt>
    <dgm:pt modelId="{7CFC0886-5F78-4CAB-A516-DBE28F65FC69}" type="pres">
      <dgm:prSet presAssocID="{B940343B-44B1-4134-9EB1-F3BF04489AB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B7A105-6BEC-41DD-B703-6100697A5F49}" type="presOf" srcId="{1B3FB4BB-3930-46D5-B13A-7255AA6E5D25}" destId="{0F4CBA40-EDB3-4E77-B2A7-C8FC576F37B9}" srcOrd="1" destOrd="0" presId="urn:microsoft.com/office/officeart/2005/8/layout/list1"/>
    <dgm:cxn modelId="{C8ED9D06-721D-4FB3-82E7-CABC3AFBC1E4}" type="presOf" srcId="{1B3FB4BB-3930-46D5-B13A-7255AA6E5D25}" destId="{4FD7A6E4-112A-4468-85D7-4D33FAC3A4A5}" srcOrd="0" destOrd="0" presId="urn:microsoft.com/office/officeart/2005/8/layout/list1"/>
    <dgm:cxn modelId="{BBA42C09-1A77-4BA6-9105-288A58C9E436}" type="presOf" srcId="{95A3700B-7F35-4A19-9C0D-4F476C18D295}" destId="{5027AE9B-F6D5-4649-841C-20EE387F5135}" srcOrd="1" destOrd="0" presId="urn:microsoft.com/office/officeart/2005/8/layout/list1"/>
    <dgm:cxn modelId="{D6289621-7391-4F39-9E27-BDF17157533A}" type="presOf" srcId="{FB9A7F41-7B2B-48DA-9A6D-4D465A871AF9}" destId="{CCA2ACA0-C26A-492D-B3BD-BB4A74B59918}" srcOrd="1" destOrd="0" presId="urn:microsoft.com/office/officeart/2005/8/layout/list1"/>
    <dgm:cxn modelId="{35FBCF2B-179B-4451-B3E2-26E69FC05BAC}" srcId="{477F7B12-4CD7-4189-ACD7-474C9052F17E}" destId="{B940343B-44B1-4134-9EB1-F3BF04489AB1}" srcOrd="6" destOrd="0" parTransId="{F5090D2E-2D87-4CDA-B893-13BBB6A15B44}" sibTransId="{9AC466BD-B34D-4826-B2BA-D14E0E90336F}"/>
    <dgm:cxn modelId="{26ABB430-0519-4EFD-8EEE-F30C692CADAE}" srcId="{477F7B12-4CD7-4189-ACD7-474C9052F17E}" destId="{95A3700B-7F35-4A19-9C0D-4F476C18D295}" srcOrd="5" destOrd="0" parTransId="{7C917062-4DD1-4B57-BA2E-90AFC64FEBD1}" sibTransId="{E89D3F62-CC9D-4D94-8D58-24F7DB1BBAFB}"/>
    <dgm:cxn modelId="{A6C43041-0F77-4DAD-9CDF-0003D7F8CAC1}" type="presOf" srcId="{83B5E56C-AA6B-4F92-A84F-43E73AADD38F}" destId="{9409C4CC-5D5D-4451-ADA7-BCEA44F106BE}" srcOrd="0" destOrd="0" presId="urn:microsoft.com/office/officeart/2005/8/layout/list1"/>
    <dgm:cxn modelId="{8DAEE553-1D7B-454E-BE12-56A12E795348}" type="presOf" srcId="{B940343B-44B1-4134-9EB1-F3BF04489AB1}" destId="{01464520-1D3B-4DE5-9D9B-AE97D19EA15B}" srcOrd="1" destOrd="0" presId="urn:microsoft.com/office/officeart/2005/8/layout/list1"/>
    <dgm:cxn modelId="{BFE0E659-FFA6-46BA-B05E-17380DA06EF2}" type="presOf" srcId="{469EDC24-D2F0-48E8-9D74-A7EFDCC8D10E}" destId="{3B1E7D43-18CD-4F32-8BC4-2A882025EBD1}" srcOrd="0" destOrd="0" presId="urn:microsoft.com/office/officeart/2005/8/layout/list1"/>
    <dgm:cxn modelId="{BED24A61-EB8C-4CCA-A78A-531AE2F028F9}" type="presOf" srcId="{83B5E56C-AA6B-4F92-A84F-43E73AADD38F}" destId="{68F77DC2-A454-4837-864A-6A196B77A70B}" srcOrd="1" destOrd="0" presId="urn:microsoft.com/office/officeart/2005/8/layout/list1"/>
    <dgm:cxn modelId="{0C0B967F-DA60-4095-86F5-E0308330ED2A}" srcId="{477F7B12-4CD7-4189-ACD7-474C9052F17E}" destId="{83B5E56C-AA6B-4F92-A84F-43E73AADD38F}" srcOrd="2" destOrd="0" parTransId="{872F3B57-08A9-4461-B701-C1D153474D51}" sibTransId="{7F17B998-C0A8-4361-BD1C-72463C1AAE53}"/>
    <dgm:cxn modelId="{EA46B77F-EE5C-4A83-A1CD-D0BB02F7BB8C}" type="presOf" srcId="{469EDC24-D2F0-48E8-9D74-A7EFDCC8D10E}" destId="{FA101429-1017-40C7-9A63-320A56DCAC1E}" srcOrd="1" destOrd="0" presId="urn:microsoft.com/office/officeart/2005/8/layout/list1"/>
    <dgm:cxn modelId="{CE3D2986-998D-4723-B625-E4F42F367026}" type="presOf" srcId="{477F7B12-4CD7-4189-ACD7-474C9052F17E}" destId="{55A2F905-EF39-4E3D-AE5A-BD7025E4563F}" srcOrd="0" destOrd="0" presId="urn:microsoft.com/office/officeart/2005/8/layout/list1"/>
    <dgm:cxn modelId="{1A85A68D-D391-452B-80B9-9727B4298605}" srcId="{477F7B12-4CD7-4189-ACD7-474C9052F17E}" destId="{1B3FB4BB-3930-46D5-B13A-7255AA6E5D25}" srcOrd="3" destOrd="0" parTransId="{76B2D07C-9031-453B-9267-C8C82CFA54CB}" sibTransId="{3E18F3B3-7544-4735-B544-C1D4F1E6FFE4}"/>
    <dgm:cxn modelId="{56DC2797-A554-4D6A-AFCE-AFCED0845A84}" type="presOf" srcId="{B940343B-44B1-4134-9EB1-F3BF04489AB1}" destId="{C84385B6-BB4D-4B4F-A545-5E7CFAFB919C}" srcOrd="0" destOrd="0" presId="urn:microsoft.com/office/officeart/2005/8/layout/list1"/>
    <dgm:cxn modelId="{8BFEC6BB-FAD6-46C7-9102-F96DFFA11483}" srcId="{477F7B12-4CD7-4189-ACD7-474C9052F17E}" destId="{949139B0-C2EF-4D78-9CA3-13B9F3C40982}" srcOrd="0" destOrd="0" parTransId="{074AC286-F002-499D-8688-BADAAA63967F}" sibTransId="{95B4FB06-D819-4980-8CE7-F8D0F6F1E78F}"/>
    <dgm:cxn modelId="{B21AE7BC-1FF5-4C54-9912-73DFD63A741B}" type="presOf" srcId="{95A3700B-7F35-4A19-9C0D-4F476C18D295}" destId="{C9D620CC-9834-4E36-86A6-8BC7D66483D0}" srcOrd="0" destOrd="0" presId="urn:microsoft.com/office/officeart/2005/8/layout/list1"/>
    <dgm:cxn modelId="{BB652CC1-A8A4-4999-8591-0F75E1BC44C0}" type="presOf" srcId="{949139B0-C2EF-4D78-9CA3-13B9F3C40982}" destId="{8C6D116F-C006-4681-A718-CA40665741AA}" srcOrd="0" destOrd="0" presId="urn:microsoft.com/office/officeart/2005/8/layout/list1"/>
    <dgm:cxn modelId="{FDAD91C6-ECDD-4571-A1E1-E12A8B0649EE}" type="presOf" srcId="{949139B0-C2EF-4D78-9CA3-13B9F3C40982}" destId="{81F17237-E0D1-4FCA-A95F-D352FB8A67FE}" srcOrd="1" destOrd="0" presId="urn:microsoft.com/office/officeart/2005/8/layout/list1"/>
    <dgm:cxn modelId="{81FD97C7-6BDF-429C-B9C2-ECD21EF42750}" srcId="{477F7B12-4CD7-4189-ACD7-474C9052F17E}" destId="{FB9A7F41-7B2B-48DA-9A6D-4D465A871AF9}" srcOrd="1" destOrd="0" parTransId="{930550AE-9A0D-4F16-9070-EACEC9457C5D}" sibTransId="{D26CCCC5-240D-4CA5-9C36-132A1B83C1B7}"/>
    <dgm:cxn modelId="{30B323CC-7928-4C71-8DBD-CF9AE64484DD}" srcId="{477F7B12-4CD7-4189-ACD7-474C9052F17E}" destId="{469EDC24-D2F0-48E8-9D74-A7EFDCC8D10E}" srcOrd="4" destOrd="0" parTransId="{14C00AD2-63BD-4F5D-ABCD-2C8DD543C82B}" sibTransId="{2B53BD0D-DDDC-4A43-9F64-DC7FE6B03094}"/>
    <dgm:cxn modelId="{0CF587E9-D27C-4061-BC14-179200B0D2E6}" type="presOf" srcId="{FB9A7F41-7B2B-48DA-9A6D-4D465A871AF9}" destId="{5197642B-EA5E-4C30-8F28-3747BC920F2C}" srcOrd="0" destOrd="0" presId="urn:microsoft.com/office/officeart/2005/8/layout/list1"/>
    <dgm:cxn modelId="{872BA967-5F7A-4B65-B127-9ADE7EFFBE6D}" type="presParOf" srcId="{55A2F905-EF39-4E3D-AE5A-BD7025E4563F}" destId="{AEF8119D-F20C-4977-9E10-FB2046C266ED}" srcOrd="0" destOrd="0" presId="urn:microsoft.com/office/officeart/2005/8/layout/list1"/>
    <dgm:cxn modelId="{B2CE57D6-2DE5-4FBF-AFC9-2D2167BC13F3}" type="presParOf" srcId="{AEF8119D-F20C-4977-9E10-FB2046C266ED}" destId="{8C6D116F-C006-4681-A718-CA40665741AA}" srcOrd="0" destOrd="0" presId="urn:microsoft.com/office/officeart/2005/8/layout/list1"/>
    <dgm:cxn modelId="{A7147756-2B68-46BC-86E8-9A9BC3662B89}" type="presParOf" srcId="{AEF8119D-F20C-4977-9E10-FB2046C266ED}" destId="{81F17237-E0D1-4FCA-A95F-D352FB8A67FE}" srcOrd="1" destOrd="0" presId="urn:microsoft.com/office/officeart/2005/8/layout/list1"/>
    <dgm:cxn modelId="{F976C3A8-B2FC-48EE-A26E-C7B6F5142CBA}" type="presParOf" srcId="{55A2F905-EF39-4E3D-AE5A-BD7025E4563F}" destId="{ADDD98AD-C69F-4491-9778-47D96199C0A7}" srcOrd="1" destOrd="0" presId="urn:microsoft.com/office/officeart/2005/8/layout/list1"/>
    <dgm:cxn modelId="{214231DA-18EE-438E-888F-62FC2699594E}" type="presParOf" srcId="{55A2F905-EF39-4E3D-AE5A-BD7025E4563F}" destId="{88D76F0D-7233-406C-AD07-E2D7C39EBD90}" srcOrd="2" destOrd="0" presId="urn:microsoft.com/office/officeart/2005/8/layout/list1"/>
    <dgm:cxn modelId="{2972ABA1-56AB-4104-A46C-5F2D4CEC323D}" type="presParOf" srcId="{55A2F905-EF39-4E3D-AE5A-BD7025E4563F}" destId="{D70A140D-16E1-459B-9BEE-84585F87BA7D}" srcOrd="3" destOrd="0" presId="urn:microsoft.com/office/officeart/2005/8/layout/list1"/>
    <dgm:cxn modelId="{750601B7-6923-4CAA-AEA9-337D4A866649}" type="presParOf" srcId="{55A2F905-EF39-4E3D-AE5A-BD7025E4563F}" destId="{0FD45772-6524-4759-9728-0CEFDC8A0141}" srcOrd="4" destOrd="0" presId="urn:microsoft.com/office/officeart/2005/8/layout/list1"/>
    <dgm:cxn modelId="{ECB93C8D-C84D-4623-9D76-D9B372372A53}" type="presParOf" srcId="{0FD45772-6524-4759-9728-0CEFDC8A0141}" destId="{5197642B-EA5E-4C30-8F28-3747BC920F2C}" srcOrd="0" destOrd="0" presId="urn:microsoft.com/office/officeart/2005/8/layout/list1"/>
    <dgm:cxn modelId="{35C56123-A843-437E-98D2-15BE76D16D79}" type="presParOf" srcId="{0FD45772-6524-4759-9728-0CEFDC8A0141}" destId="{CCA2ACA0-C26A-492D-B3BD-BB4A74B59918}" srcOrd="1" destOrd="0" presId="urn:microsoft.com/office/officeart/2005/8/layout/list1"/>
    <dgm:cxn modelId="{B321031F-01AA-4CCB-B22B-521BB330A2A8}" type="presParOf" srcId="{55A2F905-EF39-4E3D-AE5A-BD7025E4563F}" destId="{A2494C5C-2EED-49B9-B486-2E1418B0ECC1}" srcOrd="5" destOrd="0" presId="urn:microsoft.com/office/officeart/2005/8/layout/list1"/>
    <dgm:cxn modelId="{07E94DE3-566D-4889-858F-DADD79977230}" type="presParOf" srcId="{55A2F905-EF39-4E3D-AE5A-BD7025E4563F}" destId="{5CC03F77-0A95-4196-911F-81022D45E012}" srcOrd="6" destOrd="0" presId="urn:microsoft.com/office/officeart/2005/8/layout/list1"/>
    <dgm:cxn modelId="{1195A759-EC55-45BB-9BB6-69492D6A0C4F}" type="presParOf" srcId="{55A2F905-EF39-4E3D-AE5A-BD7025E4563F}" destId="{61682B7E-10FE-4597-9F73-190BDBA417F7}" srcOrd="7" destOrd="0" presId="urn:microsoft.com/office/officeart/2005/8/layout/list1"/>
    <dgm:cxn modelId="{C79D93E0-37FC-4456-997E-9CCB563CB559}" type="presParOf" srcId="{55A2F905-EF39-4E3D-AE5A-BD7025E4563F}" destId="{167EB24D-DA75-4A0D-A38F-9F3ED17AEDCC}" srcOrd="8" destOrd="0" presId="urn:microsoft.com/office/officeart/2005/8/layout/list1"/>
    <dgm:cxn modelId="{5D005A8A-7978-40FC-9676-15FB28E970B8}" type="presParOf" srcId="{167EB24D-DA75-4A0D-A38F-9F3ED17AEDCC}" destId="{9409C4CC-5D5D-4451-ADA7-BCEA44F106BE}" srcOrd="0" destOrd="0" presId="urn:microsoft.com/office/officeart/2005/8/layout/list1"/>
    <dgm:cxn modelId="{278FB571-0BFD-4BBE-BE7E-1F74539CF462}" type="presParOf" srcId="{167EB24D-DA75-4A0D-A38F-9F3ED17AEDCC}" destId="{68F77DC2-A454-4837-864A-6A196B77A70B}" srcOrd="1" destOrd="0" presId="urn:microsoft.com/office/officeart/2005/8/layout/list1"/>
    <dgm:cxn modelId="{9B89EF19-530D-4028-8E3E-73729B4E3C07}" type="presParOf" srcId="{55A2F905-EF39-4E3D-AE5A-BD7025E4563F}" destId="{13B1CBA9-9BAF-49AD-9C3C-569AF0026E5C}" srcOrd="9" destOrd="0" presId="urn:microsoft.com/office/officeart/2005/8/layout/list1"/>
    <dgm:cxn modelId="{E01E8890-64C2-440A-A8E4-C5BEAAF59F63}" type="presParOf" srcId="{55A2F905-EF39-4E3D-AE5A-BD7025E4563F}" destId="{A414BBD9-FEE5-4EEB-A0BB-E16D1C479732}" srcOrd="10" destOrd="0" presId="urn:microsoft.com/office/officeart/2005/8/layout/list1"/>
    <dgm:cxn modelId="{4E5D5E1B-BCA3-4604-A0E0-576D6C9412F3}" type="presParOf" srcId="{55A2F905-EF39-4E3D-AE5A-BD7025E4563F}" destId="{F399DDFD-CE56-43E4-BF4F-CA635BE91C38}" srcOrd="11" destOrd="0" presId="urn:microsoft.com/office/officeart/2005/8/layout/list1"/>
    <dgm:cxn modelId="{9C7C6C29-77B6-461A-B01B-FE23EF02F477}" type="presParOf" srcId="{55A2F905-EF39-4E3D-AE5A-BD7025E4563F}" destId="{B72B5CF5-BF6B-4A80-B7DE-A34036FD50D7}" srcOrd="12" destOrd="0" presId="urn:microsoft.com/office/officeart/2005/8/layout/list1"/>
    <dgm:cxn modelId="{86819E95-5685-4F23-8AAF-DAE8785F0430}" type="presParOf" srcId="{B72B5CF5-BF6B-4A80-B7DE-A34036FD50D7}" destId="{4FD7A6E4-112A-4468-85D7-4D33FAC3A4A5}" srcOrd="0" destOrd="0" presId="urn:microsoft.com/office/officeart/2005/8/layout/list1"/>
    <dgm:cxn modelId="{7D09CFAC-E548-445A-8822-12948E20491E}" type="presParOf" srcId="{B72B5CF5-BF6B-4A80-B7DE-A34036FD50D7}" destId="{0F4CBA40-EDB3-4E77-B2A7-C8FC576F37B9}" srcOrd="1" destOrd="0" presId="urn:microsoft.com/office/officeart/2005/8/layout/list1"/>
    <dgm:cxn modelId="{C3ED623D-EC54-4B56-83B3-5118BB85A9D8}" type="presParOf" srcId="{55A2F905-EF39-4E3D-AE5A-BD7025E4563F}" destId="{91F61BE4-1412-49EC-91DF-CCB0C7D05D4A}" srcOrd="13" destOrd="0" presId="urn:microsoft.com/office/officeart/2005/8/layout/list1"/>
    <dgm:cxn modelId="{78529F97-27EB-428A-8EAB-8429242EFD9F}" type="presParOf" srcId="{55A2F905-EF39-4E3D-AE5A-BD7025E4563F}" destId="{E69CDAB4-ED16-4341-960F-5EC7C3C90CF5}" srcOrd="14" destOrd="0" presId="urn:microsoft.com/office/officeart/2005/8/layout/list1"/>
    <dgm:cxn modelId="{C1FB4BF2-8FD2-4D9D-81A8-AD57CCBEFC2C}" type="presParOf" srcId="{55A2F905-EF39-4E3D-AE5A-BD7025E4563F}" destId="{F862A333-CAAC-4C14-938F-159879BF79B6}" srcOrd="15" destOrd="0" presId="urn:microsoft.com/office/officeart/2005/8/layout/list1"/>
    <dgm:cxn modelId="{24B715C9-12EA-4EEB-8F14-4C3B0313B20F}" type="presParOf" srcId="{55A2F905-EF39-4E3D-AE5A-BD7025E4563F}" destId="{51F6CE77-AF07-44F2-8C86-2BC12BBBE539}" srcOrd="16" destOrd="0" presId="urn:microsoft.com/office/officeart/2005/8/layout/list1"/>
    <dgm:cxn modelId="{34C3E4C1-C5BA-4EF2-8CB1-7199F933DF63}" type="presParOf" srcId="{51F6CE77-AF07-44F2-8C86-2BC12BBBE539}" destId="{3B1E7D43-18CD-4F32-8BC4-2A882025EBD1}" srcOrd="0" destOrd="0" presId="urn:microsoft.com/office/officeart/2005/8/layout/list1"/>
    <dgm:cxn modelId="{2A1BB7CA-53A5-4EB4-A2F9-9C64D5B3882B}" type="presParOf" srcId="{51F6CE77-AF07-44F2-8C86-2BC12BBBE539}" destId="{FA101429-1017-40C7-9A63-320A56DCAC1E}" srcOrd="1" destOrd="0" presId="urn:microsoft.com/office/officeart/2005/8/layout/list1"/>
    <dgm:cxn modelId="{BDB88D68-8A4B-4C7A-96AF-40C57ABF3AA8}" type="presParOf" srcId="{55A2F905-EF39-4E3D-AE5A-BD7025E4563F}" destId="{48D74D7C-BB09-4057-9657-A2DDCAB5466B}" srcOrd="17" destOrd="0" presId="urn:microsoft.com/office/officeart/2005/8/layout/list1"/>
    <dgm:cxn modelId="{676D4394-1B45-4740-A7D9-3C2A84D17B1B}" type="presParOf" srcId="{55A2F905-EF39-4E3D-AE5A-BD7025E4563F}" destId="{CF678799-1CCA-4385-8235-7CB4F907E963}" srcOrd="18" destOrd="0" presId="urn:microsoft.com/office/officeart/2005/8/layout/list1"/>
    <dgm:cxn modelId="{B02A6E75-4752-44FE-B305-BE552334C325}" type="presParOf" srcId="{55A2F905-EF39-4E3D-AE5A-BD7025E4563F}" destId="{15614E41-D990-43C1-9F48-08A197E90E4C}" srcOrd="19" destOrd="0" presId="urn:microsoft.com/office/officeart/2005/8/layout/list1"/>
    <dgm:cxn modelId="{CFE2E84D-F235-4F45-91D5-EB0AB02CF7E4}" type="presParOf" srcId="{55A2F905-EF39-4E3D-AE5A-BD7025E4563F}" destId="{710113C5-4B2E-4740-B90F-F0086C8B7292}" srcOrd="20" destOrd="0" presId="urn:microsoft.com/office/officeart/2005/8/layout/list1"/>
    <dgm:cxn modelId="{BD1B37C7-A8FA-47B3-A5EB-0BADE5E543E6}" type="presParOf" srcId="{710113C5-4B2E-4740-B90F-F0086C8B7292}" destId="{C9D620CC-9834-4E36-86A6-8BC7D66483D0}" srcOrd="0" destOrd="0" presId="urn:microsoft.com/office/officeart/2005/8/layout/list1"/>
    <dgm:cxn modelId="{10B61F4F-102B-4A5E-84A5-01015E85D83B}" type="presParOf" srcId="{710113C5-4B2E-4740-B90F-F0086C8B7292}" destId="{5027AE9B-F6D5-4649-841C-20EE387F5135}" srcOrd="1" destOrd="0" presId="urn:microsoft.com/office/officeart/2005/8/layout/list1"/>
    <dgm:cxn modelId="{3EF1A643-A1C9-49C9-8C2F-6360AD7FB0C0}" type="presParOf" srcId="{55A2F905-EF39-4E3D-AE5A-BD7025E4563F}" destId="{33E564DF-CB0C-4EA9-A6AF-6493F4888549}" srcOrd="21" destOrd="0" presId="urn:microsoft.com/office/officeart/2005/8/layout/list1"/>
    <dgm:cxn modelId="{DF39FB1F-ADD1-4FD3-96AB-A267DBD09B80}" type="presParOf" srcId="{55A2F905-EF39-4E3D-AE5A-BD7025E4563F}" destId="{4FE25559-B653-4EBC-A878-E7E3BA15FEB7}" srcOrd="22" destOrd="0" presId="urn:microsoft.com/office/officeart/2005/8/layout/list1"/>
    <dgm:cxn modelId="{1087F63C-8B96-497A-ADD7-02DC9744FD6C}" type="presParOf" srcId="{55A2F905-EF39-4E3D-AE5A-BD7025E4563F}" destId="{B2C0D22F-148B-4FAD-AAE1-C993D0677E74}" srcOrd="23" destOrd="0" presId="urn:microsoft.com/office/officeart/2005/8/layout/list1"/>
    <dgm:cxn modelId="{35F0B9A5-641C-4AD6-84F5-D6B0CEBD6A15}" type="presParOf" srcId="{55A2F905-EF39-4E3D-AE5A-BD7025E4563F}" destId="{1599252E-C3F7-42CA-82C1-E26796E9741F}" srcOrd="24" destOrd="0" presId="urn:microsoft.com/office/officeart/2005/8/layout/list1"/>
    <dgm:cxn modelId="{3F26323D-2A99-47A5-92D5-A688EA8BD7DE}" type="presParOf" srcId="{1599252E-C3F7-42CA-82C1-E26796E9741F}" destId="{C84385B6-BB4D-4B4F-A545-5E7CFAFB919C}" srcOrd="0" destOrd="0" presId="urn:microsoft.com/office/officeart/2005/8/layout/list1"/>
    <dgm:cxn modelId="{109E78F8-A3A2-4BFD-AEF2-61FCD980FFD8}" type="presParOf" srcId="{1599252E-C3F7-42CA-82C1-E26796E9741F}" destId="{01464520-1D3B-4DE5-9D9B-AE97D19EA15B}" srcOrd="1" destOrd="0" presId="urn:microsoft.com/office/officeart/2005/8/layout/list1"/>
    <dgm:cxn modelId="{2E1E6201-F393-458B-AF4A-78789404B41A}" type="presParOf" srcId="{55A2F905-EF39-4E3D-AE5A-BD7025E4563F}" destId="{BC8AD96C-08DB-46F7-8599-317B81ED7535}" srcOrd="25" destOrd="0" presId="urn:microsoft.com/office/officeart/2005/8/layout/list1"/>
    <dgm:cxn modelId="{4EF71342-67F2-481F-B924-F587D56F23CA}" type="presParOf" srcId="{55A2F905-EF39-4E3D-AE5A-BD7025E4563F}" destId="{7CFC0886-5F78-4CAB-A516-DBE28F65FC6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6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D0EBC84B-5E89-4972-B2A6-AED403D8DDE4}" type="presOf" srcId="{EF654C49-3B32-47E0-A264-11B26F6263FC}" destId="{7505C8B3-6D2F-4D6B-AE1C-34CACCAB4B26}" srcOrd="0" destOrd="0" presId="urn:microsoft.com/office/officeart/2005/8/layout/lProcess2"/>
    <dgm:cxn modelId="{4AA15350-3772-41A2-9F7D-A9F5BB0435C3}" type="presOf" srcId="{4BE44035-322A-4CF1-898A-883DE967BE24}" destId="{D0E96E9F-E6AB-42CF-802C-78EA3D357041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CC2DF27F-7E95-44E7-B3F8-BBEB787A9D61}" type="presOf" srcId="{AD03DB24-9803-44B3-A9E0-9D39F394070D}" destId="{1E82240C-BB7C-4464-A32D-BA220A04BD52}" srcOrd="0" destOrd="0" presId="urn:microsoft.com/office/officeart/2005/8/layout/lProcess2"/>
    <dgm:cxn modelId="{B1144480-D4BB-48D4-B475-7C46DE9797F6}" type="presOf" srcId="{CE0CAEA4-182B-44CA-B33E-53C361F1EAE2}" destId="{54875662-485A-4519-BB42-5DE587915F34}" srcOrd="0" destOrd="0" presId="urn:microsoft.com/office/officeart/2005/8/layout/lProcess2"/>
    <dgm:cxn modelId="{9CFCBA99-7C83-45DB-B268-5EA4FE7294F3}" type="presOf" srcId="{EF654C49-3B32-47E0-A264-11B26F6263FC}" destId="{14E63376-3D41-4215-844D-67DB2E9F3892}" srcOrd="1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034969E5-CB13-4128-A396-4844C17E2974}" type="presOf" srcId="{8BB3ACA2-F7F5-48CF-B642-BD92DB2E8254}" destId="{9BEC2A6A-45B1-4C05-BBB0-30CC1E9D9F00}" srcOrd="0" destOrd="0" presId="urn:microsoft.com/office/officeart/2005/8/layout/lProcess2"/>
    <dgm:cxn modelId="{BBB20765-5184-4194-B119-BCADD38B32F3}" type="presParOf" srcId="{D0E96E9F-E6AB-42CF-802C-78EA3D357041}" destId="{090A9CA4-05B9-46AC-8C54-BCE44676A192}" srcOrd="0" destOrd="0" presId="urn:microsoft.com/office/officeart/2005/8/layout/lProcess2"/>
    <dgm:cxn modelId="{33E3B2FC-C8C1-4D81-9B48-556F9A1F5AB9}" type="presParOf" srcId="{090A9CA4-05B9-46AC-8C54-BCE44676A192}" destId="{7505C8B3-6D2F-4D6B-AE1C-34CACCAB4B26}" srcOrd="0" destOrd="0" presId="urn:microsoft.com/office/officeart/2005/8/layout/lProcess2"/>
    <dgm:cxn modelId="{406839B4-8D9B-4205-A9C4-84A6BAAD91BC}" type="presParOf" srcId="{090A9CA4-05B9-46AC-8C54-BCE44676A192}" destId="{14E63376-3D41-4215-844D-67DB2E9F3892}" srcOrd="1" destOrd="0" presId="urn:microsoft.com/office/officeart/2005/8/layout/lProcess2"/>
    <dgm:cxn modelId="{11564BB4-506A-4972-9849-378E66664BDB}" type="presParOf" srcId="{090A9CA4-05B9-46AC-8C54-BCE44676A192}" destId="{D0CFDC83-D1FA-4C13-B523-89033244A491}" srcOrd="2" destOrd="0" presId="urn:microsoft.com/office/officeart/2005/8/layout/lProcess2"/>
    <dgm:cxn modelId="{02634ADE-C34A-46AD-8BD5-3D98F1A44179}" type="presParOf" srcId="{D0CFDC83-D1FA-4C13-B523-89033244A491}" destId="{B6AB6EF2-0281-4F5C-AF28-6A9396A0AC0C}" srcOrd="0" destOrd="0" presId="urn:microsoft.com/office/officeart/2005/8/layout/lProcess2"/>
    <dgm:cxn modelId="{70021B45-AE29-47B8-9F63-E9831181BEC4}" type="presParOf" srcId="{B6AB6EF2-0281-4F5C-AF28-6A9396A0AC0C}" destId="{1E82240C-BB7C-4464-A32D-BA220A04BD52}" srcOrd="0" destOrd="0" presId="urn:microsoft.com/office/officeart/2005/8/layout/lProcess2"/>
    <dgm:cxn modelId="{50A49E7B-FEEF-468D-8855-4F0822344AA7}" type="presParOf" srcId="{B6AB6EF2-0281-4F5C-AF28-6A9396A0AC0C}" destId="{CCFE9724-EA95-48DC-AACA-B9F3798EEA38}" srcOrd="1" destOrd="0" presId="urn:microsoft.com/office/officeart/2005/8/layout/lProcess2"/>
    <dgm:cxn modelId="{AD4A6411-5288-4F68-B82D-54FA042E19B7}" type="presParOf" srcId="{B6AB6EF2-0281-4F5C-AF28-6A9396A0AC0C}" destId="{54875662-485A-4519-BB42-5DE587915F34}" srcOrd="2" destOrd="0" presId="urn:microsoft.com/office/officeart/2005/8/layout/lProcess2"/>
    <dgm:cxn modelId="{C5267D35-99D1-46B0-861F-4CB3E32FEAEC}" type="presParOf" srcId="{B6AB6EF2-0281-4F5C-AF28-6A9396A0AC0C}" destId="{A667AA1C-7B31-48C1-9779-3738707AB159}" srcOrd="3" destOrd="0" presId="urn:microsoft.com/office/officeart/2005/8/layout/lProcess2"/>
    <dgm:cxn modelId="{263611E2-8011-4B9B-8F7E-A96C84D062C2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6696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BD59DB40-C79A-4F95-AFEC-0C0432E286B9}" type="presOf" srcId="{EF654C49-3B32-47E0-A264-11B26F6263FC}" destId="{7505C8B3-6D2F-4D6B-AE1C-34CACCAB4B26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705C6160-34E5-414A-9479-26E338CA46C0}" type="presOf" srcId="{AD03DB24-9803-44B3-A9E0-9D39F394070D}" destId="{1E82240C-BB7C-4464-A32D-BA220A04BD52}" srcOrd="0" destOrd="0" presId="urn:microsoft.com/office/officeart/2005/8/layout/lProcess2"/>
    <dgm:cxn modelId="{CE5CC087-7491-4CA5-8B56-1E8430EF78DF}" type="presOf" srcId="{CE0CAEA4-182B-44CA-B33E-53C361F1EAE2}" destId="{54875662-485A-4519-BB42-5DE587915F34}" srcOrd="0" destOrd="0" presId="urn:microsoft.com/office/officeart/2005/8/layout/lProcess2"/>
    <dgm:cxn modelId="{2187DC9E-B9B9-4E12-8A56-A579313C05BD}" type="presOf" srcId="{8BB3ACA2-F7F5-48CF-B642-BD92DB2E8254}" destId="{9BEC2A6A-45B1-4C05-BBB0-30CC1E9D9F00}" srcOrd="0" destOrd="0" presId="urn:microsoft.com/office/officeart/2005/8/layout/lProcess2"/>
    <dgm:cxn modelId="{745626A7-A3C2-4055-9CC7-5139C65D2F5F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305734DD-618D-4FA2-918D-0675514ADF26}" type="presOf" srcId="{EF654C49-3B32-47E0-A264-11B26F6263FC}" destId="{14E63376-3D41-4215-844D-67DB2E9F3892}" srcOrd="1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7CDEBE49-2103-4EDF-916C-2D52C459050D}" type="presParOf" srcId="{D0E96E9F-E6AB-42CF-802C-78EA3D357041}" destId="{090A9CA4-05B9-46AC-8C54-BCE44676A192}" srcOrd="0" destOrd="0" presId="urn:microsoft.com/office/officeart/2005/8/layout/lProcess2"/>
    <dgm:cxn modelId="{014C08AA-D2B7-4321-8F87-3750445AF7F4}" type="presParOf" srcId="{090A9CA4-05B9-46AC-8C54-BCE44676A192}" destId="{7505C8B3-6D2F-4D6B-AE1C-34CACCAB4B26}" srcOrd="0" destOrd="0" presId="urn:microsoft.com/office/officeart/2005/8/layout/lProcess2"/>
    <dgm:cxn modelId="{62553732-D3B7-4531-8679-4FBDACDFAC71}" type="presParOf" srcId="{090A9CA4-05B9-46AC-8C54-BCE44676A192}" destId="{14E63376-3D41-4215-844D-67DB2E9F3892}" srcOrd="1" destOrd="0" presId="urn:microsoft.com/office/officeart/2005/8/layout/lProcess2"/>
    <dgm:cxn modelId="{AEFD0E35-43D8-4B2B-AE52-B1C45B750DD3}" type="presParOf" srcId="{090A9CA4-05B9-46AC-8C54-BCE44676A192}" destId="{D0CFDC83-D1FA-4C13-B523-89033244A491}" srcOrd="2" destOrd="0" presId="urn:microsoft.com/office/officeart/2005/8/layout/lProcess2"/>
    <dgm:cxn modelId="{F94EE579-7B37-447D-8B3D-4BA827B30650}" type="presParOf" srcId="{D0CFDC83-D1FA-4C13-B523-89033244A491}" destId="{B6AB6EF2-0281-4F5C-AF28-6A9396A0AC0C}" srcOrd="0" destOrd="0" presId="urn:microsoft.com/office/officeart/2005/8/layout/lProcess2"/>
    <dgm:cxn modelId="{10632D01-F04A-4BD0-A721-0BF119D13A93}" type="presParOf" srcId="{B6AB6EF2-0281-4F5C-AF28-6A9396A0AC0C}" destId="{1E82240C-BB7C-4464-A32D-BA220A04BD52}" srcOrd="0" destOrd="0" presId="urn:microsoft.com/office/officeart/2005/8/layout/lProcess2"/>
    <dgm:cxn modelId="{9BFB409C-C1DD-45E2-BB24-A814601935CA}" type="presParOf" srcId="{B6AB6EF2-0281-4F5C-AF28-6A9396A0AC0C}" destId="{CCFE9724-EA95-48DC-AACA-B9F3798EEA38}" srcOrd="1" destOrd="0" presId="urn:microsoft.com/office/officeart/2005/8/layout/lProcess2"/>
    <dgm:cxn modelId="{B8441D51-2FE0-4E38-9D8B-3BCD01D87F10}" type="presParOf" srcId="{B6AB6EF2-0281-4F5C-AF28-6A9396A0AC0C}" destId="{54875662-485A-4519-BB42-5DE587915F34}" srcOrd="2" destOrd="0" presId="urn:microsoft.com/office/officeart/2005/8/layout/lProcess2"/>
    <dgm:cxn modelId="{55B2771E-4F7B-494C-842E-79ECECB56D4A}" type="presParOf" srcId="{B6AB6EF2-0281-4F5C-AF28-6A9396A0AC0C}" destId="{A667AA1C-7B31-48C1-9779-3738707AB159}" srcOrd="3" destOrd="0" presId="urn:microsoft.com/office/officeart/2005/8/layout/lProcess2"/>
    <dgm:cxn modelId="{694F8299-FE58-4BFC-B436-CB9B34B10BC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ECC5400-5A64-4E53-8472-0FFA354663C4}" type="presOf" srcId="{8BB3ACA2-F7F5-48CF-B642-BD92DB2E8254}" destId="{9BEC2A6A-45B1-4C05-BBB0-30CC1E9D9F00}" srcOrd="0" destOrd="0" presId="urn:microsoft.com/office/officeart/2005/8/layout/lProcess2"/>
    <dgm:cxn modelId="{A2CC1E34-AF85-4B10-BD21-EBBA640E29E5}" type="presOf" srcId="{EF654C49-3B32-47E0-A264-11B26F6263FC}" destId="{7505C8B3-6D2F-4D6B-AE1C-34CACCAB4B26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17706E56-F8E4-434B-AFC0-6C33F9E06442}" type="presOf" srcId="{EF654C49-3B32-47E0-A264-11B26F6263FC}" destId="{14E63376-3D41-4215-844D-67DB2E9F3892}" srcOrd="1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7A48CD6C-2550-4784-A6BC-426B8E57586B}" type="presOf" srcId="{4BE44035-322A-4CF1-898A-883DE967BE24}" destId="{D0E96E9F-E6AB-42CF-802C-78EA3D357041}" srcOrd="0" destOrd="0" presId="urn:microsoft.com/office/officeart/2005/8/layout/lProcess2"/>
    <dgm:cxn modelId="{DE93A79D-BEC0-446E-9582-CCF4CB0930C3}" type="presOf" srcId="{CE0CAEA4-182B-44CA-B33E-53C361F1EAE2}" destId="{54875662-485A-4519-BB42-5DE587915F34}" srcOrd="0" destOrd="0" presId="urn:microsoft.com/office/officeart/2005/8/layout/lProcess2"/>
    <dgm:cxn modelId="{4DF47AAB-72B7-475A-AC5E-CB746CA8FA0B}" type="presOf" srcId="{AD03DB24-9803-44B3-A9E0-9D39F394070D}" destId="{1E82240C-BB7C-4464-A32D-BA220A04BD52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645E0249-086B-4D94-8694-53A5E06059C1}" type="presParOf" srcId="{D0E96E9F-E6AB-42CF-802C-78EA3D357041}" destId="{090A9CA4-05B9-46AC-8C54-BCE44676A192}" srcOrd="0" destOrd="0" presId="urn:microsoft.com/office/officeart/2005/8/layout/lProcess2"/>
    <dgm:cxn modelId="{4EA89B22-C5A5-44BE-A88B-83939FAEB925}" type="presParOf" srcId="{090A9CA4-05B9-46AC-8C54-BCE44676A192}" destId="{7505C8B3-6D2F-4D6B-AE1C-34CACCAB4B26}" srcOrd="0" destOrd="0" presId="urn:microsoft.com/office/officeart/2005/8/layout/lProcess2"/>
    <dgm:cxn modelId="{AE25288F-1072-44CA-B547-FAFC4F57E9D9}" type="presParOf" srcId="{090A9CA4-05B9-46AC-8C54-BCE44676A192}" destId="{14E63376-3D41-4215-844D-67DB2E9F3892}" srcOrd="1" destOrd="0" presId="urn:microsoft.com/office/officeart/2005/8/layout/lProcess2"/>
    <dgm:cxn modelId="{998B9821-07D2-440B-8C7C-0025F1391557}" type="presParOf" srcId="{090A9CA4-05B9-46AC-8C54-BCE44676A192}" destId="{D0CFDC83-D1FA-4C13-B523-89033244A491}" srcOrd="2" destOrd="0" presId="urn:microsoft.com/office/officeart/2005/8/layout/lProcess2"/>
    <dgm:cxn modelId="{5C5C5D7D-0467-454E-A291-5345B654772A}" type="presParOf" srcId="{D0CFDC83-D1FA-4C13-B523-89033244A491}" destId="{B6AB6EF2-0281-4F5C-AF28-6A9396A0AC0C}" srcOrd="0" destOrd="0" presId="urn:microsoft.com/office/officeart/2005/8/layout/lProcess2"/>
    <dgm:cxn modelId="{446BB2DB-88DA-46C5-A977-760A4DE8F92C}" type="presParOf" srcId="{B6AB6EF2-0281-4F5C-AF28-6A9396A0AC0C}" destId="{1E82240C-BB7C-4464-A32D-BA220A04BD52}" srcOrd="0" destOrd="0" presId="urn:microsoft.com/office/officeart/2005/8/layout/lProcess2"/>
    <dgm:cxn modelId="{4F0B1ABA-8F59-4F0B-81A5-9870769487A7}" type="presParOf" srcId="{B6AB6EF2-0281-4F5C-AF28-6A9396A0AC0C}" destId="{CCFE9724-EA95-48DC-AACA-B9F3798EEA38}" srcOrd="1" destOrd="0" presId="urn:microsoft.com/office/officeart/2005/8/layout/lProcess2"/>
    <dgm:cxn modelId="{5F632466-C929-4905-9EA0-DB3345C2C34B}" type="presParOf" srcId="{B6AB6EF2-0281-4F5C-AF28-6A9396A0AC0C}" destId="{54875662-485A-4519-BB42-5DE587915F34}" srcOrd="2" destOrd="0" presId="urn:microsoft.com/office/officeart/2005/8/layout/lProcess2"/>
    <dgm:cxn modelId="{F44920EE-52C4-4F6B-A327-083D97EDDEBF}" type="presParOf" srcId="{B6AB6EF2-0281-4F5C-AF28-6A9396A0AC0C}" destId="{A667AA1C-7B31-48C1-9779-3738707AB159}" srcOrd="3" destOrd="0" presId="urn:microsoft.com/office/officeart/2005/8/layout/lProcess2"/>
    <dgm:cxn modelId="{984F9DF7-1A71-462A-B090-AE9C04F7FE6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23736" custLinFactNeighborY="704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9C9411D-8CAB-4271-A05D-50CF9FE04FFC}" type="presOf" srcId="{EF654C49-3B32-47E0-A264-11B26F6263FC}" destId="{14E63376-3D41-4215-844D-67DB2E9F3892}" srcOrd="1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E97E8439-782E-4359-947D-721D9CCFF62F}" type="presOf" srcId="{EF654C49-3B32-47E0-A264-11B26F6263FC}" destId="{7505C8B3-6D2F-4D6B-AE1C-34CACCAB4B26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E132FB5C-E7EC-41F5-BD3D-D3439946AA1B}" type="presOf" srcId="{AD03DB24-9803-44B3-A9E0-9D39F394070D}" destId="{1E82240C-BB7C-4464-A32D-BA220A04BD52}" srcOrd="0" destOrd="0" presId="urn:microsoft.com/office/officeart/2005/8/layout/lProcess2"/>
    <dgm:cxn modelId="{84CDCB62-79E9-4216-860C-4B1DFEFB3158}" type="presOf" srcId="{4BE44035-322A-4CF1-898A-883DE967BE24}" destId="{D0E96E9F-E6AB-42CF-802C-78EA3D357041}" srcOrd="0" destOrd="0" presId="urn:microsoft.com/office/officeart/2005/8/layout/lProcess2"/>
    <dgm:cxn modelId="{B709A78C-5C2A-407F-8BF7-7D83B5C42F2F}" type="presOf" srcId="{8BB3ACA2-F7F5-48CF-B642-BD92DB2E8254}" destId="{9BEC2A6A-45B1-4C05-BBB0-30CC1E9D9F00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34E6DDFE-3257-453F-92D9-14B29125B7E7}" type="presOf" srcId="{CE0CAEA4-182B-44CA-B33E-53C361F1EAE2}" destId="{54875662-485A-4519-BB42-5DE587915F34}" srcOrd="0" destOrd="0" presId="urn:microsoft.com/office/officeart/2005/8/layout/lProcess2"/>
    <dgm:cxn modelId="{492F522D-189D-40B1-A971-B5104177C5AD}" type="presParOf" srcId="{D0E96E9F-E6AB-42CF-802C-78EA3D357041}" destId="{090A9CA4-05B9-46AC-8C54-BCE44676A192}" srcOrd="0" destOrd="0" presId="urn:microsoft.com/office/officeart/2005/8/layout/lProcess2"/>
    <dgm:cxn modelId="{0058C5DA-EC05-4F83-AE05-8BA7DFC7E74D}" type="presParOf" srcId="{090A9CA4-05B9-46AC-8C54-BCE44676A192}" destId="{7505C8B3-6D2F-4D6B-AE1C-34CACCAB4B26}" srcOrd="0" destOrd="0" presId="urn:microsoft.com/office/officeart/2005/8/layout/lProcess2"/>
    <dgm:cxn modelId="{C1239E58-3256-4D1C-B429-4AB34A9E4230}" type="presParOf" srcId="{090A9CA4-05B9-46AC-8C54-BCE44676A192}" destId="{14E63376-3D41-4215-844D-67DB2E9F3892}" srcOrd="1" destOrd="0" presId="urn:microsoft.com/office/officeart/2005/8/layout/lProcess2"/>
    <dgm:cxn modelId="{BFEBDA3B-B39D-4339-B837-BB05D3F576E0}" type="presParOf" srcId="{090A9CA4-05B9-46AC-8C54-BCE44676A192}" destId="{D0CFDC83-D1FA-4C13-B523-89033244A491}" srcOrd="2" destOrd="0" presId="urn:microsoft.com/office/officeart/2005/8/layout/lProcess2"/>
    <dgm:cxn modelId="{855D2C49-147C-404D-8094-FBD58ACB53AA}" type="presParOf" srcId="{D0CFDC83-D1FA-4C13-B523-89033244A491}" destId="{B6AB6EF2-0281-4F5C-AF28-6A9396A0AC0C}" srcOrd="0" destOrd="0" presId="urn:microsoft.com/office/officeart/2005/8/layout/lProcess2"/>
    <dgm:cxn modelId="{0215CBF0-7E3C-4640-A88C-A3D37C00759B}" type="presParOf" srcId="{B6AB6EF2-0281-4F5C-AF28-6A9396A0AC0C}" destId="{1E82240C-BB7C-4464-A32D-BA220A04BD52}" srcOrd="0" destOrd="0" presId="urn:microsoft.com/office/officeart/2005/8/layout/lProcess2"/>
    <dgm:cxn modelId="{12301115-8578-4EBC-ABA5-F12F514DC2F9}" type="presParOf" srcId="{B6AB6EF2-0281-4F5C-AF28-6A9396A0AC0C}" destId="{CCFE9724-EA95-48DC-AACA-B9F3798EEA38}" srcOrd="1" destOrd="0" presId="urn:microsoft.com/office/officeart/2005/8/layout/lProcess2"/>
    <dgm:cxn modelId="{F79A67E5-42B1-4036-835B-41F9441F5342}" type="presParOf" srcId="{B6AB6EF2-0281-4F5C-AF28-6A9396A0AC0C}" destId="{54875662-485A-4519-BB42-5DE587915F34}" srcOrd="2" destOrd="0" presId="urn:microsoft.com/office/officeart/2005/8/layout/lProcess2"/>
    <dgm:cxn modelId="{92F7CEF9-6289-4635-BBCB-E3C98B5E2DEC}" type="presParOf" srcId="{B6AB6EF2-0281-4F5C-AF28-6A9396A0AC0C}" destId="{A667AA1C-7B31-48C1-9779-3738707AB159}" srcOrd="3" destOrd="0" presId="urn:microsoft.com/office/officeart/2005/8/layout/lProcess2"/>
    <dgm:cxn modelId="{F88BB5FA-89CD-4FBD-AF3A-3D5D5C5A30DA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6CEBC-93C3-44A1-AC28-0F367EAED6A1}">
      <dsp:nvSpPr>
        <dsp:cNvPr id="0" name=""/>
        <dsp:cNvSpPr/>
      </dsp:nvSpPr>
      <dsp:spPr>
        <a:xfrm>
          <a:off x="699" y="83351"/>
          <a:ext cx="6094601" cy="1281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5" dirty="0">
              <a:latin typeface="+mn-lt"/>
              <a:cs typeface="Calibri"/>
            </a:rPr>
            <a:t>Princípios</a:t>
          </a:r>
          <a:r>
            <a:rPr lang="pt-BR" sz="2500" kern="1200" spc="40" dirty="0">
              <a:latin typeface="+mn-lt"/>
              <a:cs typeface="Calibri"/>
            </a:rPr>
            <a:t> </a:t>
          </a:r>
          <a:r>
            <a:rPr lang="pt-BR" sz="2500" kern="1200" spc="-5" dirty="0">
              <a:latin typeface="+mn-lt"/>
              <a:cs typeface="Calibri"/>
            </a:rPr>
            <a:t>APS</a:t>
          </a:r>
          <a:endParaRPr lang="pt-BR" sz="2500" kern="1200" dirty="0"/>
        </a:p>
      </dsp:txBody>
      <dsp:txXfrm>
        <a:off x="38245" y="120897"/>
        <a:ext cx="6019509" cy="1206814"/>
      </dsp:txXfrm>
    </dsp:sp>
    <dsp:sp modelId="{2CCEF963-34C7-4EFC-AD81-9B7546A2B465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20" dirty="0">
              <a:latin typeface="+mn-lt"/>
              <a:cs typeface="Calibri"/>
            </a:rPr>
            <a:t>Centro:</a:t>
          </a:r>
          <a:r>
            <a:rPr lang="pt-BR" sz="2500" kern="1200" spc="5" dirty="0">
              <a:latin typeface="+mn-lt"/>
              <a:cs typeface="Calibri"/>
            </a:rPr>
            <a:t> </a:t>
          </a:r>
          <a:r>
            <a:rPr lang="pt-BR" sz="2500" kern="1200" spc="-15" dirty="0">
              <a:latin typeface="+mn-lt"/>
              <a:cs typeface="Calibri"/>
            </a:rPr>
            <a:t>Pessoas</a:t>
          </a:r>
          <a:endParaRPr lang="pt-BR" sz="2500" kern="1200" dirty="0"/>
        </a:p>
      </dsp:txBody>
      <dsp:txXfrm>
        <a:off x="38245" y="1428592"/>
        <a:ext cx="3906090" cy="1206814"/>
      </dsp:txXfrm>
    </dsp:sp>
    <dsp:sp modelId="{B81E02C8-FE0A-42C9-BCAF-07119408A62F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30" dirty="0">
              <a:latin typeface="+mn-lt"/>
              <a:cs typeface="Calibri"/>
            </a:rPr>
            <a:t>Trabalho:</a:t>
          </a:r>
          <a:r>
            <a:rPr lang="pt-BR" sz="2500" kern="1200" spc="5" dirty="0">
              <a:latin typeface="+mn-lt"/>
              <a:cs typeface="Calibri"/>
            </a:rPr>
            <a:t> </a:t>
          </a:r>
          <a:r>
            <a:rPr lang="pt-BR" sz="2500" kern="1200" spc="-10" dirty="0">
              <a:latin typeface="+mn-lt"/>
              <a:cs typeface="Calibri"/>
            </a:rPr>
            <a:t>Time</a:t>
          </a:r>
          <a:endParaRPr lang="pt-BR" sz="2500" kern="1200" dirty="0"/>
        </a:p>
      </dsp:txBody>
      <dsp:txXfrm>
        <a:off x="38245" y="2818179"/>
        <a:ext cx="1874556" cy="1206814"/>
      </dsp:txXfrm>
    </dsp:sp>
    <dsp:sp modelId="{EC7084C1-F37C-4E31-9EAF-8604D37DFA86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10" dirty="0">
              <a:latin typeface="+mn-lt"/>
              <a:cs typeface="Calibri"/>
            </a:rPr>
            <a:t>Regulação</a:t>
          </a:r>
          <a:endParaRPr lang="pt-BR" sz="2500" kern="1200" dirty="0"/>
        </a:p>
      </dsp:txBody>
      <dsp:txXfrm>
        <a:off x="2069779" y="2818179"/>
        <a:ext cx="1874556" cy="1206814"/>
      </dsp:txXfrm>
    </dsp:sp>
    <dsp:sp modelId="{17BE9F46-0FF0-465D-9C56-341D352D1C61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5" dirty="0">
              <a:latin typeface="+mn-lt"/>
              <a:cs typeface="Calibri"/>
            </a:rPr>
            <a:t>Mais R$</a:t>
          </a:r>
          <a:endParaRPr lang="pt-BR" sz="2500" kern="1200" dirty="0"/>
        </a:p>
      </dsp:txBody>
      <dsp:txXfrm>
        <a:off x="4183198" y="1428592"/>
        <a:ext cx="1874556" cy="1206814"/>
      </dsp:txXfrm>
    </dsp:sp>
    <dsp:sp modelId="{05CDA630-4F35-40C0-80A2-2586D963D1AB}">
      <dsp:nvSpPr>
        <dsp:cNvPr id="0" name=""/>
        <dsp:cNvSpPr/>
      </dsp:nvSpPr>
      <dsp:spPr>
        <a:xfrm>
          <a:off x="4077414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spc="-10" dirty="0">
              <a:latin typeface="+mn-lt"/>
              <a:cs typeface="Calibri"/>
            </a:rPr>
            <a:t>Ciência</a:t>
          </a:r>
        </a:p>
      </dsp:txBody>
      <dsp:txXfrm>
        <a:off x="4114960" y="2818179"/>
        <a:ext cx="1874556" cy="1206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sp:txBody>
      <dsp:txXfrm>
        <a:off x="159052" y="3478648"/>
        <a:ext cx="1008771" cy="84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D9B2C-1AA8-49CB-9671-05754EBE4C29}">
      <dsp:nvSpPr>
        <dsp:cNvPr id="0" name=""/>
        <dsp:cNvSpPr/>
      </dsp:nvSpPr>
      <dsp:spPr>
        <a:xfrm>
          <a:off x="219915" y="2191"/>
          <a:ext cx="3920397" cy="2191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b="1" kern="1200"/>
            <a:t>Agilizar a implantação das equipes e serviços da APS.</a:t>
          </a:r>
          <a:endParaRPr lang="pt-BR" sz="2400" b="1" kern="1200" dirty="0"/>
        </a:p>
      </dsp:txBody>
      <dsp:txXfrm>
        <a:off x="219915" y="2191"/>
        <a:ext cx="3920397" cy="2191451"/>
      </dsp:txXfrm>
    </dsp:sp>
    <dsp:sp modelId="{77E74DB3-C9A2-4CEE-BB56-AD1AB281E2E1}">
      <dsp:nvSpPr>
        <dsp:cNvPr id="0" name=""/>
        <dsp:cNvSpPr/>
      </dsp:nvSpPr>
      <dsp:spPr>
        <a:xfrm>
          <a:off x="4505554" y="2191"/>
          <a:ext cx="4002832" cy="2191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Dar celeridade ao fluxo de informação da solicitação do credenciamento.</a:t>
          </a:r>
          <a:endParaRPr lang="pt-BR" sz="2400" b="1" kern="1200" dirty="0"/>
        </a:p>
      </dsp:txBody>
      <dsp:txXfrm>
        <a:off x="4505554" y="2191"/>
        <a:ext cx="4002832" cy="2191451"/>
      </dsp:txXfrm>
    </dsp:sp>
    <dsp:sp modelId="{8F5100D6-2558-41B7-A00B-C37E877F1AA1}">
      <dsp:nvSpPr>
        <dsp:cNvPr id="0" name=""/>
        <dsp:cNvSpPr/>
      </dsp:nvSpPr>
      <dsp:spPr>
        <a:xfrm>
          <a:off x="155723" y="2558884"/>
          <a:ext cx="4016675" cy="2191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b="1" kern="1200" dirty="0"/>
            <a:t>Ampliar a autonomia do gestor municipal ou distrital para qualificação e expansão dos serviços.</a:t>
          </a:r>
          <a:endParaRPr lang="pt-BR" sz="2400" b="1" kern="1200" dirty="0"/>
        </a:p>
      </dsp:txBody>
      <dsp:txXfrm>
        <a:off x="155723" y="2558884"/>
        <a:ext cx="4016675" cy="2191451"/>
      </dsp:txXfrm>
    </dsp:sp>
    <dsp:sp modelId="{D4F50A7C-67E3-4553-B21E-2C8C9547344F}">
      <dsp:nvSpPr>
        <dsp:cNvPr id="0" name=""/>
        <dsp:cNvSpPr/>
      </dsp:nvSpPr>
      <dsp:spPr>
        <a:xfrm>
          <a:off x="4537641" y="2558884"/>
          <a:ext cx="4034937" cy="2191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b="1" kern="1200" dirty="0"/>
            <a:t>Reforçar o papel do </a:t>
          </a:r>
          <a:r>
            <a:rPr lang="pt-PT" altLang="pt-BR" sz="2400" b="1" kern="1200" dirty="0"/>
            <a:t>Plano Municipal ou Distrital de Saúde e Programação Anual de Saúde como documentos norteadores das políticas locais.</a:t>
          </a:r>
          <a:endParaRPr lang="pt-BR" sz="2400" b="1" kern="1200" dirty="0"/>
        </a:p>
      </dsp:txBody>
      <dsp:txXfrm>
        <a:off x="4537641" y="2558884"/>
        <a:ext cx="4034937" cy="2191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1A068-C60D-41C2-93E6-478D1786A0FE}">
      <dsp:nvSpPr>
        <dsp:cNvPr id="0" name=""/>
        <dsp:cNvSpPr/>
      </dsp:nvSpPr>
      <dsp:spPr>
        <a:xfrm>
          <a:off x="672" y="88893"/>
          <a:ext cx="2894456" cy="501985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MUNICÍPIO</a:t>
          </a:r>
        </a:p>
      </dsp:txBody>
      <dsp:txXfrm rot="16200000">
        <a:off x="-1768022" y="1857588"/>
        <a:ext cx="4116281" cy="578891"/>
      </dsp:txXfrm>
    </dsp:sp>
    <dsp:sp modelId="{7CBC6819-E74C-4556-A143-91A8A87B4F94}">
      <dsp:nvSpPr>
        <dsp:cNvPr id="0" name=""/>
        <dsp:cNvSpPr/>
      </dsp:nvSpPr>
      <dsp:spPr>
        <a:xfrm>
          <a:off x="579563" y="88893"/>
          <a:ext cx="2156369" cy="501985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Pactuação da necessidade de expansão de equipes e serviços no Plano Municipal ou Distrital de Saúde ou na Programação Anual de Saúde;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Instrumentos de Gestão aprovados pelo Conselho de Saúde.</a:t>
          </a:r>
        </a:p>
      </dsp:txBody>
      <dsp:txXfrm>
        <a:off x="579563" y="88893"/>
        <a:ext cx="2156369" cy="5019855"/>
      </dsp:txXfrm>
    </dsp:sp>
    <dsp:sp modelId="{8E479CEF-C62C-4B26-BE27-FCF91CC3AC72}">
      <dsp:nvSpPr>
        <dsp:cNvPr id="0" name=""/>
        <dsp:cNvSpPr/>
      </dsp:nvSpPr>
      <dsp:spPr>
        <a:xfrm>
          <a:off x="2996434" y="88893"/>
          <a:ext cx="2894456" cy="4981301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AO MS</a:t>
          </a:r>
        </a:p>
      </dsp:txBody>
      <dsp:txXfrm rot="16200000">
        <a:off x="1243546" y="1841781"/>
        <a:ext cx="4084667" cy="578891"/>
      </dsp:txXfrm>
    </dsp:sp>
    <dsp:sp modelId="{3CAB64AD-B726-4FF8-A291-3D942D60D076}">
      <dsp:nvSpPr>
        <dsp:cNvPr id="0" name=""/>
        <dsp:cNvSpPr/>
      </dsp:nvSpPr>
      <dsp:spPr>
        <a:xfrm rot="5400000">
          <a:off x="2755680" y="2849457"/>
          <a:ext cx="510454" cy="434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87A26-06EB-42C2-9168-F9667D514589}">
      <dsp:nvSpPr>
        <dsp:cNvPr id="0" name=""/>
        <dsp:cNvSpPr/>
      </dsp:nvSpPr>
      <dsp:spPr>
        <a:xfrm>
          <a:off x="3575326" y="88893"/>
          <a:ext cx="2156369" cy="49813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Ofício com a solicitação de credenciamento de serviços e equipes;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Cópia do ofício enviado ao CMS, à SES e CIB.</a:t>
          </a:r>
        </a:p>
      </dsp:txBody>
      <dsp:txXfrm>
        <a:off x="3575326" y="88893"/>
        <a:ext cx="2156369" cy="4981301"/>
      </dsp:txXfrm>
    </dsp:sp>
    <dsp:sp modelId="{91C25A74-610C-48FB-9FE1-67AF51EA2B26}">
      <dsp:nvSpPr>
        <dsp:cNvPr id="0" name=""/>
        <dsp:cNvSpPr/>
      </dsp:nvSpPr>
      <dsp:spPr>
        <a:xfrm>
          <a:off x="5992197" y="88893"/>
          <a:ext cx="2894456" cy="484472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MINISTÉRIO DA SAÚDE</a:t>
          </a:r>
        </a:p>
      </dsp:txBody>
      <dsp:txXfrm rot="16200000">
        <a:off x="4295303" y="1785786"/>
        <a:ext cx="3972678" cy="578891"/>
      </dsp:txXfrm>
    </dsp:sp>
    <dsp:sp modelId="{26ECB7C3-CC4E-4953-9AC9-089C41EEF936}">
      <dsp:nvSpPr>
        <dsp:cNvPr id="0" name=""/>
        <dsp:cNvSpPr/>
      </dsp:nvSpPr>
      <dsp:spPr>
        <a:xfrm rot="5400000">
          <a:off x="5751442" y="2849457"/>
          <a:ext cx="510454" cy="434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720A0-F019-4EFF-B63D-106AB2E556D5}">
      <dsp:nvSpPr>
        <dsp:cNvPr id="0" name=""/>
        <dsp:cNvSpPr/>
      </dsp:nvSpPr>
      <dsp:spPr>
        <a:xfrm>
          <a:off x="6571088" y="88893"/>
          <a:ext cx="2156369" cy="4844729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Análise da solicitação com base em critérios técnicos;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As solicitações deferidas são publicadas em  portaria;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Após a publicação da Portaria em DOU, o município tem 4 meses para cadastrar no CNES.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Gestor municipal poderá solicitar prorrogação de prazo (até 2 meses)</a:t>
          </a:r>
        </a:p>
      </dsp:txBody>
      <dsp:txXfrm>
        <a:off x="6571088" y="88893"/>
        <a:ext cx="2156369" cy="4844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ADAAB-DFCD-4F97-9434-836CB513326A}">
      <dsp:nvSpPr>
        <dsp:cNvPr id="0" name=""/>
        <dsp:cNvSpPr/>
      </dsp:nvSpPr>
      <dsp:spPr>
        <a:xfrm>
          <a:off x="118657" y="0"/>
          <a:ext cx="2469825" cy="505633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Provimento direto de médicos nas áreas mais remotas: readequação da alocação das vagas do Programa anterior </a:t>
          </a:r>
        </a:p>
      </dsp:txBody>
      <dsp:txXfrm>
        <a:off x="118657" y="2022534"/>
        <a:ext cx="2469825" cy="2022534"/>
      </dsp:txXfrm>
    </dsp:sp>
    <dsp:sp modelId="{AA8FA7EF-4E29-40F9-9079-5BEF27799DF4}">
      <dsp:nvSpPr>
        <dsp:cNvPr id="0" name=""/>
        <dsp:cNvSpPr/>
      </dsp:nvSpPr>
      <dsp:spPr>
        <a:xfrm>
          <a:off x="417131" y="292073"/>
          <a:ext cx="1638736" cy="1706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B517D-0D8A-40D1-8FF9-264C5DF6FBB6}">
      <dsp:nvSpPr>
        <dsp:cNvPr id="0" name=""/>
        <dsp:cNvSpPr/>
      </dsp:nvSpPr>
      <dsp:spPr>
        <a:xfrm>
          <a:off x="2592285" y="0"/>
          <a:ext cx="2469825" cy="505633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Contratação federal de médicos para APS: seleção por prova, gratificação áreas remotas e avaliação por desempenho </a:t>
          </a:r>
        </a:p>
      </dsp:txBody>
      <dsp:txXfrm>
        <a:off x="2592285" y="2022534"/>
        <a:ext cx="2469825" cy="2022534"/>
      </dsp:txXfrm>
    </dsp:sp>
    <dsp:sp modelId="{17F49238-978E-4A97-9866-9B4364735739}">
      <dsp:nvSpPr>
        <dsp:cNvPr id="0" name=""/>
        <dsp:cNvSpPr/>
      </dsp:nvSpPr>
      <dsp:spPr>
        <a:xfrm>
          <a:off x="2938540" y="303380"/>
          <a:ext cx="1683759" cy="1683759"/>
        </a:xfrm>
        <a:prstGeom prst="ellipse">
          <a:avLst/>
        </a:prstGeom>
        <a:solidFill>
          <a:schemeClr val="accent1">
            <a:tint val="50000"/>
            <a:hueOff val="-6903"/>
            <a:satOff val="287"/>
            <a:lumOff val="-1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1353-7641-4725-9CEB-8A17F1F1A1E1}">
      <dsp:nvSpPr>
        <dsp:cNvPr id="0" name=""/>
        <dsp:cNvSpPr/>
      </dsp:nvSpPr>
      <dsp:spPr>
        <a:xfrm>
          <a:off x="5089427" y="0"/>
          <a:ext cx="2469825" cy="505633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Formação em larga escala para a MFC / APS: tutoria presencial</a:t>
          </a:r>
        </a:p>
      </dsp:txBody>
      <dsp:txXfrm>
        <a:off x="5089427" y="2022534"/>
        <a:ext cx="2469825" cy="2022534"/>
      </dsp:txXfrm>
    </dsp:sp>
    <dsp:sp modelId="{32C464A3-7272-4D54-9903-DF707C0D70C1}">
      <dsp:nvSpPr>
        <dsp:cNvPr id="0" name=""/>
        <dsp:cNvSpPr/>
      </dsp:nvSpPr>
      <dsp:spPr>
        <a:xfrm>
          <a:off x="5482459" y="303380"/>
          <a:ext cx="1683759" cy="1683759"/>
        </a:xfrm>
        <a:prstGeom prst="ellipse">
          <a:avLst/>
        </a:prstGeom>
        <a:solidFill>
          <a:schemeClr val="accent1">
            <a:tint val="50000"/>
            <a:hueOff val="-13806"/>
            <a:satOff val="574"/>
            <a:lumOff val="-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84492-58DD-4D4C-B3CB-67EEC1836B2A}">
      <dsp:nvSpPr>
        <dsp:cNvPr id="0" name=""/>
        <dsp:cNvSpPr/>
      </dsp:nvSpPr>
      <dsp:spPr>
        <a:xfrm>
          <a:off x="302433" y="4045068"/>
          <a:ext cx="6955972" cy="758450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76F0D-7233-406C-AD07-E2D7C39EBD90}">
      <dsp:nvSpPr>
        <dsp:cNvPr id="0" name=""/>
        <dsp:cNvSpPr/>
      </dsp:nvSpPr>
      <dsp:spPr>
        <a:xfrm>
          <a:off x="0" y="195099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7237-E0D1-4FCA-A95F-D352FB8A67FE}">
      <dsp:nvSpPr>
        <dsp:cNvPr id="0" name=""/>
        <dsp:cNvSpPr/>
      </dsp:nvSpPr>
      <dsp:spPr>
        <a:xfrm>
          <a:off x="406135" y="3219"/>
          <a:ext cx="5685903" cy="3837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20">
              <a:latin typeface="Calibri"/>
              <a:cs typeface="Calibri"/>
            </a:rPr>
            <a:t>Tamanho </a:t>
          </a:r>
          <a:r>
            <a:rPr lang="pt-BR" sz="1800" kern="1200">
              <a:latin typeface="Calibri"/>
              <a:cs typeface="Calibri"/>
            </a:rPr>
            <a:t>do</a:t>
          </a:r>
          <a:r>
            <a:rPr lang="pt-BR" sz="1800" kern="1200" spc="-175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município</a:t>
          </a:r>
          <a:endParaRPr lang="pt-BR" sz="1800" kern="1200" dirty="0"/>
        </a:p>
      </dsp:txBody>
      <dsp:txXfrm>
        <a:off x="424869" y="21953"/>
        <a:ext cx="5648435" cy="346292"/>
      </dsp:txXfrm>
    </dsp:sp>
    <dsp:sp modelId="{5CC03F77-0A95-4196-911F-81022D45E012}">
      <dsp:nvSpPr>
        <dsp:cNvPr id="0" name=""/>
        <dsp:cNvSpPr/>
      </dsp:nvSpPr>
      <dsp:spPr>
        <a:xfrm>
          <a:off x="0" y="784779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2ACA0-C26A-492D-B3BD-BB4A74B59918}">
      <dsp:nvSpPr>
        <dsp:cNvPr id="0" name=""/>
        <dsp:cNvSpPr/>
      </dsp:nvSpPr>
      <dsp:spPr>
        <a:xfrm>
          <a:off x="406135" y="592899"/>
          <a:ext cx="5685903" cy="383760"/>
        </a:xfrm>
        <a:prstGeom prst="roundRect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5">
              <a:latin typeface="Calibri"/>
              <a:cs typeface="Calibri"/>
            </a:rPr>
            <a:t>Localização </a:t>
          </a:r>
          <a:r>
            <a:rPr lang="pt-BR" sz="1800" kern="1200">
              <a:latin typeface="Calibri"/>
              <a:cs typeface="Calibri"/>
            </a:rPr>
            <a:t>do</a:t>
          </a:r>
          <a:r>
            <a:rPr lang="pt-BR" sz="1800" kern="1200" spc="-210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município</a:t>
          </a:r>
          <a:endParaRPr lang="pt-BR" sz="1800" kern="1200" dirty="0"/>
        </a:p>
      </dsp:txBody>
      <dsp:txXfrm>
        <a:off x="424869" y="611633"/>
        <a:ext cx="5648435" cy="346292"/>
      </dsp:txXfrm>
    </dsp:sp>
    <dsp:sp modelId="{A414BBD9-FEE5-4EEB-A0BB-E16D1C479732}">
      <dsp:nvSpPr>
        <dsp:cNvPr id="0" name=""/>
        <dsp:cNvSpPr/>
      </dsp:nvSpPr>
      <dsp:spPr>
        <a:xfrm>
          <a:off x="0" y="1374460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77DC2-A454-4837-864A-6A196B77A70B}">
      <dsp:nvSpPr>
        <dsp:cNvPr id="0" name=""/>
        <dsp:cNvSpPr/>
      </dsp:nvSpPr>
      <dsp:spPr>
        <a:xfrm>
          <a:off x="406135" y="1182580"/>
          <a:ext cx="5685903" cy="383760"/>
        </a:xfrm>
        <a:prstGeom prst="roundRect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5">
              <a:latin typeface="Calibri"/>
              <a:cs typeface="Calibri"/>
            </a:rPr>
            <a:t>Condições socioeconômicas </a:t>
          </a:r>
          <a:r>
            <a:rPr lang="pt-BR" sz="1800" kern="1200">
              <a:latin typeface="Calibri"/>
              <a:cs typeface="Calibri"/>
            </a:rPr>
            <a:t>do</a:t>
          </a:r>
          <a:r>
            <a:rPr lang="pt-BR" sz="1800" kern="1200" spc="70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município</a:t>
          </a:r>
          <a:endParaRPr lang="pt-BR" sz="1800" kern="1200" dirty="0"/>
        </a:p>
      </dsp:txBody>
      <dsp:txXfrm>
        <a:off x="424869" y="1201314"/>
        <a:ext cx="5648435" cy="346292"/>
      </dsp:txXfrm>
    </dsp:sp>
    <dsp:sp modelId="{E69CDAB4-ED16-4341-960F-5EC7C3C90CF5}">
      <dsp:nvSpPr>
        <dsp:cNvPr id="0" name=""/>
        <dsp:cNvSpPr/>
      </dsp:nvSpPr>
      <dsp:spPr>
        <a:xfrm>
          <a:off x="0" y="1964140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BA40-EDB3-4E77-B2A7-C8FC576F37B9}">
      <dsp:nvSpPr>
        <dsp:cNvPr id="0" name=""/>
        <dsp:cNvSpPr/>
      </dsp:nvSpPr>
      <dsp:spPr>
        <a:xfrm>
          <a:off x="406135" y="1772260"/>
          <a:ext cx="5685903" cy="383760"/>
        </a:xfrm>
        <a:prstGeom prst="roundRect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10">
              <a:latin typeface="Calibri"/>
              <a:cs typeface="Calibri"/>
            </a:rPr>
            <a:t>Pouco </a:t>
          </a:r>
          <a:r>
            <a:rPr lang="pt-BR" sz="1800" kern="1200" spc="-5">
              <a:latin typeface="Calibri"/>
              <a:cs typeface="Calibri"/>
            </a:rPr>
            <a:t>interesse</a:t>
          </a:r>
          <a:r>
            <a:rPr lang="pt-BR" sz="1800" kern="1200" spc="-200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profissional</a:t>
          </a:r>
          <a:endParaRPr lang="pt-BR" sz="1800" kern="1200" dirty="0"/>
        </a:p>
      </dsp:txBody>
      <dsp:txXfrm>
        <a:off x="424869" y="1790994"/>
        <a:ext cx="5648435" cy="346292"/>
      </dsp:txXfrm>
    </dsp:sp>
    <dsp:sp modelId="{CF678799-1CCA-4385-8235-7CB4F907E963}">
      <dsp:nvSpPr>
        <dsp:cNvPr id="0" name=""/>
        <dsp:cNvSpPr/>
      </dsp:nvSpPr>
      <dsp:spPr>
        <a:xfrm>
          <a:off x="0" y="2553820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01429-1017-40C7-9A63-320A56DCAC1E}">
      <dsp:nvSpPr>
        <dsp:cNvPr id="0" name=""/>
        <dsp:cNvSpPr/>
      </dsp:nvSpPr>
      <dsp:spPr>
        <a:xfrm>
          <a:off x="406135" y="2361940"/>
          <a:ext cx="5685903" cy="383760"/>
        </a:xfrm>
        <a:prstGeom prst="roundRect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5">
              <a:latin typeface="Calibri"/>
              <a:cs typeface="Calibri"/>
            </a:rPr>
            <a:t>Condições </a:t>
          </a:r>
          <a:r>
            <a:rPr lang="pt-BR" sz="1800" kern="1200">
              <a:latin typeface="Calibri"/>
              <a:cs typeface="Calibri"/>
            </a:rPr>
            <a:t>de</a:t>
          </a:r>
          <a:r>
            <a:rPr lang="pt-BR" sz="1800" kern="1200" spc="-200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trabalho</a:t>
          </a:r>
          <a:endParaRPr lang="pt-BR" sz="1800" kern="1200" dirty="0"/>
        </a:p>
      </dsp:txBody>
      <dsp:txXfrm>
        <a:off x="424869" y="2380674"/>
        <a:ext cx="5648435" cy="346292"/>
      </dsp:txXfrm>
    </dsp:sp>
    <dsp:sp modelId="{4FE25559-B653-4EBC-A878-E7E3BA15FEB7}">
      <dsp:nvSpPr>
        <dsp:cNvPr id="0" name=""/>
        <dsp:cNvSpPr/>
      </dsp:nvSpPr>
      <dsp:spPr>
        <a:xfrm>
          <a:off x="0" y="3143500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AE9B-F6D5-4649-841C-20EE387F5135}">
      <dsp:nvSpPr>
        <dsp:cNvPr id="0" name=""/>
        <dsp:cNvSpPr/>
      </dsp:nvSpPr>
      <dsp:spPr>
        <a:xfrm>
          <a:off x="406135" y="2951620"/>
          <a:ext cx="5685903" cy="383760"/>
        </a:xfrm>
        <a:prstGeom prst="roundRect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10">
              <a:latin typeface="Calibri"/>
              <a:cs typeface="Calibri"/>
            </a:rPr>
            <a:t>Remuneração</a:t>
          </a:r>
          <a:r>
            <a:rPr lang="pt-BR" sz="1800" kern="1200" spc="-165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médica</a:t>
          </a:r>
          <a:endParaRPr lang="pt-BR" sz="1800" kern="1200" dirty="0"/>
        </a:p>
      </dsp:txBody>
      <dsp:txXfrm>
        <a:off x="424869" y="2970354"/>
        <a:ext cx="5648435" cy="346292"/>
      </dsp:txXfrm>
    </dsp:sp>
    <dsp:sp modelId="{7CFC0886-5F78-4CAB-A516-DBE28F65FC69}">
      <dsp:nvSpPr>
        <dsp:cNvPr id="0" name=""/>
        <dsp:cNvSpPr/>
      </dsp:nvSpPr>
      <dsp:spPr>
        <a:xfrm>
          <a:off x="0" y="3733180"/>
          <a:ext cx="81227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64520-1D3B-4DE5-9D9B-AE97D19EA15B}">
      <dsp:nvSpPr>
        <dsp:cNvPr id="0" name=""/>
        <dsp:cNvSpPr/>
      </dsp:nvSpPr>
      <dsp:spPr>
        <a:xfrm>
          <a:off x="406135" y="3541300"/>
          <a:ext cx="5685903" cy="383760"/>
        </a:xfrm>
        <a:prstGeom prst="roundRect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914" tIns="0" rIns="2149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spc="-10">
              <a:latin typeface="Calibri"/>
              <a:cs typeface="Calibri"/>
            </a:rPr>
            <a:t>Insegurança</a:t>
          </a:r>
          <a:r>
            <a:rPr lang="pt-BR" sz="1800" kern="1200" spc="-165">
              <a:latin typeface="Calibri"/>
              <a:cs typeface="Calibri"/>
            </a:rPr>
            <a:t> </a:t>
          </a:r>
          <a:r>
            <a:rPr lang="pt-BR" sz="1800" kern="1200" spc="-5">
              <a:latin typeface="Calibri"/>
              <a:cs typeface="Calibri"/>
            </a:rPr>
            <a:t>profissional</a:t>
          </a:r>
          <a:endParaRPr lang="pt-BR" sz="1800" kern="1200" dirty="0"/>
        </a:p>
      </dsp:txBody>
      <dsp:txXfrm>
        <a:off x="424869" y="3560034"/>
        <a:ext cx="5648435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EA28-2A84-4B7D-92D8-6551E7786CBE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E993-715D-4E52-9387-4B4D4C2B6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41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08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717D-4F79-4616-9BC0-6F31F678DB9C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7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70;p2:note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5603" name="Google Shape;71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10490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543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5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62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4E9F-BB9D-4160-9F23-30609F07F78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1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z="1600" b="1" dirty="0"/>
              <a:t>1_ Em todos os modelos o Reino Unido se destaca como um grande influenciador do desenho de financiamento dos outros países.</a:t>
            </a:r>
          </a:p>
          <a:p>
            <a:pPr>
              <a:spcBef>
                <a:spcPct val="0"/>
              </a:spcBef>
            </a:pPr>
            <a:endParaRPr lang="pt-BR" altLang="pt-BR" b="1" dirty="0"/>
          </a:p>
          <a:p>
            <a:pPr>
              <a:spcBef>
                <a:spcPct val="0"/>
              </a:spcBef>
            </a:pPr>
            <a:r>
              <a:rPr lang="pt-BR" altLang="pt-BR" b="1" dirty="0"/>
              <a:t>Avaliação financiamento da sAPS</a:t>
            </a: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Comentários gerais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Avaliar a periodicidade do cálculo dos indicadores, visto que, pelas limitações técnicas atuais da base do SISAB existem limitações que justificam o uso mensal do cálculo dos indicadores para pagamento e monitoramento.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 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Sugestão: Iniciar o calculo dos indicadores dos três últimos meses e projetar o pagamento para as 3 competências seguintes.</a:t>
            </a:r>
          </a:p>
          <a:p>
            <a:pPr>
              <a:spcBef>
                <a:spcPct val="0"/>
              </a:spcBef>
            </a:pPr>
            <a:endParaRPr lang="fr-FR" altLang="pt-BR" dirty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BF8485-E25B-407D-8754-1899CE84160D}" type="slidenum">
              <a:rPr lang="fr-FR" altLang="pt-BR"/>
              <a:pPr/>
              <a:t>44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5469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6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00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55215" y="6221732"/>
            <a:ext cx="197985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1043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48699" y="283833"/>
            <a:ext cx="5537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" y="6572250"/>
            <a:ext cx="548775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s.saude.gov.br/ape/saudehor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rgs.br/telessauders/teleconsultoria/0800-644-654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5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567" y="289902"/>
            <a:ext cx="8229600" cy="838957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Evolução da implantação de ESF e ESB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91319" y="1128859"/>
            <a:ext cx="7833637" cy="4985338"/>
            <a:chOff x="1403648" y="1746580"/>
            <a:chExt cx="6921308" cy="3986676"/>
          </a:xfrm>
        </p:grpSpPr>
        <p:graphicFrame>
          <p:nvGraphicFramePr>
            <p:cNvPr id="4" name="Gráfic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1994074"/>
                </p:ext>
              </p:extLst>
            </p:nvPr>
          </p:nvGraphicFramePr>
          <p:xfrm>
            <a:off x="1403648" y="2060848"/>
            <a:ext cx="6336704" cy="3672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Conector de Seta Reta 6"/>
            <p:cNvCxnSpPr/>
            <p:nvPr/>
          </p:nvCxnSpPr>
          <p:spPr>
            <a:xfrm flipV="1">
              <a:off x="2267744" y="1988840"/>
              <a:ext cx="4824536" cy="1296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7092280" y="174658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+45%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>
            <a:xfrm flipV="1">
              <a:off x="2915816" y="4221089"/>
              <a:ext cx="4526079" cy="6480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7511913" y="4021034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+ 49%</a:t>
              </a: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7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350568" y="398912"/>
            <a:ext cx="7996418" cy="63094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defPPr>
              <a:defRPr lang="pt-BR"/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2800" b="0" i="0" u="none" strike="noStrike" cap="none">
                <a:solidFill>
                  <a:srgbClr val="0070C0"/>
                </a:solidFill>
                <a:latin typeface="Calibri" pitchFamily="34" charset="0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l"/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Atenção</a:t>
            </a:r>
            <a:r>
              <a:rPr lang="pt-BR" sz="3500" b="1" dirty="0">
                <a:solidFill>
                  <a:schemeClr val="accent1">
                    <a:lumMod val="75000"/>
                  </a:schemeClr>
                </a:solidFill>
              </a:rPr>
              <a:t> Primária no Brasil – </a:t>
            </a:r>
            <a:r>
              <a:rPr lang="pt-BR" sz="3500" b="1" dirty="0">
                <a:solidFill>
                  <a:srgbClr val="FF0000"/>
                </a:solidFill>
              </a:rPr>
              <a:t>10/2019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956489" y="1024855"/>
            <a:ext cx="7575951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sz="1600" b="1" dirty="0">
                <a:cs typeface="Arial" pitchFamily="34" charset="0"/>
              </a:rPr>
              <a:t>43.637 </a:t>
            </a:r>
            <a:r>
              <a:rPr lang="pt-BR" altLang="pt-BR" sz="1600" dirty="0">
                <a:cs typeface="Arial" pitchFamily="34" charset="0"/>
              </a:rPr>
              <a:t>Equipes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da Estratégia Saúde da Família, sendo </a:t>
            </a:r>
            <a:r>
              <a:rPr lang="pt-BR" altLang="pt-BR" sz="1600" b="1" dirty="0">
                <a:cs typeface="Arial" pitchFamily="34" charset="0"/>
              </a:rPr>
              <a:t>15.204 Mais Médicos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>
                <a:cs typeface="Arial" pitchFamily="34" charset="0"/>
              </a:rPr>
              <a:t>28.734 </a:t>
            </a:r>
            <a:r>
              <a:rPr lang="pt-BR" altLang="pt-BR" sz="1600" dirty="0">
                <a:cs typeface="Arial" pitchFamily="34" charset="0"/>
              </a:rPr>
              <a:t>Equipes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de Estratégia de Saúde Bucal 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1600" b="1" dirty="0">
                <a:cs typeface="Arial" pitchFamily="34" charset="0"/>
              </a:rPr>
              <a:t>268.879</a:t>
            </a:r>
            <a:r>
              <a:rPr lang="pt-BR" altLang="pt-BR" sz="1600" b="1" dirty="0"/>
              <a:t> </a:t>
            </a:r>
            <a:r>
              <a:rPr lang="pt-BR" altLang="pt-BR" sz="1600" dirty="0">
                <a:cs typeface="Arial" pitchFamily="34" charset="0"/>
              </a:rPr>
              <a:t>Agentes Comunitários de Saúde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>
                <a:cs typeface="Arial" pitchFamily="34" charset="0"/>
              </a:rPr>
              <a:t>5.546 </a:t>
            </a:r>
            <a:r>
              <a:rPr lang="pt-BR" altLang="pt-BR" sz="1600" dirty="0">
                <a:cs typeface="Arial" pitchFamily="34" charset="0"/>
              </a:rPr>
              <a:t>Equipes dos Núcleos Ampliado de Saúde da Família/AB – NASF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>
                <a:cs typeface="Arial" pitchFamily="34" charset="0"/>
              </a:rPr>
              <a:t>1.966 </a:t>
            </a:r>
            <a:r>
              <a:rPr lang="pt-BR" altLang="pt-BR" sz="1600" dirty="0">
                <a:cs typeface="Arial" pitchFamily="34" charset="0"/>
              </a:rPr>
              <a:t>Laboratórios Regionais de Próteses Dentárias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/>
              <a:t>1.152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Centros de Especialidades Odontológicas - CEO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/>
              <a:t>357 </a:t>
            </a:r>
            <a:r>
              <a:rPr lang="pt-BR" altLang="pt-BR" sz="1600" dirty="0">
                <a:cs typeface="Arial" pitchFamily="34" charset="0"/>
              </a:rPr>
              <a:t>Equipes de Atenção Básica da Saúde Prisional 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/>
              <a:t>164</a:t>
            </a:r>
            <a:r>
              <a:rPr lang="pt-BR" altLang="pt-BR" sz="1600" dirty="0"/>
              <a:t> </a:t>
            </a:r>
            <a:r>
              <a:rPr lang="pt-BR" altLang="pt-BR" sz="1600" dirty="0">
                <a:cs typeface="Arial" pitchFamily="34" charset="0"/>
              </a:rPr>
              <a:t> Equipes de Atenção Básica do Consultório na Rua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/>
              <a:t>252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Equipes de Saúde Bucal das Unidades Odontológicas Móveis - UOM</a:t>
            </a:r>
          </a:p>
          <a:p>
            <a:pPr algn="just">
              <a:buFont typeface="Wingdings" pitchFamily="2" charset="2"/>
              <a:buChar char="v"/>
            </a:pPr>
            <a:endParaRPr lang="pt-BR" altLang="pt-BR" sz="1600" b="1" dirty="0"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altLang="pt-BR" sz="1600" b="1" dirty="0">
                <a:cs typeface="Arial" pitchFamily="34" charset="0"/>
              </a:rPr>
              <a:t>154</a:t>
            </a:r>
            <a:r>
              <a:rPr lang="pt-BR" altLang="pt-BR" sz="1600" dirty="0">
                <a:cs typeface="Arial" pitchFamily="34" charset="0"/>
              </a:rPr>
              <a:t> ESF para populações Ribeirinhas e </a:t>
            </a:r>
            <a:r>
              <a:rPr lang="pt-BR" altLang="pt-BR" sz="1600" b="1" dirty="0"/>
              <a:t>23 </a:t>
            </a:r>
            <a:r>
              <a:rPr lang="pt-BR" altLang="pt-BR" sz="1600" dirty="0">
                <a:cs typeface="Arial" pitchFamily="34" charset="0"/>
              </a:rPr>
              <a:t>ESF em UBS Fluviais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75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675" y="568383"/>
            <a:ext cx="8401721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3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Desafios para Atenção Primária à Saúde no Brasil</a:t>
            </a:r>
          </a:p>
        </p:txBody>
      </p:sp>
      <p:sp>
        <p:nvSpPr>
          <p:cNvPr id="4" name="object 4"/>
          <p:cNvSpPr/>
          <p:nvPr/>
        </p:nvSpPr>
        <p:spPr>
          <a:xfrm>
            <a:off x="458177" y="1306575"/>
            <a:ext cx="915035" cy="4344035"/>
          </a:xfrm>
          <a:custGeom>
            <a:avLst/>
            <a:gdLst/>
            <a:ahLst/>
            <a:cxnLst/>
            <a:rect l="l" t="t" r="r" b="b"/>
            <a:pathLst>
              <a:path w="915035" h="4344035">
                <a:moveTo>
                  <a:pt x="15290" y="0"/>
                </a:moveTo>
                <a:lnTo>
                  <a:pt x="49235" y="34473"/>
                </a:lnTo>
                <a:lnTo>
                  <a:pt x="82528" y="69344"/>
                </a:lnTo>
                <a:lnTo>
                  <a:pt x="115167" y="104606"/>
                </a:lnTo>
                <a:lnTo>
                  <a:pt x="147154" y="140250"/>
                </a:lnTo>
                <a:lnTo>
                  <a:pt x="178488" y="176268"/>
                </a:lnTo>
                <a:lnTo>
                  <a:pt x="209169" y="212654"/>
                </a:lnTo>
                <a:lnTo>
                  <a:pt x="239197" y="249399"/>
                </a:lnTo>
                <a:lnTo>
                  <a:pt x="268573" y="286496"/>
                </a:lnTo>
                <a:lnTo>
                  <a:pt x="297296" y="323936"/>
                </a:lnTo>
                <a:lnTo>
                  <a:pt x="325366" y="361712"/>
                </a:lnTo>
                <a:lnTo>
                  <a:pt x="352783" y="399817"/>
                </a:lnTo>
                <a:lnTo>
                  <a:pt x="379547" y="438243"/>
                </a:lnTo>
                <a:lnTo>
                  <a:pt x="405659" y="476981"/>
                </a:lnTo>
                <a:lnTo>
                  <a:pt x="431118" y="516025"/>
                </a:lnTo>
                <a:lnTo>
                  <a:pt x="455924" y="555366"/>
                </a:lnTo>
                <a:lnTo>
                  <a:pt x="480077" y="594997"/>
                </a:lnTo>
                <a:lnTo>
                  <a:pt x="503577" y="634909"/>
                </a:lnTo>
                <a:lnTo>
                  <a:pt x="526425" y="675096"/>
                </a:lnTo>
                <a:lnTo>
                  <a:pt x="548620" y="715550"/>
                </a:lnTo>
                <a:lnTo>
                  <a:pt x="570162" y="756263"/>
                </a:lnTo>
                <a:lnTo>
                  <a:pt x="591051" y="797226"/>
                </a:lnTo>
                <a:lnTo>
                  <a:pt x="611288" y="838433"/>
                </a:lnTo>
                <a:lnTo>
                  <a:pt x="630872" y="879876"/>
                </a:lnTo>
                <a:lnTo>
                  <a:pt x="649803" y="921547"/>
                </a:lnTo>
                <a:lnTo>
                  <a:pt x="668081" y="963437"/>
                </a:lnTo>
                <a:lnTo>
                  <a:pt x="685706" y="1005541"/>
                </a:lnTo>
                <a:lnTo>
                  <a:pt x="702679" y="1047849"/>
                </a:lnTo>
                <a:lnTo>
                  <a:pt x="718998" y="1090354"/>
                </a:lnTo>
                <a:lnTo>
                  <a:pt x="734665" y="1133048"/>
                </a:lnTo>
                <a:lnTo>
                  <a:pt x="749679" y="1175924"/>
                </a:lnTo>
                <a:lnTo>
                  <a:pt x="764041" y="1218974"/>
                </a:lnTo>
                <a:lnTo>
                  <a:pt x="777749" y="1262190"/>
                </a:lnTo>
                <a:lnTo>
                  <a:pt x="790805" y="1305564"/>
                </a:lnTo>
                <a:lnTo>
                  <a:pt x="803208" y="1349089"/>
                </a:lnTo>
                <a:lnTo>
                  <a:pt x="814959" y="1392757"/>
                </a:lnTo>
                <a:lnTo>
                  <a:pt x="826056" y="1436560"/>
                </a:lnTo>
                <a:lnTo>
                  <a:pt x="836501" y="1480491"/>
                </a:lnTo>
                <a:lnTo>
                  <a:pt x="846292" y="1524541"/>
                </a:lnTo>
                <a:lnTo>
                  <a:pt x="855432" y="1568704"/>
                </a:lnTo>
                <a:lnTo>
                  <a:pt x="863918" y="1612971"/>
                </a:lnTo>
                <a:lnTo>
                  <a:pt x="871751" y="1657334"/>
                </a:lnTo>
                <a:lnTo>
                  <a:pt x="878932" y="1701786"/>
                </a:lnTo>
                <a:lnTo>
                  <a:pt x="885460" y="1746319"/>
                </a:lnTo>
                <a:lnTo>
                  <a:pt x="891335" y="1790926"/>
                </a:lnTo>
                <a:lnTo>
                  <a:pt x="896557" y="1835599"/>
                </a:lnTo>
                <a:lnTo>
                  <a:pt x="901127" y="1880329"/>
                </a:lnTo>
                <a:lnTo>
                  <a:pt x="905044" y="1925109"/>
                </a:lnTo>
                <a:lnTo>
                  <a:pt x="908308" y="1969933"/>
                </a:lnTo>
                <a:lnTo>
                  <a:pt x="910919" y="2014790"/>
                </a:lnTo>
                <a:lnTo>
                  <a:pt x="912877" y="2059675"/>
                </a:lnTo>
                <a:lnTo>
                  <a:pt x="914183" y="2104579"/>
                </a:lnTo>
                <a:lnTo>
                  <a:pt x="914835" y="2149495"/>
                </a:lnTo>
                <a:lnTo>
                  <a:pt x="914835" y="2194415"/>
                </a:lnTo>
                <a:lnTo>
                  <a:pt x="914183" y="2239331"/>
                </a:lnTo>
                <a:lnTo>
                  <a:pt x="912877" y="2284235"/>
                </a:lnTo>
                <a:lnTo>
                  <a:pt x="910919" y="2329120"/>
                </a:lnTo>
                <a:lnTo>
                  <a:pt x="908308" y="2373978"/>
                </a:lnTo>
                <a:lnTo>
                  <a:pt x="905044" y="2418801"/>
                </a:lnTo>
                <a:lnTo>
                  <a:pt x="901127" y="2463581"/>
                </a:lnTo>
                <a:lnTo>
                  <a:pt x="896557" y="2508312"/>
                </a:lnTo>
                <a:lnTo>
                  <a:pt x="891335" y="2552984"/>
                </a:lnTo>
                <a:lnTo>
                  <a:pt x="885460" y="2597591"/>
                </a:lnTo>
                <a:lnTo>
                  <a:pt x="878932" y="2642124"/>
                </a:lnTo>
                <a:lnTo>
                  <a:pt x="871751" y="2686577"/>
                </a:lnTo>
                <a:lnTo>
                  <a:pt x="863918" y="2730940"/>
                </a:lnTo>
                <a:lnTo>
                  <a:pt x="855432" y="2775207"/>
                </a:lnTo>
                <a:lnTo>
                  <a:pt x="846292" y="2819369"/>
                </a:lnTo>
                <a:lnTo>
                  <a:pt x="836501" y="2863420"/>
                </a:lnTo>
                <a:lnTo>
                  <a:pt x="826056" y="2907351"/>
                </a:lnTo>
                <a:lnTo>
                  <a:pt x="814959" y="2951154"/>
                </a:lnTo>
                <a:lnTo>
                  <a:pt x="803208" y="2994822"/>
                </a:lnTo>
                <a:lnTo>
                  <a:pt x="790805" y="3038347"/>
                </a:lnTo>
                <a:lnTo>
                  <a:pt x="777749" y="3081722"/>
                </a:lnTo>
                <a:lnTo>
                  <a:pt x="764041" y="3124938"/>
                </a:lnTo>
                <a:lnTo>
                  <a:pt x="749679" y="3167988"/>
                </a:lnTo>
                <a:lnTo>
                  <a:pt x="734665" y="3210864"/>
                </a:lnTo>
                <a:lnTo>
                  <a:pt x="718998" y="3253558"/>
                </a:lnTo>
                <a:lnTo>
                  <a:pt x="702679" y="3296064"/>
                </a:lnTo>
                <a:lnTo>
                  <a:pt x="685706" y="3338372"/>
                </a:lnTo>
                <a:lnTo>
                  <a:pt x="668081" y="3380475"/>
                </a:lnTo>
                <a:lnTo>
                  <a:pt x="649803" y="3422366"/>
                </a:lnTo>
                <a:lnTo>
                  <a:pt x="630872" y="3464037"/>
                </a:lnTo>
                <a:lnTo>
                  <a:pt x="611288" y="3505480"/>
                </a:lnTo>
                <a:lnTo>
                  <a:pt x="591051" y="3546687"/>
                </a:lnTo>
                <a:lnTo>
                  <a:pt x="570162" y="3587651"/>
                </a:lnTo>
                <a:lnTo>
                  <a:pt x="548620" y="3628364"/>
                </a:lnTo>
                <a:lnTo>
                  <a:pt x="526425" y="3668818"/>
                </a:lnTo>
                <a:lnTo>
                  <a:pt x="503577" y="3709005"/>
                </a:lnTo>
                <a:lnTo>
                  <a:pt x="480077" y="3748918"/>
                </a:lnTo>
                <a:lnTo>
                  <a:pt x="455924" y="3788549"/>
                </a:lnTo>
                <a:lnTo>
                  <a:pt x="431118" y="3827891"/>
                </a:lnTo>
                <a:lnTo>
                  <a:pt x="405659" y="3866935"/>
                </a:lnTo>
                <a:lnTo>
                  <a:pt x="379547" y="3905673"/>
                </a:lnTo>
                <a:lnTo>
                  <a:pt x="352783" y="3944099"/>
                </a:lnTo>
                <a:lnTo>
                  <a:pt x="325366" y="3982204"/>
                </a:lnTo>
                <a:lnTo>
                  <a:pt x="297296" y="4019981"/>
                </a:lnTo>
                <a:lnTo>
                  <a:pt x="268573" y="4057422"/>
                </a:lnTo>
                <a:lnTo>
                  <a:pt x="239197" y="4094518"/>
                </a:lnTo>
                <a:lnTo>
                  <a:pt x="209169" y="4131264"/>
                </a:lnTo>
                <a:lnTo>
                  <a:pt x="178488" y="4167650"/>
                </a:lnTo>
                <a:lnTo>
                  <a:pt x="147154" y="4203669"/>
                </a:lnTo>
                <a:lnTo>
                  <a:pt x="115167" y="4239313"/>
                </a:lnTo>
                <a:lnTo>
                  <a:pt x="82528" y="4274575"/>
                </a:lnTo>
                <a:lnTo>
                  <a:pt x="49235" y="4309446"/>
                </a:lnTo>
                <a:lnTo>
                  <a:pt x="15290" y="4343920"/>
                </a:lnTo>
                <a:lnTo>
                  <a:pt x="0" y="4328629"/>
                </a:lnTo>
                <a:lnTo>
                  <a:pt x="34026" y="4294067"/>
                </a:lnTo>
                <a:lnTo>
                  <a:pt x="67392" y="4259102"/>
                </a:lnTo>
                <a:lnTo>
                  <a:pt x="100097" y="4223742"/>
                </a:lnTo>
                <a:lnTo>
                  <a:pt x="132142" y="4187995"/>
                </a:lnTo>
                <a:lnTo>
                  <a:pt x="163526" y="4151870"/>
                </a:lnTo>
                <a:lnTo>
                  <a:pt x="194249" y="4115373"/>
                </a:lnTo>
                <a:lnTo>
                  <a:pt x="224311" y="4078513"/>
                </a:lnTo>
                <a:lnTo>
                  <a:pt x="253713" y="4041298"/>
                </a:lnTo>
                <a:lnTo>
                  <a:pt x="282454" y="4003735"/>
                </a:lnTo>
                <a:lnTo>
                  <a:pt x="310534" y="3965833"/>
                </a:lnTo>
                <a:lnTo>
                  <a:pt x="337954" y="3927599"/>
                </a:lnTo>
                <a:lnTo>
                  <a:pt x="364713" y="3889042"/>
                </a:lnTo>
                <a:lnTo>
                  <a:pt x="390811" y="3850169"/>
                </a:lnTo>
                <a:lnTo>
                  <a:pt x="416248" y="3810988"/>
                </a:lnTo>
                <a:lnTo>
                  <a:pt x="441025" y="3771507"/>
                </a:lnTo>
                <a:lnTo>
                  <a:pt x="465141" y="3731734"/>
                </a:lnTo>
                <a:lnTo>
                  <a:pt x="488596" y="3691676"/>
                </a:lnTo>
                <a:lnTo>
                  <a:pt x="511391" y="3651343"/>
                </a:lnTo>
                <a:lnTo>
                  <a:pt x="533525" y="3610740"/>
                </a:lnTo>
                <a:lnTo>
                  <a:pt x="554998" y="3569878"/>
                </a:lnTo>
                <a:lnTo>
                  <a:pt x="575810" y="3528762"/>
                </a:lnTo>
                <a:lnTo>
                  <a:pt x="595962" y="3487402"/>
                </a:lnTo>
                <a:lnTo>
                  <a:pt x="615453" y="3445805"/>
                </a:lnTo>
                <a:lnTo>
                  <a:pt x="634283" y="3403979"/>
                </a:lnTo>
                <a:lnTo>
                  <a:pt x="652453" y="3361932"/>
                </a:lnTo>
                <a:lnTo>
                  <a:pt x="669962" y="3319672"/>
                </a:lnTo>
                <a:lnTo>
                  <a:pt x="686810" y="3277207"/>
                </a:lnTo>
                <a:lnTo>
                  <a:pt x="702997" y="3234544"/>
                </a:lnTo>
                <a:lnTo>
                  <a:pt x="718524" y="3191692"/>
                </a:lnTo>
                <a:lnTo>
                  <a:pt x="733390" y="3148658"/>
                </a:lnTo>
                <a:lnTo>
                  <a:pt x="747596" y="3105450"/>
                </a:lnTo>
                <a:lnTo>
                  <a:pt x="761140" y="3062077"/>
                </a:lnTo>
                <a:lnTo>
                  <a:pt x="774024" y="3018545"/>
                </a:lnTo>
                <a:lnTo>
                  <a:pt x="786247" y="2974864"/>
                </a:lnTo>
                <a:lnTo>
                  <a:pt x="797810" y="2931041"/>
                </a:lnTo>
                <a:lnTo>
                  <a:pt x="808711" y="2887083"/>
                </a:lnTo>
                <a:lnTo>
                  <a:pt x="818952" y="2842999"/>
                </a:lnTo>
                <a:lnTo>
                  <a:pt x="828533" y="2798797"/>
                </a:lnTo>
                <a:lnTo>
                  <a:pt x="837452" y="2754484"/>
                </a:lnTo>
                <a:lnTo>
                  <a:pt x="845711" y="2710068"/>
                </a:lnTo>
                <a:lnTo>
                  <a:pt x="853309" y="2665558"/>
                </a:lnTo>
                <a:lnTo>
                  <a:pt x="860247" y="2620961"/>
                </a:lnTo>
                <a:lnTo>
                  <a:pt x="866524" y="2576285"/>
                </a:lnTo>
                <a:lnTo>
                  <a:pt x="872140" y="2531537"/>
                </a:lnTo>
                <a:lnTo>
                  <a:pt x="877095" y="2486727"/>
                </a:lnTo>
                <a:lnTo>
                  <a:pt x="881390" y="2441861"/>
                </a:lnTo>
                <a:lnTo>
                  <a:pt x="885024" y="2396948"/>
                </a:lnTo>
                <a:lnTo>
                  <a:pt x="887997" y="2351996"/>
                </a:lnTo>
                <a:lnTo>
                  <a:pt x="890309" y="2307012"/>
                </a:lnTo>
                <a:lnTo>
                  <a:pt x="891961" y="2262004"/>
                </a:lnTo>
                <a:lnTo>
                  <a:pt x="892952" y="2216980"/>
                </a:lnTo>
                <a:lnTo>
                  <a:pt x="893283" y="2171949"/>
                </a:lnTo>
                <a:lnTo>
                  <a:pt x="892952" y="2126917"/>
                </a:lnTo>
                <a:lnTo>
                  <a:pt x="891961" y="2081894"/>
                </a:lnTo>
                <a:lnTo>
                  <a:pt x="890309" y="2036886"/>
                </a:lnTo>
                <a:lnTo>
                  <a:pt x="887997" y="1991902"/>
                </a:lnTo>
                <a:lnTo>
                  <a:pt x="885024" y="1946949"/>
                </a:lnTo>
                <a:lnTo>
                  <a:pt x="881390" y="1902036"/>
                </a:lnTo>
                <a:lnTo>
                  <a:pt x="877095" y="1857170"/>
                </a:lnTo>
                <a:lnTo>
                  <a:pt x="872140" y="1812359"/>
                </a:lnTo>
                <a:lnTo>
                  <a:pt x="866524" y="1767612"/>
                </a:lnTo>
                <a:lnTo>
                  <a:pt x="860247" y="1722936"/>
                </a:lnTo>
                <a:lnTo>
                  <a:pt x="853309" y="1678338"/>
                </a:lnTo>
                <a:lnTo>
                  <a:pt x="845711" y="1633828"/>
                </a:lnTo>
                <a:lnTo>
                  <a:pt x="837452" y="1589412"/>
                </a:lnTo>
                <a:lnTo>
                  <a:pt x="828533" y="1545099"/>
                </a:lnTo>
                <a:lnTo>
                  <a:pt x="818952" y="1500896"/>
                </a:lnTo>
                <a:lnTo>
                  <a:pt x="808711" y="1456812"/>
                </a:lnTo>
                <a:lnTo>
                  <a:pt x="797810" y="1412854"/>
                </a:lnTo>
                <a:lnTo>
                  <a:pt x="786247" y="1369030"/>
                </a:lnTo>
                <a:lnTo>
                  <a:pt x="774024" y="1325348"/>
                </a:lnTo>
                <a:lnTo>
                  <a:pt x="761140" y="1281817"/>
                </a:lnTo>
                <a:lnTo>
                  <a:pt x="747596" y="1238443"/>
                </a:lnTo>
                <a:lnTo>
                  <a:pt x="733390" y="1195235"/>
                </a:lnTo>
                <a:lnTo>
                  <a:pt x="718524" y="1152200"/>
                </a:lnTo>
                <a:lnTo>
                  <a:pt x="702997" y="1109347"/>
                </a:lnTo>
                <a:lnTo>
                  <a:pt x="686810" y="1066684"/>
                </a:lnTo>
                <a:lnTo>
                  <a:pt x="669962" y="1024218"/>
                </a:lnTo>
                <a:lnTo>
                  <a:pt x="652453" y="981957"/>
                </a:lnTo>
                <a:lnTo>
                  <a:pt x="634283" y="939910"/>
                </a:lnTo>
                <a:lnTo>
                  <a:pt x="615453" y="898083"/>
                </a:lnTo>
                <a:lnTo>
                  <a:pt x="595962" y="856486"/>
                </a:lnTo>
                <a:lnTo>
                  <a:pt x="575810" y="815125"/>
                </a:lnTo>
                <a:lnTo>
                  <a:pt x="554998" y="774009"/>
                </a:lnTo>
                <a:lnTo>
                  <a:pt x="533525" y="733146"/>
                </a:lnTo>
                <a:lnTo>
                  <a:pt x="511391" y="692543"/>
                </a:lnTo>
                <a:lnTo>
                  <a:pt x="488596" y="652208"/>
                </a:lnTo>
                <a:lnTo>
                  <a:pt x="465141" y="612150"/>
                </a:lnTo>
                <a:lnTo>
                  <a:pt x="441025" y="572376"/>
                </a:lnTo>
                <a:lnTo>
                  <a:pt x="416248" y="532894"/>
                </a:lnTo>
                <a:lnTo>
                  <a:pt x="390811" y="493712"/>
                </a:lnTo>
                <a:lnTo>
                  <a:pt x="364713" y="454838"/>
                </a:lnTo>
                <a:lnTo>
                  <a:pt x="337954" y="416280"/>
                </a:lnTo>
                <a:lnTo>
                  <a:pt x="310534" y="378046"/>
                </a:lnTo>
                <a:lnTo>
                  <a:pt x="282454" y="340143"/>
                </a:lnTo>
                <a:lnTo>
                  <a:pt x="253713" y="302579"/>
                </a:lnTo>
                <a:lnTo>
                  <a:pt x="224311" y="265363"/>
                </a:lnTo>
                <a:lnTo>
                  <a:pt x="194249" y="228502"/>
                </a:lnTo>
                <a:lnTo>
                  <a:pt x="163526" y="192005"/>
                </a:lnTo>
                <a:lnTo>
                  <a:pt x="132142" y="155878"/>
                </a:lnTo>
                <a:lnTo>
                  <a:pt x="100097" y="120130"/>
                </a:lnTo>
                <a:lnTo>
                  <a:pt x="67392" y="84769"/>
                </a:lnTo>
                <a:lnTo>
                  <a:pt x="34026" y="49803"/>
                </a:lnTo>
                <a:lnTo>
                  <a:pt x="0" y="15239"/>
                </a:lnTo>
                <a:lnTo>
                  <a:pt x="15290" y="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1441703"/>
            <a:ext cx="7257288" cy="48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272" y="1441703"/>
            <a:ext cx="7257415" cy="480059"/>
          </a:xfrm>
          <a:custGeom>
            <a:avLst/>
            <a:gdLst/>
            <a:ahLst/>
            <a:cxnLst/>
            <a:rect l="l" t="t" r="r" b="b"/>
            <a:pathLst>
              <a:path w="7257415" h="480060">
                <a:moveTo>
                  <a:pt x="0" y="480060"/>
                </a:moveTo>
                <a:lnTo>
                  <a:pt x="7257288" y="480060"/>
                </a:lnTo>
                <a:lnTo>
                  <a:pt x="7257288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353" y="1433193"/>
            <a:ext cx="527685" cy="544195"/>
          </a:xfrm>
          <a:custGeom>
            <a:avLst/>
            <a:gdLst/>
            <a:ahLst/>
            <a:cxnLst/>
            <a:rect l="l" t="t" r="r" b="b"/>
            <a:pathLst>
              <a:path w="527685" h="544194">
                <a:moveTo>
                  <a:pt x="263652" y="0"/>
                </a:moveTo>
                <a:lnTo>
                  <a:pt x="216261" y="4382"/>
                </a:lnTo>
                <a:lnTo>
                  <a:pt x="171657" y="17019"/>
                </a:lnTo>
                <a:lnTo>
                  <a:pt x="130584" y="37140"/>
                </a:lnTo>
                <a:lnTo>
                  <a:pt x="93786" y="63978"/>
                </a:lnTo>
                <a:lnTo>
                  <a:pt x="62009" y="96765"/>
                </a:lnTo>
                <a:lnTo>
                  <a:pt x="35997" y="134732"/>
                </a:lnTo>
                <a:lnTo>
                  <a:pt x="16495" y="177112"/>
                </a:lnTo>
                <a:lnTo>
                  <a:pt x="4247" y="223135"/>
                </a:lnTo>
                <a:lnTo>
                  <a:pt x="0" y="272034"/>
                </a:lnTo>
                <a:lnTo>
                  <a:pt x="4247" y="320932"/>
                </a:lnTo>
                <a:lnTo>
                  <a:pt x="16495" y="366955"/>
                </a:lnTo>
                <a:lnTo>
                  <a:pt x="35997" y="409335"/>
                </a:lnTo>
                <a:lnTo>
                  <a:pt x="62009" y="447302"/>
                </a:lnTo>
                <a:lnTo>
                  <a:pt x="93786" y="480089"/>
                </a:lnTo>
                <a:lnTo>
                  <a:pt x="130584" y="506927"/>
                </a:lnTo>
                <a:lnTo>
                  <a:pt x="171657" y="527048"/>
                </a:lnTo>
                <a:lnTo>
                  <a:pt x="216261" y="539685"/>
                </a:lnTo>
                <a:lnTo>
                  <a:pt x="263652" y="544068"/>
                </a:lnTo>
                <a:lnTo>
                  <a:pt x="311042" y="539685"/>
                </a:lnTo>
                <a:lnTo>
                  <a:pt x="355646" y="527048"/>
                </a:lnTo>
                <a:lnTo>
                  <a:pt x="396719" y="506927"/>
                </a:lnTo>
                <a:lnTo>
                  <a:pt x="433517" y="480089"/>
                </a:lnTo>
                <a:lnTo>
                  <a:pt x="465294" y="447302"/>
                </a:lnTo>
                <a:lnTo>
                  <a:pt x="491306" y="409335"/>
                </a:lnTo>
                <a:lnTo>
                  <a:pt x="510808" y="366955"/>
                </a:lnTo>
                <a:lnTo>
                  <a:pt x="523056" y="320932"/>
                </a:lnTo>
                <a:lnTo>
                  <a:pt x="527304" y="272034"/>
                </a:lnTo>
                <a:lnTo>
                  <a:pt x="523056" y="223135"/>
                </a:lnTo>
                <a:lnTo>
                  <a:pt x="510808" y="177112"/>
                </a:lnTo>
                <a:lnTo>
                  <a:pt x="491306" y="134732"/>
                </a:lnTo>
                <a:lnTo>
                  <a:pt x="465294" y="96765"/>
                </a:lnTo>
                <a:lnTo>
                  <a:pt x="433517" y="63978"/>
                </a:lnTo>
                <a:lnTo>
                  <a:pt x="396719" y="37140"/>
                </a:lnTo>
                <a:lnTo>
                  <a:pt x="355646" y="17019"/>
                </a:lnTo>
                <a:lnTo>
                  <a:pt x="311042" y="4382"/>
                </a:lnTo>
                <a:lnTo>
                  <a:pt x="26365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736" y="1418246"/>
            <a:ext cx="527685" cy="544195"/>
          </a:xfrm>
          <a:custGeom>
            <a:avLst/>
            <a:gdLst/>
            <a:ahLst/>
            <a:cxnLst/>
            <a:rect l="l" t="t" r="r" b="b"/>
            <a:pathLst>
              <a:path w="527685" h="544194">
                <a:moveTo>
                  <a:pt x="0" y="272034"/>
                </a:moveTo>
                <a:lnTo>
                  <a:pt x="4247" y="223135"/>
                </a:lnTo>
                <a:lnTo>
                  <a:pt x="16495" y="177112"/>
                </a:lnTo>
                <a:lnTo>
                  <a:pt x="35997" y="134732"/>
                </a:lnTo>
                <a:lnTo>
                  <a:pt x="62009" y="96765"/>
                </a:lnTo>
                <a:lnTo>
                  <a:pt x="93786" y="63978"/>
                </a:lnTo>
                <a:lnTo>
                  <a:pt x="130584" y="37140"/>
                </a:lnTo>
                <a:lnTo>
                  <a:pt x="171657" y="17019"/>
                </a:lnTo>
                <a:lnTo>
                  <a:pt x="216261" y="4382"/>
                </a:lnTo>
                <a:lnTo>
                  <a:pt x="263652" y="0"/>
                </a:lnTo>
                <a:lnTo>
                  <a:pt x="311042" y="4382"/>
                </a:lnTo>
                <a:lnTo>
                  <a:pt x="355646" y="17019"/>
                </a:lnTo>
                <a:lnTo>
                  <a:pt x="396719" y="37140"/>
                </a:lnTo>
                <a:lnTo>
                  <a:pt x="433517" y="63978"/>
                </a:lnTo>
                <a:lnTo>
                  <a:pt x="465294" y="96765"/>
                </a:lnTo>
                <a:lnTo>
                  <a:pt x="491306" y="134732"/>
                </a:lnTo>
                <a:lnTo>
                  <a:pt x="510808" y="177112"/>
                </a:lnTo>
                <a:lnTo>
                  <a:pt x="523056" y="223135"/>
                </a:lnTo>
                <a:lnTo>
                  <a:pt x="527304" y="272034"/>
                </a:lnTo>
                <a:lnTo>
                  <a:pt x="523056" y="320932"/>
                </a:lnTo>
                <a:lnTo>
                  <a:pt x="510808" y="366955"/>
                </a:lnTo>
                <a:lnTo>
                  <a:pt x="491306" y="409335"/>
                </a:lnTo>
                <a:lnTo>
                  <a:pt x="465294" y="447302"/>
                </a:lnTo>
                <a:lnTo>
                  <a:pt x="433517" y="480089"/>
                </a:lnTo>
                <a:lnTo>
                  <a:pt x="396719" y="506927"/>
                </a:lnTo>
                <a:lnTo>
                  <a:pt x="355646" y="527048"/>
                </a:lnTo>
                <a:lnTo>
                  <a:pt x="311042" y="539685"/>
                </a:lnTo>
                <a:lnTo>
                  <a:pt x="263652" y="544068"/>
                </a:lnTo>
                <a:lnTo>
                  <a:pt x="216261" y="539685"/>
                </a:lnTo>
                <a:lnTo>
                  <a:pt x="171657" y="527048"/>
                </a:lnTo>
                <a:lnTo>
                  <a:pt x="130584" y="506927"/>
                </a:lnTo>
                <a:lnTo>
                  <a:pt x="93786" y="480089"/>
                </a:lnTo>
                <a:lnTo>
                  <a:pt x="62009" y="447302"/>
                </a:lnTo>
                <a:lnTo>
                  <a:pt x="35997" y="409335"/>
                </a:lnTo>
                <a:lnTo>
                  <a:pt x="16495" y="366955"/>
                </a:lnTo>
                <a:lnTo>
                  <a:pt x="4247" y="320932"/>
                </a:lnTo>
                <a:lnTo>
                  <a:pt x="0" y="27203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8116" y="2145792"/>
            <a:ext cx="7411211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116" y="2145792"/>
            <a:ext cx="7411720" cy="481965"/>
          </a:xfrm>
          <a:custGeom>
            <a:avLst/>
            <a:gdLst/>
            <a:ahLst/>
            <a:cxnLst/>
            <a:rect l="l" t="t" r="r" b="b"/>
            <a:pathLst>
              <a:path w="7411720" h="481964">
                <a:moveTo>
                  <a:pt x="0" y="481584"/>
                </a:moveTo>
                <a:lnTo>
                  <a:pt x="7411211" y="481584"/>
                </a:lnTo>
                <a:lnTo>
                  <a:pt x="7411211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391" y="2097023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300228" y="0"/>
                </a:moveTo>
                <a:lnTo>
                  <a:pt x="251529" y="3928"/>
                </a:lnTo>
                <a:lnTo>
                  <a:pt x="205332" y="15300"/>
                </a:lnTo>
                <a:lnTo>
                  <a:pt x="162256" y="33501"/>
                </a:lnTo>
                <a:lnTo>
                  <a:pt x="122917" y="57912"/>
                </a:lnTo>
                <a:lnTo>
                  <a:pt x="87934" y="87915"/>
                </a:lnTo>
                <a:lnTo>
                  <a:pt x="57926" y="122895"/>
                </a:lnTo>
                <a:lnTo>
                  <a:pt x="33510" y="162233"/>
                </a:lnTo>
                <a:lnTo>
                  <a:pt x="15305" y="205313"/>
                </a:lnTo>
                <a:lnTo>
                  <a:pt x="3929" y="251517"/>
                </a:lnTo>
                <a:lnTo>
                  <a:pt x="0" y="300227"/>
                </a:lnTo>
                <a:lnTo>
                  <a:pt x="3929" y="348938"/>
                </a:lnTo>
                <a:lnTo>
                  <a:pt x="15305" y="395142"/>
                </a:lnTo>
                <a:lnTo>
                  <a:pt x="33510" y="438222"/>
                </a:lnTo>
                <a:lnTo>
                  <a:pt x="57926" y="477560"/>
                </a:lnTo>
                <a:lnTo>
                  <a:pt x="87934" y="512540"/>
                </a:lnTo>
                <a:lnTo>
                  <a:pt x="122917" y="542544"/>
                </a:lnTo>
                <a:lnTo>
                  <a:pt x="162256" y="566954"/>
                </a:lnTo>
                <a:lnTo>
                  <a:pt x="205332" y="585155"/>
                </a:lnTo>
                <a:lnTo>
                  <a:pt x="251529" y="596527"/>
                </a:lnTo>
                <a:lnTo>
                  <a:pt x="300228" y="600455"/>
                </a:lnTo>
                <a:lnTo>
                  <a:pt x="348938" y="596527"/>
                </a:lnTo>
                <a:lnTo>
                  <a:pt x="395142" y="585155"/>
                </a:lnTo>
                <a:lnTo>
                  <a:pt x="438222" y="566954"/>
                </a:lnTo>
                <a:lnTo>
                  <a:pt x="477560" y="542544"/>
                </a:lnTo>
                <a:lnTo>
                  <a:pt x="512540" y="512540"/>
                </a:lnTo>
                <a:lnTo>
                  <a:pt x="542544" y="477560"/>
                </a:lnTo>
                <a:lnTo>
                  <a:pt x="566954" y="438222"/>
                </a:lnTo>
                <a:lnTo>
                  <a:pt x="585155" y="395142"/>
                </a:lnTo>
                <a:lnTo>
                  <a:pt x="596527" y="348938"/>
                </a:lnTo>
                <a:lnTo>
                  <a:pt x="600456" y="300227"/>
                </a:lnTo>
                <a:lnTo>
                  <a:pt x="596527" y="251517"/>
                </a:lnTo>
                <a:lnTo>
                  <a:pt x="585155" y="205313"/>
                </a:lnTo>
                <a:lnTo>
                  <a:pt x="566954" y="162233"/>
                </a:lnTo>
                <a:lnTo>
                  <a:pt x="542544" y="122895"/>
                </a:lnTo>
                <a:lnTo>
                  <a:pt x="512540" y="87915"/>
                </a:lnTo>
                <a:lnTo>
                  <a:pt x="477560" y="57912"/>
                </a:lnTo>
                <a:lnTo>
                  <a:pt x="438222" y="33501"/>
                </a:lnTo>
                <a:lnTo>
                  <a:pt x="395142" y="15300"/>
                </a:lnTo>
                <a:lnTo>
                  <a:pt x="348938" y="3928"/>
                </a:lnTo>
                <a:lnTo>
                  <a:pt x="30022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391" y="2097023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0" y="300227"/>
                </a:moveTo>
                <a:lnTo>
                  <a:pt x="3929" y="251517"/>
                </a:lnTo>
                <a:lnTo>
                  <a:pt x="15305" y="205313"/>
                </a:lnTo>
                <a:lnTo>
                  <a:pt x="33510" y="162233"/>
                </a:lnTo>
                <a:lnTo>
                  <a:pt x="57926" y="122895"/>
                </a:lnTo>
                <a:lnTo>
                  <a:pt x="87934" y="87915"/>
                </a:lnTo>
                <a:lnTo>
                  <a:pt x="122917" y="57911"/>
                </a:lnTo>
                <a:lnTo>
                  <a:pt x="162256" y="33501"/>
                </a:lnTo>
                <a:lnTo>
                  <a:pt x="205332" y="15300"/>
                </a:lnTo>
                <a:lnTo>
                  <a:pt x="251529" y="3928"/>
                </a:lnTo>
                <a:lnTo>
                  <a:pt x="300228" y="0"/>
                </a:lnTo>
                <a:lnTo>
                  <a:pt x="348938" y="3928"/>
                </a:lnTo>
                <a:lnTo>
                  <a:pt x="395142" y="15300"/>
                </a:lnTo>
                <a:lnTo>
                  <a:pt x="438222" y="33501"/>
                </a:lnTo>
                <a:lnTo>
                  <a:pt x="477560" y="57912"/>
                </a:lnTo>
                <a:lnTo>
                  <a:pt x="512540" y="87915"/>
                </a:lnTo>
                <a:lnTo>
                  <a:pt x="542544" y="122895"/>
                </a:lnTo>
                <a:lnTo>
                  <a:pt x="566954" y="162233"/>
                </a:lnTo>
                <a:lnTo>
                  <a:pt x="585155" y="205313"/>
                </a:lnTo>
                <a:lnTo>
                  <a:pt x="596527" y="251517"/>
                </a:lnTo>
                <a:lnTo>
                  <a:pt x="600456" y="300227"/>
                </a:lnTo>
                <a:lnTo>
                  <a:pt x="596527" y="348938"/>
                </a:lnTo>
                <a:lnTo>
                  <a:pt x="585155" y="395142"/>
                </a:lnTo>
                <a:lnTo>
                  <a:pt x="566954" y="438222"/>
                </a:lnTo>
                <a:lnTo>
                  <a:pt x="542544" y="477560"/>
                </a:lnTo>
                <a:lnTo>
                  <a:pt x="512540" y="512540"/>
                </a:lnTo>
                <a:lnTo>
                  <a:pt x="477560" y="542544"/>
                </a:lnTo>
                <a:lnTo>
                  <a:pt x="438222" y="566954"/>
                </a:lnTo>
                <a:lnTo>
                  <a:pt x="395142" y="585155"/>
                </a:lnTo>
                <a:lnTo>
                  <a:pt x="348938" y="596527"/>
                </a:lnTo>
                <a:lnTo>
                  <a:pt x="300228" y="600455"/>
                </a:lnTo>
                <a:lnTo>
                  <a:pt x="251529" y="596527"/>
                </a:lnTo>
                <a:lnTo>
                  <a:pt x="205332" y="585155"/>
                </a:lnTo>
                <a:lnTo>
                  <a:pt x="162256" y="566954"/>
                </a:lnTo>
                <a:lnTo>
                  <a:pt x="122917" y="542543"/>
                </a:lnTo>
                <a:lnTo>
                  <a:pt x="87934" y="512540"/>
                </a:lnTo>
                <a:lnTo>
                  <a:pt x="57926" y="477560"/>
                </a:lnTo>
                <a:lnTo>
                  <a:pt x="33510" y="438222"/>
                </a:lnTo>
                <a:lnTo>
                  <a:pt x="15305" y="395142"/>
                </a:lnTo>
                <a:lnTo>
                  <a:pt x="3929" y="348938"/>
                </a:lnTo>
                <a:lnTo>
                  <a:pt x="0" y="300227"/>
                </a:lnTo>
                <a:close/>
              </a:path>
            </a:pathLst>
          </a:custGeom>
          <a:ln w="12192">
            <a:solidFill>
              <a:srgbClr val="44A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527" y="2872739"/>
            <a:ext cx="7223759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6527" y="2872739"/>
            <a:ext cx="7223759" cy="480059"/>
          </a:xfrm>
          <a:custGeom>
            <a:avLst/>
            <a:gdLst/>
            <a:ahLst/>
            <a:cxnLst/>
            <a:rect l="l" t="t" r="r" b="b"/>
            <a:pathLst>
              <a:path w="7223759" h="480060">
                <a:moveTo>
                  <a:pt x="0" y="480060"/>
                </a:moveTo>
                <a:lnTo>
                  <a:pt x="7223759" y="480060"/>
                </a:lnTo>
                <a:lnTo>
                  <a:pt x="7223759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1747" y="2817876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300228" y="0"/>
                </a:moveTo>
                <a:lnTo>
                  <a:pt x="251529" y="3928"/>
                </a:lnTo>
                <a:lnTo>
                  <a:pt x="205332" y="15300"/>
                </a:lnTo>
                <a:lnTo>
                  <a:pt x="162256" y="33501"/>
                </a:lnTo>
                <a:lnTo>
                  <a:pt x="122917" y="57912"/>
                </a:lnTo>
                <a:lnTo>
                  <a:pt x="87934" y="87915"/>
                </a:lnTo>
                <a:lnTo>
                  <a:pt x="57926" y="122895"/>
                </a:lnTo>
                <a:lnTo>
                  <a:pt x="33510" y="162233"/>
                </a:lnTo>
                <a:lnTo>
                  <a:pt x="15305" y="205313"/>
                </a:lnTo>
                <a:lnTo>
                  <a:pt x="3929" y="251517"/>
                </a:lnTo>
                <a:lnTo>
                  <a:pt x="0" y="300227"/>
                </a:lnTo>
                <a:lnTo>
                  <a:pt x="3929" y="348938"/>
                </a:lnTo>
                <a:lnTo>
                  <a:pt x="15305" y="395142"/>
                </a:lnTo>
                <a:lnTo>
                  <a:pt x="33510" y="438222"/>
                </a:lnTo>
                <a:lnTo>
                  <a:pt x="57926" y="477560"/>
                </a:lnTo>
                <a:lnTo>
                  <a:pt x="87934" y="512540"/>
                </a:lnTo>
                <a:lnTo>
                  <a:pt x="122917" y="542544"/>
                </a:lnTo>
                <a:lnTo>
                  <a:pt x="162256" y="566954"/>
                </a:lnTo>
                <a:lnTo>
                  <a:pt x="205332" y="585155"/>
                </a:lnTo>
                <a:lnTo>
                  <a:pt x="251529" y="596527"/>
                </a:lnTo>
                <a:lnTo>
                  <a:pt x="300228" y="600456"/>
                </a:lnTo>
                <a:lnTo>
                  <a:pt x="348938" y="596527"/>
                </a:lnTo>
                <a:lnTo>
                  <a:pt x="395142" y="585155"/>
                </a:lnTo>
                <a:lnTo>
                  <a:pt x="438222" y="566954"/>
                </a:lnTo>
                <a:lnTo>
                  <a:pt x="477560" y="542544"/>
                </a:lnTo>
                <a:lnTo>
                  <a:pt x="512540" y="512540"/>
                </a:lnTo>
                <a:lnTo>
                  <a:pt x="542544" y="477560"/>
                </a:lnTo>
                <a:lnTo>
                  <a:pt x="566954" y="438222"/>
                </a:lnTo>
                <a:lnTo>
                  <a:pt x="585155" y="395142"/>
                </a:lnTo>
                <a:lnTo>
                  <a:pt x="596527" y="348938"/>
                </a:lnTo>
                <a:lnTo>
                  <a:pt x="600456" y="300227"/>
                </a:lnTo>
                <a:lnTo>
                  <a:pt x="596527" y="251517"/>
                </a:lnTo>
                <a:lnTo>
                  <a:pt x="585155" y="205313"/>
                </a:lnTo>
                <a:lnTo>
                  <a:pt x="566954" y="162233"/>
                </a:lnTo>
                <a:lnTo>
                  <a:pt x="542544" y="122895"/>
                </a:lnTo>
                <a:lnTo>
                  <a:pt x="512540" y="87915"/>
                </a:lnTo>
                <a:lnTo>
                  <a:pt x="477560" y="57912"/>
                </a:lnTo>
                <a:lnTo>
                  <a:pt x="438222" y="33501"/>
                </a:lnTo>
                <a:lnTo>
                  <a:pt x="395142" y="15300"/>
                </a:lnTo>
                <a:lnTo>
                  <a:pt x="348938" y="3928"/>
                </a:lnTo>
                <a:lnTo>
                  <a:pt x="30022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747" y="2817876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0" y="300227"/>
                </a:moveTo>
                <a:lnTo>
                  <a:pt x="3929" y="251517"/>
                </a:lnTo>
                <a:lnTo>
                  <a:pt x="15305" y="205313"/>
                </a:lnTo>
                <a:lnTo>
                  <a:pt x="33510" y="162233"/>
                </a:lnTo>
                <a:lnTo>
                  <a:pt x="57926" y="122895"/>
                </a:lnTo>
                <a:lnTo>
                  <a:pt x="87934" y="87915"/>
                </a:lnTo>
                <a:lnTo>
                  <a:pt x="122917" y="57911"/>
                </a:lnTo>
                <a:lnTo>
                  <a:pt x="162256" y="33501"/>
                </a:lnTo>
                <a:lnTo>
                  <a:pt x="205332" y="15300"/>
                </a:lnTo>
                <a:lnTo>
                  <a:pt x="251529" y="3928"/>
                </a:lnTo>
                <a:lnTo>
                  <a:pt x="300228" y="0"/>
                </a:lnTo>
                <a:lnTo>
                  <a:pt x="348938" y="3928"/>
                </a:lnTo>
                <a:lnTo>
                  <a:pt x="395142" y="15300"/>
                </a:lnTo>
                <a:lnTo>
                  <a:pt x="438222" y="33501"/>
                </a:lnTo>
                <a:lnTo>
                  <a:pt x="477560" y="57912"/>
                </a:lnTo>
                <a:lnTo>
                  <a:pt x="512540" y="87915"/>
                </a:lnTo>
                <a:lnTo>
                  <a:pt x="542544" y="122895"/>
                </a:lnTo>
                <a:lnTo>
                  <a:pt x="566954" y="162233"/>
                </a:lnTo>
                <a:lnTo>
                  <a:pt x="585155" y="205313"/>
                </a:lnTo>
                <a:lnTo>
                  <a:pt x="596527" y="251517"/>
                </a:lnTo>
                <a:lnTo>
                  <a:pt x="600456" y="300227"/>
                </a:lnTo>
                <a:lnTo>
                  <a:pt x="596527" y="348938"/>
                </a:lnTo>
                <a:lnTo>
                  <a:pt x="585155" y="395142"/>
                </a:lnTo>
                <a:lnTo>
                  <a:pt x="566954" y="438222"/>
                </a:lnTo>
                <a:lnTo>
                  <a:pt x="542544" y="477560"/>
                </a:lnTo>
                <a:lnTo>
                  <a:pt x="512540" y="512540"/>
                </a:lnTo>
                <a:lnTo>
                  <a:pt x="477560" y="542544"/>
                </a:lnTo>
                <a:lnTo>
                  <a:pt x="438222" y="566954"/>
                </a:lnTo>
                <a:lnTo>
                  <a:pt x="395142" y="585155"/>
                </a:lnTo>
                <a:lnTo>
                  <a:pt x="348938" y="596527"/>
                </a:lnTo>
                <a:lnTo>
                  <a:pt x="300228" y="600456"/>
                </a:lnTo>
                <a:lnTo>
                  <a:pt x="251529" y="596527"/>
                </a:lnTo>
                <a:lnTo>
                  <a:pt x="205332" y="585155"/>
                </a:lnTo>
                <a:lnTo>
                  <a:pt x="162256" y="566954"/>
                </a:lnTo>
                <a:lnTo>
                  <a:pt x="122917" y="542543"/>
                </a:lnTo>
                <a:lnTo>
                  <a:pt x="87934" y="512540"/>
                </a:lnTo>
                <a:lnTo>
                  <a:pt x="57926" y="477560"/>
                </a:lnTo>
                <a:lnTo>
                  <a:pt x="33510" y="438222"/>
                </a:lnTo>
                <a:lnTo>
                  <a:pt x="15305" y="395142"/>
                </a:lnTo>
                <a:lnTo>
                  <a:pt x="3929" y="348938"/>
                </a:lnTo>
                <a:lnTo>
                  <a:pt x="0" y="300227"/>
                </a:lnTo>
                <a:close/>
              </a:path>
            </a:pathLst>
          </a:custGeom>
          <a:ln w="12192">
            <a:solidFill>
              <a:srgbClr val="43B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6527" y="3592067"/>
            <a:ext cx="7223759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6527" y="3592067"/>
            <a:ext cx="7223759" cy="480059"/>
          </a:xfrm>
          <a:custGeom>
            <a:avLst/>
            <a:gdLst/>
            <a:ahLst/>
            <a:cxnLst/>
            <a:rect l="l" t="t" r="r" b="b"/>
            <a:pathLst>
              <a:path w="7223759" h="480060">
                <a:moveTo>
                  <a:pt x="0" y="480060"/>
                </a:moveTo>
                <a:lnTo>
                  <a:pt x="7223759" y="480060"/>
                </a:lnTo>
                <a:lnTo>
                  <a:pt x="7223759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1747" y="3537203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300228" y="0"/>
                </a:moveTo>
                <a:lnTo>
                  <a:pt x="251529" y="3928"/>
                </a:lnTo>
                <a:lnTo>
                  <a:pt x="205332" y="15300"/>
                </a:lnTo>
                <a:lnTo>
                  <a:pt x="162256" y="33501"/>
                </a:lnTo>
                <a:lnTo>
                  <a:pt x="122917" y="57912"/>
                </a:lnTo>
                <a:lnTo>
                  <a:pt x="87934" y="87915"/>
                </a:lnTo>
                <a:lnTo>
                  <a:pt x="57926" y="122895"/>
                </a:lnTo>
                <a:lnTo>
                  <a:pt x="33510" y="162233"/>
                </a:lnTo>
                <a:lnTo>
                  <a:pt x="15305" y="205313"/>
                </a:lnTo>
                <a:lnTo>
                  <a:pt x="3929" y="251517"/>
                </a:lnTo>
                <a:lnTo>
                  <a:pt x="0" y="300228"/>
                </a:lnTo>
                <a:lnTo>
                  <a:pt x="3929" y="348938"/>
                </a:lnTo>
                <a:lnTo>
                  <a:pt x="15305" y="395142"/>
                </a:lnTo>
                <a:lnTo>
                  <a:pt x="33510" y="438222"/>
                </a:lnTo>
                <a:lnTo>
                  <a:pt x="57926" y="477560"/>
                </a:lnTo>
                <a:lnTo>
                  <a:pt x="87934" y="512540"/>
                </a:lnTo>
                <a:lnTo>
                  <a:pt x="122917" y="542544"/>
                </a:lnTo>
                <a:lnTo>
                  <a:pt x="162256" y="566954"/>
                </a:lnTo>
                <a:lnTo>
                  <a:pt x="205332" y="585155"/>
                </a:lnTo>
                <a:lnTo>
                  <a:pt x="251529" y="596527"/>
                </a:lnTo>
                <a:lnTo>
                  <a:pt x="300228" y="600456"/>
                </a:lnTo>
                <a:lnTo>
                  <a:pt x="348938" y="596527"/>
                </a:lnTo>
                <a:lnTo>
                  <a:pt x="395142" y="585155"/>
                </a:lnTo>
                <a:lnTo>
                  <a:pt x="438222" y="566954"/>
                </a:lnTo>
                <a:lnTo>
                  <a:pt x="477560" y="542544"/>
                </a:lnTo>
                <a:lnTo>
                  <a:pt x="512540" y="512540"/>
                </a:lnTo>
                <a:lnTo>
                  <a:pt x="542544" y="477560"/>
                </a:lnTo>
                <a:lnTo>
                  <a:pt x="566954" y="438222"/>
                </a:lnTo>
                <a:lnTo>
                  <a:pt x="585155" y="395142"/>
                </a:lnTo>
                <a:lnTo>
                  <a:pt x="596527" y="348938"/>
                </a:lnTo>
                <a:lnTo>
                  <a:pt x="600456" y="300228"/>
                </a:lnTo>
                <a:lnTo>
                  <a:pt x="596527" y="251517"/>
                </a:lnTo>
                <a:lnTo>
                  <a:pt x="585155" y="205313"/>
                </a:lnTo>
                <a:lnTo>
                  <a:pt x="566954" y="162233"/>
                </a:lnTo>
                <a:lnTo>
                  <a:pt x="542544" y="122895"/>
                </a:lnTo>
                <a:lnTo>
                  <a:pt x="512540" y="87915"/>
                </a:lnTo>
                <a:lnTo>
                  <a:pt x="477560" y="57912"/>
                </a:lnTo>
                <a:lnTo>
                  <a:pt x="438222" y="33501"/>
                </a:lnTo>
                <a:lnTo>
                  <a:pt x="395142" y="15300"/>
                </a:lnTo>
                <a:lnTo>
                  <a:pt x="348938" y="3928"/>
                </a:lnTo>
                <a:lnTo>
                  <a:pt x="300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1747" y="3537203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0" y="300228"/>
                </a:moveTo>
                <a:lnTo>
                  <a:pt x="3929" y="251517"/>
                </a:lnTo>
                <a:lnTo>
                  <a:pt x="15305" y="205313"/>
                </a:lnTo>
                <a:lnTo>
                  <a:pt x="33510" y="162233"/>
                </a:lnTo>
                <a:lnTo>
                  <a:pt x="57926" y="122895"/>
                </a:lnTo>
                <a:lnTo>
                  <a:pt x="87934" y="87915"/>
                </a:lnTo>
                <a:lnTo>
                  <a:pt x="122917" y="57912"/>
                </a:lnTo>
                <a:lnTo>
                  <a:pt x="162256" y="33501"/>
                </a:lnTo>
                <a:lnTo>
                  <a:pt x="205332" y="15300"/>
                </a:lnTo>
                <a:lnTo>
                  <a:pt x="251529" y="3928"/>
                </a:lnTo>
                <a:lnTo>
                  <a:pt x="300228" y="0"/>
                </a:lnTo>
                <a:lnTo>
                  <a:pt x="348938" y="3928"/>
                </a:lnTo>
                <a:lnTo>
                  <a:pt x="395142" y="15300"/>
                </a:lnTo>
                <a:lnTo>
                  <a:pt x="438222" y="33501"/>
                </a:lnTo>
                <a:lnTo>
                  <a:pt x="477560" y="57912"/>
                </a:lnTo>
                <a:lnTo>
                  <a:pt x="512540" y="87915"/>
                </a:lnTo>
                <a:lnTo>
                  <a:pt x="542544" y="122895"/>
                </a:lnTo>
                <a:lnTo>
                  <a:pt x="566954" y="162233"/>
                </a:lnTo>
                <a:lnTo>
                  <a:pt x="585155" y="205313"/>
                </a:lnTo>
                <a:lnTo>
                  <a:pt x="596527" y="251517"/>
                </a:lnTo>
                <a:lnTo>
                  <a:pt x="600456" y="300228"/>
                </a:lnTo>
                <a:lnTo>
                  <a:pt x="596527" y="348938"/>
                </a:lnTo>
                <a:lnTo>
                  <a:pt x="585155" y="395142"/>
                </a:lnTo>
                <a:lnTo>
                  <a:pt x="566954" y="438222"/>
                </a:lnTo>
                <a:lnTo>
                  <a:pt x="542544" y="477560"/>
                </a:lnTo>
                <a:lnTo>
                  <a:pt x="512540" y="512540"/>
                </a:lnTo>
                <a:lnTo>
                  <a:pt x="477560" y="542544"/>
                </a:lnTo>
                <a:lnTo>
                  <a:pt x="438222" y="566954"/>
                </a:lnTo>
                <a:lnTo>
                  <a:pt x="395142" y="585155"/>
                </a:lnTo>
                <a:lnTo>
                  <a:pt x="348938" y="596527"/>
                </a:lnTo>
                <a:lnTo>
                  <a:pt x="300228" y="600456"/>
                </a:lnTo>
                <a:lnTo>
                  <a:pt x="251529" y="596527"/>
                </a:lnTo>
                <a:lnTo>
                  <a:pt x="205332" y="585155"/>
                </a:lnTo>
                <a:lnTo>
                  <a:pt x="162256" y="566954"/>
                </a:lnTo>
                <a:lnTo>
                  <a:pt x="122917" y="542544"/>
                </a:lnTo>
                <a:lnTo>
                  <a:pt x="87934" y="512540"/>
                </a:lnTo>
                <a:lnTo>
                  <a:pt x="57926" y="477560"/>
                </a:lnTo>
                <a:lnTo>
                  <a:pt x="33510" y="438222"/>
                </a:lnTo>
                <a:lnTo>
                  <a:pt x="15305" y="395142"/>
                </a:lnTo>
                <a:lnTo>
                  <a:pt x="3929" y="348938"/>
                </a:lnTo>
                <a:lnTo>
                  <a:pt x="0" y="300228"/>
                </a:lnTo>
                <a:close/>
              </a:path>
            </a:pathLst>
          </a:custGeom>
          <a:ln w="12192">
            <a:solidFill>
              <a:srgbClr val="44B8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0619" y="4319015"/>
            <a:ext cx="7095744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0619" y="4319015"/>
            <a:ext cx="7096125" cy="480059"/>
          </a:xfrm>
          <a:custGeom>
            <a:avLst/>
            <a:gdLst/>
            <a:ahLst/>
            <a:cxnLst/>
            <a:rect l="l" t="t" r="r" b="b"/>
            <a:pathLst>
              <a:path w="7096125" h="480060">
                <a:moveTo>
                  <a:pt x="0" y="480060"/>
                </a:moveTo>
                <a:lnTo>
                  <a:pt x="7095744" y="480060"/>
                </a:lnTo>
                <a:lnTo>
                  <a:pt x="7095744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391" y="4258055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300228" y="0"/>
                </a:moveTo>
                <a:lnTo>
                  <a:pt x="251529" y="3928"/>
                </a:lnTo>
                <a:lnTo>
                  <a:pt x="205332" y="15300"/>
                </a:lnTo>
                <a:lnTo>
                  <a:pt x="162256" y="33501"/>
                </a:lnTo>
                <a:lnTo>
                  <a:pt x="122917" y="57912"/>
                </a:lnTo>
                <a:lnTo>
                  <a:pt x="87934" y="87915"/>
                </a:lnTo>
                <a:lnTo>
                  <a:pt x="57926" y="122895"/>
                </a:lnTo>
                <a:lnTo>
                  <a:pt x="33510" y="162233"/>
                </a:lnTo>
                <a:lnTo>
                  <a:pt x="15305" y="205313"/>
                </a:lnTo>
                <a:lnTo>
                  <a:pt x="3929" y="251517"/>
                </a:lnTo>
                <a:lnTo>
                  <a:pt x="0" y="300228"/>
                </a:lnTo>
                <a:lnTo>
                  <a:pt x="3929" y="348938"/>
                </a:lnTo>
                <a:lnTo>
                  <a:pt x="15305" y="395142"/>
                </a:lnTo>
                <a:lnTo>
                  <a:pt x="33510" y="438222"/>
                </a:lnTo>
                <a:lnTo>
                  <a:pt x="57926" y="477560"/>
                </a:lnTo>
                <a:lnTo>
                  <a:pt x="87934" y="512540"/>
                </a:lnTo>
                <a:lnTo>
                  <a:pt x="122917" y="542544"/>
                </a:lnTo>
                <a:lnTo>
                  <a:pt x="162256" y="566954"/>
                </a:lnTo>
                <a:lnTo>
                  <a:pt x="205332" y="585155"/>
                </a:lnTo>
                <a:lnTo>
                  <a:pt x="251529" y="596527"/>
                </a:lnTo>
                <a:lnTo>
                  <a:pt x="300228" y="600456"/>
                </a:lnTo>
                <a:lnTo>
                  <a:pt x="348938" y="596527"/>
                </a:lnTo>
                <a:lnTo>
                  <a:pt x="395142" y="585155"/>
                </a:lnTo>
                <a:lnTo>
                  <a:pt x="438222" y="566954"/>
                </a:lnTo>
                <a:lnTo>
                  <a:pt x="477560" y="542544"/>
                </a:lnTo>
                <a:lnTo>
                  <a:pt x="512540" y="512540"/>
                </a:lnTo>
                <a:lnTo>
                  <a:pt x="542544" y="477560"/>
                </a:lnTo>
                <a:lnTo>
                  <a:pt x="566954" y="438222"/>
                </a:lnTo>
                <a:lnTo>
                  <a:pt x="585155" y="395142"/>
                </a:lnTo>
                <a:lnTo>
                  <a:pt x="596527" y="348938"/>
                </a:lnTo>
                <a:lnTo>
                  <a:pt x="600456" y="300228"/>
                </a:lnTo>
                <a:lnTo>
                  <a:pt x="596527" y="251517"/>
                </a:lnTo>
                <a:lnTo>
                  <a:pt x="585155" y="205313"/>
                </a:lnTo>
                <a:lnTo>
                  <a:pt x="566954" y="162233"/>
                </a:lnTo>
                <a:lnTo>
                  <a:pt x="542544" y="122895"/>
                </a:lnTo>
                <a:lnTo>
                  <a:pt x="512540" y="87915"/>
                </a:lnTo>
                <a:lnTo>
                  <a:pt x="477560" y="57912"/>
                </a:lnTo>
                <a:lnTo>
                  <a:pt x="438222" y="33501"/>
                </a:lnTo>
                <a:lnTo>
                  <a:pt x="395142" y="15300"/>
                </a:lnTo>
                <a:lnTo>
                  <a:pt x="348938" y="3928"/>
                </a:lnTo>
                <a:lnTo>
                  <a:pt x="30022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391" y="4258055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0" y="300228"/>
                </a:moveTo>
                <a:lnTo>
                  <a:pt x="3929" y="251517"/>
                </a:lnTo>
                <a:lnTo>
                  <a:pt x="15305" y="205313"/>
                </a:lnTo>
                <a:lnTo>
                  <a:pt x="33510" y="162233"/>
                </a:lnTo>
                <a:lnTo>
                  <a:pt x="57926" y="122895"/>
                </a:lnTo>
                <a:lnTo>
                  <a:pt x="87934" y="87915"/>
                </a:lnTo>
                <a:lnTo>
                  <a:pt x="122917" y="57912"/>
                </a:lnTo>
                <a:lnTo>
                  <a:pt x="162256" y="33501"/>
                </a:lnTo>
                <a:lnTo>
                  <a:pt x="205332" y="15300"/>
                </a:lnTo>
                <a:lnTo>
                  <a:pt x="251529" y="3928"/>
                </a:lnTo>
                <a:lnTo>
                  <a:pt x="300228" y="0"/>
                </a:lnTo>
                <a:lnTo>
                  <a:pt x="348938" y="3928"/>
                </a:lnTo>
                <a:lnTo>
                  <a:pt x="395142" y="15300"/>
                </a:lnTo>
                <a:lnTo>
                  <a:pt x="438222" y="33501"/>
                </a:lnTo>
                <a:lnTo>
                  <a:pt x="477560" y="57912"/>
                </a:lnTo>
                <a:lnTo>
                  <a:pt x="512540" y="87915"/>
                </a:lnTo>
                <a:lnTo>
                  <a:pt x="542544" y="122895"/>
                </a:lnTo>
                <a:lnTo>
                  <a:pt x="566954" y="162233"/>
                </a:lnTo>
                <a:lnTo>
                  <a:pt x="585155" y="205313"/>
                </a:lnTo>
                <a:lnTo>
                  <a:pt x="596527" y="251517"/>
                </a:lnTo>
                <a:lnTo>
                  <a:pt x="600456" y="300228"/>
                </a:lnTo>
                <a:lnTo>
                  <a:pt x="596527" y="348938"/>
                </a:lnTo>
                <a:lnTo>
                  <a:pt x="585155" y="395142"/>
                </a:lnTo>
                <a:lnTo>
                  <a:pt x="566954" y="438222"/>
                </a:lnTo>
                <a:lnTo>
                  <a:pt x="542544" y="477560"/>
                </a:lnTo>
                <a:lnTo>
                  <a:pt x="512540" y="512540"/>
                </a:lnTo>
                <a:lnTo>
                  <a:pt x="477560" y="542544"/>
                </a:lnTo>
                <a:lnTo>
                  <a:pt x="438222" y="566954"/>
                </a:lnTo>
                <a:lnTo>
                  <a:pt x="395142" y="585155"/>
                </a:lnTo>
                <a:lnTo>
                  <a:pt x="348938" y="596527"/>
                </a:lnTo>
                <a:lnTo>
                  <a:pt x="300228" y="600456"/>
                </a:lnTo>
                <a:lnTo>
                  <a:pt x="251529" y="596527"/>
                </a:lnTo>
                <a:lnTo>
                  <a:pt x="205332" y="585155"/>
                </a:lnTo>
                <a:lnTo>
                  <a:pt x="162256" y="566954"/>
                </a:lnTo>
                <a:lnTo>
                  <a:pt x="122917" y="542544"/>
                </a:lnTo>
                <a:lnTo>
                  <a:pt x="87934" y="512540"/>
                </a:lnTo>
                <a:lnTo>
                  <a:pt x="57926" y="477560"/>
                </a:lnTo>
                <a:lnTo>
                  <a:pt x="33510" y="438222"/>
                </a:lnTo>
                <a:lnTo>
                  <a:pt x="15305" y="395142"/>
                </a:lnTo>
                <a:lnTo>
                  <a:pt x="3929" y="348938"/>
                </a:lnTo>
                <a:lnTo>
                  <a:pt x="0" y="300228"/>
                </a:lnTo>
                <a:close/>
              </a:path>
            </a:pathLst>
          </a:custGeom>
          <a:ln w="12192">
            <a:solidFill>
              <a:srgbClr val="46B1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904" y="5038344"/>
            <a:ext cx="7490459" cy="48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904" y="5038344"/>
            <a:ext cx="7490459" cy="480059"/>
          </a:xfrm>
          <a:custGeom>
            <a:avLst/>
            <a:gdLst/>
            <a:ahLst/>
            <a:cxnLst/>
            <a:rect l="l" t="t" r="r" b="b"/>
            <a:pathLst>
              <a:path w="7490459" h="480060">
                <a:moveTo>
                  <a:pt x="0" y="480059"/>
                </a:moveTo>
                <a:lnTo>
                  <a:pt x="7490459" y="480059"/>
                </a:lnTo>
                <a:lnTo>
                  <a:pt x="7490459" y="0"/>
                </a:lnTo>
                <a:lnTo>
                  <a:pt x="0" y="0"/>
                </a:lnTo>
                <a:lnTo>
                  <a:pt x="0" y="480059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42456" y="1450085"/>
            <a:ext cx="725741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Fortalecer atributos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APS :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ESF</a:t>
            </a:r>
            <a:endParaRPr sz="2400" dirty="0">
              <a:latin typeface="Calibri"/>
              <a:cs typeface="Calibri"/>
            </a:endParaRPr>
          </a:p>
          <a:p>
            <a:pPr marL="593725" marR="1937385" indent="-109855">
              <a:lnSpc>
                <a:spcPts val="5710"/>
              </a:lnSpc>
              <a:spcBef>
                <a:spcPts val="50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Ampliação 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Acesso 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Serviços 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APS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Provimento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Fixação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Médicos</a:t>
            </a:r>
            <a:endParaRPr sz="2400" dirty="0">
              <a:latin typeface="Calibri"/>
              <a:cs typeface="Calibri"/>
            </a:endParaRPr>
          </a:p>
          <a:p>
            <a:pPr marL="499109" marR="1276985" indent="109855">
              <a:lnSpc>
                <a:spcPts val="558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Fortalecimento Clínica Multiprofissional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Financiamento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APS: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atribuições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endParaRPr sz="24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215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Monitoramento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Avaliação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5676" y="4978908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300228" y="0"/>
                </a:moveTo>
                <a:lnTo>
                  <a:pt x="251529" y="3928"/>
                </a:lnTo>
                <a:lnTo>
                  <a:pt x="205332" y="15300"/>
                </a:lnTo>
                <a:lnTo>
                  <a:pt x="162256" y="33501"/>
                </a:lnTo>
                <a:lnTo>
                  <a:pt x="122917" y="57912"/>
                </a:lnTo>
                <a:lnTo>
                  <a:pt x="87934" y="87915"/>
                </a:lnTo>
                <a:lnTo>
                  <a:pt x="57926" y="122895"/>
                </a:lnTo>
                <a:lnTo>
                  <a:pt x="33510" y="162233"/>
                </a:lnTo>
                <a:lnTo>
                  <a:pt x="15305" y="205313"/>
                </a:lnTo>
                <a:lnTo>
                  <a:pt x="3929" y="251517"/>
                </a:lnTo>
                <a:lnTo>
                  <a:pt x="0" y="300228"/>
                </a:lnTo>
                <a:lnTo>
                  <a:pt x="3929" y="348938"/>
                </a:lnTo>
                <a:lnTo>
                  <a:pt x="15305" y="395142"/>
                </a:lnTo>
                <a:lnTo>
                  <a:pt x="33510" y="438222"/>
                </a:lnTo>
                <a:lnTo>
                  <a:pt x="57926" y="477560"/>
                </a:lnTo>
                <a:lnTo>
                  <a:pt x="87934" y="512540"/>
                </a:lnTo>
                <a:lnTo>
                  <a:pt x="122917" y="542544"/>
                </a:lnTo>
                <a:lnTo>
                  <a:pt x="162256" y="566954"/>
                </a:lnTo>
                <a:lnTo>
                  <a:pt x="205332" y="585155"/>
                </a:lnTo>
                <a:lnTo>
                  <a:pt x="251529" y="596527"/>
                </a:lnTo>
                <a:lnTo>
                  <a:pt x="300228" y="600456"/>
                </a:lnTo>
                <a:lnTo>
                  <a:pt x="348926" y="596527"/>
                </a:lnTo>
                <a:lnTo>
                  <a:pt x="395123" y="585155"/>
                </a:lnTo>
                <a:lnTo>
                  <a:pt x="438199" y="566954"/>
                </a:lnTo>
                <a:lnTo>
                  <a:pt x="477538" y="542544"/>
                </a:lnTo>
                <a:lnTo>
                  <a:pt x="512521" y="512540"/>
                </a:lnTo>
                <a:lnTo>
                  <a:pt x="542529" y="477560"/>
                </a:lnTo>
                <a:lnTo>
                  <a:pt x="566945" y="438222"/>
                </a:lnTo>
                <a:lnTo>
                  <a:pt x="585150" y="395142"/>
                </a:lnTo>
                <a:lnTo>
                  <a:pt x="596526" y="348938"/>
                </a:lnTo>
                <a:lnTo>
                  <a:pt x="600455" y="300228"/>
                </a:lnTo>
                <a:lnTo>
                  <a:pt x="596526" y="251517"/>
                </a:lnTo>
                <a:lnTo>
                  <a:pt x="585150" y="205313"/>
                </a:lnTo>
                <a:lnTo>
                  <a:pt x="566945" y="162233"/>
                </a:lnTo>
                <a:lnTo>
                  <a:pt x="542529" y="122895"/>
                </a:lnTo>
                <a:lnTo>
                  <a:pt x="512521" y="87915"/>
                </a:lnTo>
                <a:lnTo>
                  <a:pt x="477538" y="57912"/>
                </a:lnTo>
                <a:lnTo>
                  <a:pt x="438199" y="33501"/>
                </a:lnTo>
                <a:lnTo>
                  <a:pt x="395123" y="15300"/>
                </a:lnTo>
                <a:lnTo>
                  <a:pt x="348926" y="3928"/>
                </a:lnTo>
                <a:lnTo>
                  <a:pt x="300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676" y="4978908"/>
            <a:ext cx="600710" cy="600710"/>
          </a:xfrm>
          <a:custGeom>
            <a:avLst/>
            <a:gdLst/>
            <a:ahLst/>
            <a:cxnLst/>
            <a:rect l="l" t="t" r="r" b="b"/>
            <a:pathLst>
              <a:path w="600710" h="600710">
                <a:moveTo>
                  <a:pt x="0" y="300228"/>
                </a:moveTo>
                <a:lnTo>
                  <a:pt x="3929" y="251517"/>
                </a:lnTo>
                <a:lnTo>
                  <a:pt x="15305" y="205313"/>
                </a:lnTo>
                <a:lnTo>
                  <a:pt x="33510" y="162233"/>
                </a:lnTo>
                <a:lnTo>
                  <a:pt x="57926" y="122895"/>
                </a:lnTo>
                <a:lnTo>
                  <a:pt x="87934" y="87915"/>
                </a:lnTo>
                <a:lnTo>
                  <a:pt x="122917" y="57912"/>
                </a:lnTo>
                <a:lnTo>
                  <a:pt x="162256" y="33501"/>
                </a:lnTo>
                <a:lnTo>
                  <a:pt x="205332" y="15300"/>
                </a:lnTo>
                <a:lnTo>
                  <a:pt x="251529" y="3928"/>
                </a:lnTo>
                <a:lnTo>
                  <a:pt x="300228" y="0"/>
                </a:lnTo>
                <a:lnTo>
                  <a:pt x="348926" y="3928"/>
                </a:lnTo>
                <a:lnTo>
                  <a:pt x="395123" y="15300"/>
                </a:lnTo>
                <a:lnTo>
                  <a:pt x="438199" y="33501"/>
                </a:lnTo>
                <a:lnTo>
                  <a:pt x="477538" y="57912"/>
                </a:lnTo>
                <a:lnTo>
                  <a:pt x="512521" y="87915"/>
                </a:lnTo>
                <a:lnTo>
                  <a:pt x="542529" y="122895"/>
                </a:lnTo>
                <a:lnTo>
                  <a:pt x="566945" y="162233"/>
                </a:lnTo>
                <a:lnTo>
                  <a:pt x="585150" y="205313"/>
                </a:lnTo>
                <a:lnTo>
                  <a:pt x="596526" y="251517"/>
                </a:lnTo>
                <a:lnTo>
                  <a:pt x="600455" y="300228"/>
                </a:lnTo>
                <a:lnTo>
                  <a:pt x="596526" y="348938"/>
                </a:lnTo>
                <a:lnTo>
                  <a:pt x="585150" y="395142"/>
                </a:lnTo>
                <a:lnTo>
                  <a:pt x="566945" y="438222"/>
                </a:lnTo>
                <a:lnTo>
                  <a:pt x="542529" y="477560"/>
                </a:lnTo>
                <a:lnTo>
                  <a:pt x="512521" y="512540"/>
                </a:lnTo>
                <a:lnTo>
                  <a:pt x="477538" y="542544"/>
                </a:lnTo>
                <a:lnTo>
                  <a:pt x="438199" y="566954"/>
                </a:lnTo>
                <a:lnTo>
                  <a:pt x="395123" y="585155"/>
                </a:lnTo>
                <a:lnTo>
                  <a:pt x="348926" y="596527"/>
                </a:lnTo>
                <a:lnTo>
                  <a:pt x="300228" y="600456"/>
                </a:lnTo>
                <a:lnTo>
                  <a:pt x="251529" y="596527"/>
                </a:lnTo>
                <a:lnTo>
                  <a:pt x="205332" y="585155"/>
                </a:lnTo>
                <a:lnTo>
                  <a:pt x="162256" y="566954"/>
                </a:lnTo>
                <a:lnTo>
                  <a:pt x="122917" y="542544"/>
                </a:lnTo>
                <a:lnTo>
                  <a:pt x="87934" y="512540"/>
                </a:lnTo>
                <a:lnTo>
                  <a:pt x="57926" y="477560"/>
                </a:lnTo>
                <a:lnTo>
                  <a:pt x="33510" y="438222"/>
                </a:lnTo>
                <a:lnTo>
                  <a:pt x="15305" y="395142"/>
                </a:lnTo>
                <a:lnTo>
                  <a:pt x="3929" y="348938"/>
                </a:lnTo>
                <a:lnTo>
                  <a:pt x="0" y="300228"/>
                </a:lnTo>
                <a:close/>
              </a:path>
            </a:pathLst>
          </a:custGeom>
          <a:ln w="1219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Conector reto 30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7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Evidências sobre a efetividade da Atenção Primária à Saúde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Contexto atual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Novas agendas em execução e Propostas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Novo Financiamento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endParaRPr lang="pt-BR" sz="24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57200" y="2658996"/>
            <a:ext cx="7886700" cy="739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Sumário</a:t>
            </a:r>
            <a:r>
              <a:rPr lang="pt-BR" sz="3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87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6206" y="1328574"/>
            <a:ext cx="8832298" cy="4764722"/>
          </a:xfrm>
        </p:spPr>
        <p:txBody>
          <a:bodyPr>
            <a:noAutofit/>
          </a:bodyPr>
          <a:lstStyle/>
          <a:p>
            <a:pPr marL="171450" indent="0"/>
            <a:r>
              <a:rPr lang="pt-BR" sz="2400" b="1" u="sng" dirty="0">
                <a:solidFill>
                  <a:schemeClr val="tx1"/>
                </a:solidFill>
              </a:rPr>
              <a:t>Ampliação do acesso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Saúde na Hora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Organização da agenda</a:t>
            </a:r>
          </a:p>
          <a:p>
            <a:pPr marL="857250" lvl="2" indent="0">
              <a:spcBef>
                <a:spcPts val="0"/>
              </a:spcBef>
            </a:pPr>
            <a:endParaRPr lang="pt-BR" sz="1800" dirty="0">
              <a:solidFill>
                <a:schemeClr val="tx1"/>
              </a:solidFill>
            </a:endParaRPr>
          </a:p>
          <a:p>
            <a:pPr marL="171450" indent="0"/>
            <a:r>
              <a:rPr lang="pt-BR" sz="2400" b="1" u="sng" dirty="0">
                <a:solidFill>
                  <a:schemeClr val="tx1"/>
                </a:solidFill>
              </a:rPr>
              <a:t>Fortalecimento da Clínica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Carteira de serviços e linhas de cuidado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Incorporação tecnologias e suporte assistencial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Método clinico centrado nas pessoas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Delegação de tarefas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Clínica multiprofissional</a:t>
            </a:r>
          </a:p>
          <a:p>
            <a:pPr marL="857250" lvl="2" indent="0">
              <a:spcBef>
                <a:spcPts val="0"/>
              </a:spcBef>
            </a:pPr>
            <a:endParaRPr lang="pt-BR" sz="1800" dirty="0">
              <a:solidFill>
                <a:schemeClr val="tx1"/>
              </a:solidFill>
            </a:endParaRPr>
          </a:p>
          <a:p>
            <a:pPr marL="457200" indent="-285750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tx1"/>
              </a:solidFill>
            </a:endParaRPr>
          </a:p>
          <a:p>
            <a:pPr marL="457200" indent="-285750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54136"/>
            <a:ext cx="8520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Estratégias principais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1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496" y="1034040"/>
            <a:ext cx="8520525" cy="4555200"/>
          </a:xfrm>
        </p:spPr>
        <p:txBody>
          <a:bodyPr>
            <a:noAutofit/>
          </a:bodyPr>
          <a:lstStyle/>
          <a:p>
            <a:pPr marL="171450" indent="0"/>
            <a:r>
              <a:rPr lang="pt-BR" sz="2400" b="1" u="sng" dirty="0">
                <a:solidFill>
                  <a:schemeClr val="tx1"/>
                </a:solidFill>
              </a:rPr>
              <a:t>Novo projeto de formação e provimento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Formação em larga escala de médicos de família com qualidade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Provimento para regiões vulneráveis de acordo com crescimento econômico e maturidade política do país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tx1"/>
              </a:solidFill>
            </a:endParaRPr>
          </a:p>
          <a:p>
            <a:pPr marL="171450" indent="0"/>
            <a:r>
              <a:rPr lang="pt-BR" sz="2400" b="1" u="sng" dirty="0">
                <a:solidFill>
                  <a:schemeClr val="tx1"/>
                </a:solidFill>
              </a:rPr>
              <a:t>Financiamento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Novo método de alocação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Foco nas pessoas e nos resultados em saúde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Flexibilidade ao gestor municipal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Aumento absoluto e relativo dos valores para APS</a:t>
            </a:r>
          </a:p>
          <a:p>
            <a:pPr marL="857250" lvl="2" indent="0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marL="171450" indent="0"/>
            <a:r>
              <a:rPr lang="pt-BR" sz="2400" b="1" u="sng" dirty="0">
                <a:solidFill>
                  <a:schemeClr val="tx1"/>
                </a:solidFill>
              </a:rPr>
              <a:t>Monitoramento e avaliação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 err="1">
                <a:solidFill>
                  <a:schemeClr val="tx1"/>
                </a:solidFill>
              </a:rPr>
              <a:t>PCATool</a:t>
            </a:r>
            <a:r>
              <a:rPr lang="pt-BR" sz="2000" dirty="0">
                <a:solidFill>
                  <a:schemeClr val="tx1"/>
                </a:solidFill>
              </a:rPr>
              <a:t>-Brasil na PNS-2019</a:t>
            </a:r>
          </a:p>
          <a:p>
            <a:pPr marL="1143000" lvl="2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Pagamento baseado em resultados: indicadores clínicos de processo e resultados de saúde associados ao </a:t>
            </a:r>
            <a:r>
              <a:rPr lang="pt-BR" sz="2000" dirty="0" err="1">
                <a:solidFill>
                  <a:schemeClr val="tx1"/>
                </a:solidFill>
              </a:rPr>
              <a:t>PCATool</a:t>
            </a:r>
            <a:r>
              <a:rPr lang="pt-BR" sz="2000" dirty="0">
                <a:solidFill>
                  <a:schemeClr val="tx1"/>
                </a:solidFill>
              </a:rPr>
              <a:t>-Brasil, NPS e PDRQ9</a:t>
            </a:r>
            <a:endParaRPr lang="pt-BR" altLang="pt-BR" sz="2000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54136"/>
            <a:ext cx="8520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Estratégias principais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7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3902" y="0"/>
            <a:ext cx="9130098" cy="6858000"/>
            <a:chOff x="-149136" y="0"/>
            <a:chExt cx="9293136" cy="6858000"/>
          </a:xfrm>
        </p:grpSpPr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7" name="Título 1"/>
            <p:cNvSpPr txBox="1">
              <a:spLocks noChangeArrowheads="1"/>
            </p:cNvSpPr>
            <p:nvPr/>
          </p:nvSpPr>
          <p:spPr bwMode="auto">
            <a:xfrm>
              <a:off x="5508104" y="5757767"/>
              <a:ext cx="3427538" cy="3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r" eaLnBrk="1">
                <a:lnSpc>
                  <a:spcPct val="90000"/>
                </a:lnSpc>
              </a:pPr>
              <a:endPara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136" y="0"/>
              <a:ext cx="541826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ítulo 1"/>
          <p:cNvSpPr txBox="1">
            <a:spLocks noChangeArrowheads="1"/>
          </p:cNvSpPr>
          <p:nvPr/>
        </p:nvSpPr>
        <p:spPr bwMode="auto">
          <a:xfrm>
            <a:off x="5707243" y="1535947"/>
            <a:ext cx="3325454" cy="35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pt-BR" altLang="pt-BR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SAÚDE NA HORA</a:t>
            </a:r>
          </a:p>
          <a:p>
            <a:pPr algn="ctr" eaLnBrk="1">
              <a:defRPr/>
            </a:pPr>
            <a:endParaRPr lang="pt-BR" altLang="pt-BR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>
              <a:defRPr/>
            </a:pPr>
            <a:r>
              <a:rPr lang="pt-BR" altLang="pt-BR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Ampliação do Acesso nas USF</a:t>
            </a:r>
          </a:p>
          <a:p>
            <a:pPr algn="ctr" eaLnBrk="1">
              <a:lnSpc>
                <a:spcPct val="90000"/>
              </a:lnSpc>
              <a:defRPr/>
            </a:pPr>
            <a:endParaRPr lang="pt-BR" altLang="pt-BR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 noChangeArrowheads="1"/>
          </p:cNvSpPr>
          <p:nvPr/>
        </p:nvSpPr>
        <p:spPr bwMode="auto">
          <a:xfrm>
            <a:off x="5508104" y="5453068"/>
            <a:ext cx="3427538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pt-BR" alt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930 de 15 de maio de 2019</a:t>
            </a:r>
            <a:endParaRPr lang="pt-BR" alt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1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de cantos arredondados 65"/>
          <p:cNvSpPr/>
          <p:nvPr/>
        </p:nvSpPr>
        <p:spPr>
          <a:xfrm>
            <a:off x="536973" y="2003868"/>
            <a:ext cx="1139428" cy="77152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1676400" y="2209800"/>
            <a:ext cx="2769394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cobertura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Atenção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Primária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4580" name="Título 1"/>
          <p:cNvSpPr txBox="1">
            <a:spLocks/>
          </p:cNvSpPr>
          <p:nvPr/>
        </p:nvSpPr>
        <p:spPr bwMode="auto">
          <a:xfrm>
            <a:off x="145256" y="1095092"/>
            <a:ext cx="8740379" cy="4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1" i="0" u="none" strike="noStrike" kern="1200" cap="none" spc="0" normalizeH="0" baseline="0" noProof="0">
                <a:ln>
                  <a:noFill/>
                </a:ln>
                <a:solidFill>
                  <a:srgbClr val="034A8C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Helvetica" panose="020B0604020202020204" pitchFamily="34" charset="0"/>
              </a:rPr>
              <a:t>OBJETIVOS DO PROGRAMA SAÚDE NA HORA</a:t>
            </a:r>
          </a:p>
        </p:txBody>
      </p:sp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671512" y="2235994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Cobertura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Calibri" panose="020F0502020204030204" pitchFamily="34" charset="0"/>
              <a:sym typeface="Helvetica" panose="020B0604020202020204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1709737" y="3024188"/>
            <a:ext cx="2396729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Ampliação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do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horário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42925" y="2874215"/>
            <a:ext cx="1133475" cy="7703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84" name="CaixaDeTexto 28"/>
          <p:cNvSpPr txBox="1">
            <a:spLocks noChangeArrowheads="1"/>
          </p:cNvSpPr>
          <p:nvPr/>
        </p:nvSpPr>
        <p:spPr bwMode="auto">
          <a:xfrm>
            <a:off x="578643" y="3123010"/>
            <a:ext cx="1131093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2000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Atendimento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1676399" y="3976688"/>
            <a:ext cx="2595349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Mais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autonomia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para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gestores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organizarem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equipes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42925" y="3770756"/>
            <a:ext cx="1133475" cy="77152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87" name="CaixaDeTexto 32"/>
          <p:cNvSpPr txBox="1">
            <a:spLocks noChangeArrowheads="1"/>
          </p:cNvSpPr>
          <p:nvPr/>
        </p:nvSpPr>
        <p:spPr bwMode="auto">
          <a:xfrm>
            <a:off x="584598" y="4030266"/>
            <a:ext cx="112513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2000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Flexibilidade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5946554" y="2194772"/>
            <a:ext cx="2911078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número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profissionais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gera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economia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reduz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custo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por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equipe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607100" y="1988840"/>
            <a:ext cx="1263254" cy="771525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4578681" y="2891333"/>
            <a:ext cx="1291673" cy="770334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91" name="CaixaDeTexto 36"/>
          <p:cNvSpPr txBox="1">
            <a:spLocks noChangeArrowheads="1"/>
          </p:cNvSpPr>
          <p:nvPr/>
        </p:nvSpPr>
        <p:spPr bwMode="auto">
          <a:xfrm>
            <a:off x="4692825" y="2256684"/>
            <a:ext cx="1071563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2000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Escala</a:t>
            </a:r>
          </a:p>
        </p:txBody>
      </p:sp>
      <p:sp>
        <p:nvSpPr>
          <p:cNvPr id="50" name="Forma livre 49"/>
          <p:cNvSpPr/>
          <p:nvPr/>
        </p:nvSpPr>
        <p:spPr>
          <a:xfrm>
            <a:off x="5904881" y="3097266"/>
            <a:ext cx="2511029" cy="358378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Aumento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do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repasse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da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União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no co-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financiamento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da ESF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4572000" y="3785492"/>
            <a:ext cx="1332881" cy="771525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94" name="CaixaDeTexto 52"/>
          <p:cNvSpPr txBox="1">
            <a:spLocks noChangeArrowheads="1"/>
          </p:cNvSpPr>
          <p:nvPr/>
        </p:nvSpPr>
        <p:spPr bwMode="auto">
          <a:xfrm>
            <a:off x="4841653" y="3136556"/>
            <a:ext cx="69056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2000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$ União</a:t>
            </a:r>
          </a:p>
          <a:p>
            <a:pPr marL="0" marR="0" lvl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Calibri" panose="020F0502020204030204" pitchFamily="34" charset="0"/>
              <a:sym typeface="Helvetica" panose="020B0604020202020204" pitchFamily="34" charset="0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5904881" y="3997378"/>
            <a:ext cx="2817019" cy="358378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marR="0" lvl="1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resolutividade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Atenção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Primária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alivia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 UPAs 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Helvetica" panose="020B0604020202020204" pitchFamily="34" charset="0"/>
              </a:rPr>
              <a:t>Emergências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4596" name="CaixaDeTexto 56"/>
          <p:cNvSpPr txBox="1">
            <a:spLocks noChangeArrowheads="1"/>
          </p:cNvSpPr>
          <p:nvPr/>
        </p:nvSpPr>
        <p:spPr bwMode="auto">
          <a:xfrm>
            <a:off x="4607100" y="4039049"/>
            <a:ext cx="129778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2000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Resolutividade</a:t>
            </a:r>
          </a:p>
        </p:txBody>
      </p:sp>
    </p:spTree>
    <p:extLst>
      <p:ext uri="{BB962C8B-B14F-4D97-AF65-F5344CB8AC3E}">
        <p14:creationId xmlns:p14="http://schemas.microsoft.com/office/powerpoint/2010/main" val="166747509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3573" y="1957813"/>
            <a:ext cx="9144000" cy="3600000"/>
          </a:xfrm>
          <a:prstGeom prst="rect">
            <a:avLst/>
          </a:prstGeom>
          <a:gradFill flip="none" rotWithShape="1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>
            <a:spAutoFit/>
          </a:bodyPr>
          <a:lstStyle/>
          <a:p>
            <a:pPr>
              <a:defRPr/>
            </a:pPr>
            <a:endParaRPr lang="pt-BR" sz="135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6867" name="Título 1"/>
          <p:cNvSpPr txBox="1">
            <a:spLocks noChangeArrowheads="1"/>
          </p:cNvSpPr>
          <p:nvPr/>
        </p:nvSpPr>
        <p:spPr bwMode="auto">
          <a:xfrm>
            <a:off x="379214" y="765483"/>
            <a:ext cx="8092679" cy="8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pt-BR" altLang="pt-BR" sz="2700" b="1" dirty="0">
                <a:solidFill>
                  <a:srgbClr val="034A8C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UNIDADES TERÃO QUE AMPLIAR OFERTA DE SERVIÇOS DISPONÍVEIS À POPULAÇÃO</a:t>
            </a:r>
          </a:p>
        </p:txBody>
      </p:sp>
      <p:sp>
        <p:nvSpPr>
          <p:cNvPr id="257" name="CaixaDeTexto 94"/>
          <p:cNvSpPr txBox="1"/>
          <p:nvPr/>
        </p:nvSpPr>
        <p:spPr bwMode="auto">
          <a:xfrm>
            <a:off x="2320529" y="4635179"/>
            <a:ext cx="1972865" cy="84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algn="ctr">
              <a:spcBef>
                <a:spcPts val="12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Coleta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exames laboratoriais nas USF 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75h</a:t>
            </a:r>
            <a:endParaRPr lang="pt-BR" sz="1350" b="1" kern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pt-BR" sz="1350" kern="0" dirty="0">
                <a:solidFill>
                  <a:schemeClr val="tx1"/>
                </a:solidFill>
              </a:rPr>
              <a:t>opcional para 60h</a:t>
            </a:r>
          </a:p>
        </p:txBody>
      </p:sp>
      <p:sp>
        <p:nvSpPr>
          <p:cNvPr id="258" name="Oval 69"/>
          <p:cNvSpPr/>
          <p:nvPr/>
        </p:nvSpPr>
        <p:spPr bwMode="auto">
          <a:xfrm flipH="1">
            <a:off x="3007519" y="3910013"/>
            <a:ext cx="55364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70" name="Group 1188"/>
          <p:cNvGrpSpPr>
            <a:grpSpLocks/>
          </p:cNvGrpSpPr>
          <p:nvPr/>
        </p:nvGrpSpPr>
        <p:grpSpPr bwMode="auto">
          <a:xfrm>
            <a:off x="3171825" y="4018360"/>
            <a:ext cx="225029" cy="338138"/>
            <a:chOff x="0" y="0"/>
            <a:chExt cx="298747" cy="450852"/>
          </a:xfrm>
        </p:grpSpPr>
        <p:sp>
          <p:nvSpPr>
            <p:cNvPr id="259" name="Freeform 314"/>
            <p:cNvSpPr/>
            <p:nvPr/>
          </p:nvSpPr>
          <p:spPr>
            <a:xfrm>
              <a:off x="75872" y="65087"/>
              <a:ext cx="150164" cy="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21600"/>
                  </a:moveTo>
                  <a:cubicBezTo>
                    <a:pt x="661" y="21600"/>
                    <a:pt x="0" y="18609"/>
                    <a:pt x="0" y="15618"/>
                  </a:cubicBezTo>
                  <a:cubicBezTo>
                    <a:pt x="0" y="5982"/>
                    <a:pt x="0" y="5982"/>
                    <a:pt x="0" y="5982"/>
                  </a:cubicBezTo>
                  <a:cubicBezTo>
                    <a:pt x="0" y="2658"/>
                    <a:pt x="661" y="0"/>
                    <a:pt x="1543" y="0"/>
                  </a:cubicBezTo>
                  <a:cubicBezTo>
                    <a:pt x="20057" y="0"/>
                    <a:pt x="20057" y="0"/>
                    <a:pt x="20057" y="0"/>
                  </a:cubicBezTo>
                  <a:cubicBezTo>
                    <a:pt x="20939" y="0"/>
                    <a:pt x="21600" y="2658"/>
                    <a:pt x="21600" y="5982"/>
                  </a:cubicBezTo>
                  <a:cubicBezTo>
                    <a:pt x="21600" y="15618"/>
                    <a:pt x="21600" y="15618"/>
                    <a:pt x="21600" y="15618"/>
                  </a:cubicBezTo>
                  <a:cubicBezTo>
                    <a:pt x="21600" y="18609"/>
                    <a:pt x="20939" y="21600"/>
                    <a:pt x="20057" y="21600"/>
                  </a:cubicBezTo>
                  <a:lnTo>
                    <a:pt x="1543" y="2160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  <p:sp>
          <p:nvSpPr>
            <p:cNvPr id="260" name="Freeform 315"/>
            <p:cNvSpPr/>
            <p:nvPr/>
          </p:nvSpPr>
          <p:spPr>
            <a:xfrm>
              <a:off x="0" y="107950"/>
              <a:ext cx="301908" cy="34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extrusionOk="0">
                  <a:moveTo>
                    <a:pt x="21119" y="18095"/>
                  </a:moveTo>
                  <a:cubicBezTo>
                    <a:pt x="19453" y="13689"/>
                    <a:pt x="16498" y="10468"/>
                    <a:pt x="13220" y="5589"/>
                  </a:cubicBezTo>
                  <a:cubicBezTo>
                    <a:pt x="13220" y="0"/>
                    <a:pt x="13220" y="0"/>
                    <a:pt x="13220" y="0"/>
                  </a:cubicBezTo>
                  <a:cubicBezTo>
                    <a:pt x="8062" y="0"/>
                    <a:pt x="8062" y="0"/>
                    <a:pt x="8062" y="0"/>
                  </a:cubicBezTo>
                  <a:cubicBezTo>
                    <a:pt x="8062" y="5589"/>
                    <a:pt x="8062" y="5589"/>
                    <a:pt x="8062" y="5589"/>
                  </a:cubicBezTo>
                  <a:cubicBezTo>
                    <a:pt x="4784" y="10468"/>
                    <a:pt x="1829" y="13689"/>
                    <a:pt x="163" y="18095"/>
                  </a:cubicBezTo>
                  <a:cubicBezTo>
                    <a:pt x="-159" y="18900"/>
                    <a:pt x="2" y="19800"/>
                    <a:pt x="593" y="20511"/>
                  </a:cubicBezTo>
                  <a:cubicBezTo>
                    <a:pt x="1131" y="21174"/>
                    <a:pt x="2957" y="21600"/>
                    <a:pt x="3925" y="21600"/>
                  </a:cubicBezTo>
                  <a:cubicBezTo>
                    <a:pt x="17357" y="21600"/>
                    <a:pt x="17357" y="21600"/>
                    <a:pt x="17357" y="21600"/>
                  </a:cubicBezTo>
                  <a:cubicBezTo>
                    <a:pt x="18325" y="21600"/>
                    <a:pt x="20151" y="21174"/>
                    <a:pt x="20689" y="20511"/>
                  </a:cubicBezTo>
                  <a:cubicBezTo>
                    <a:pt x="21280" y="19800"/>
                    <a:pt x="21441" y="18900"/>
                    <a:pt x="21119" y="18095"/>
                  </a:cubicBezTo>
                  <a:close/>
                  <a:moveTo>
                    <a:pt x="12629" y="7816"/>
                  </a:moveTo>
                  <a:cubicBezTo>
                    <a:pt x="13542" y="7816"/>
                    <a:pt x="14295" y="8432"/>
                    <a:pt x="14295" y="9284"/>
                  </a:cubicBezTo>
                  <a:cubicBezTo>
                    <a:pt x="14295" y="10089"/>
                    <a:pt x="13542" y="10753"/>
                    <a:pt x="12629" y="10753"/>
                  </a:cubicBezTo>
                  <a:cubicBezTo>
                    <a:pt x="11716" y="10753"/>
                    <a:pt x="10963" y="10089"/>
                    <a:pt x="10963" y="9284"/>
                  </a:cubicBezTo>
                  <a:cubicBezTo>
                    <a:pt x="10963" y="8432"/>
                    <a:pt x="11716" y="7816"/>
                    <a:pt x="12629" y="7816"/>
                  </a:cubicBezTo>
                  <a:close/>
                  <a:moveTo>
                    <a:pt x="10319" y="4737"/>
                  </a:moveTo>
                  <a:cubicBezTo>
                    <a:pt x="10963" y="4737"/>
                    <a:pt x="11447" y="5163"/>
                    <a:pt x="11447" y="5684"/>
                  </a:cubicBezTo>
                  <a:cubicBezTo>
                    <a:pt x="11447" y="6253"/>
                    <a:pt x="10963" y="6679"/>
                    <a:pt x="10319" y="6679"/>
                  </a:cubicBezTo>
                  <a:cubicBezTo>
                    <a:pt x="9728" y="6679"/>
                    <a:pt x="9190" y="6253"/>
                    <a:pt x="9190" y="5684"/>
                  </a:cubicBezTo>
                  <a:cubicBezTo>
                    <a:pt x="9190" y="5163"/>
                    <a:pt x="9728" y="4737"/>
                    <a:pt x="10319" y="4737"/>
                  </a:cubicBezTo>
                  <a:close/>
                  <a:moveTo>
                    <a:pt x="8707" y="9474"/>
                  </a:moveTo>
                  <a:cubicBezTo>
                    <a:pt x="9459" y="9474"/>
                    <a:pt x="10050" y="9995"/>
                    <a:pt x="10050" y="10658"/>
                  </a:cubicBezTo>
                  <a:cubicBezTo>
                    <a:pt x="10050" y="11274"/>
                    <a:pt x="9459" y="11795"/>
                    <a:pt x="8707" y="11795"/>
                  </a:cubicBezTo>
                  <a:cubicBezTo>
                    <a:pt x="7954" y="11795"/>
                    <a:pt x="7363" y="11274"/>
                    <a:pt x="7363" y="10658"/>
                  </a:cubicBezTo>
                  <a:cubicBezTo>
                    <a:pt x="7363" y="9995"/>
                    <a:pt x="7954" y="9474"/>
                    <a:pt x="8707" y="9474"/>
                  </a:cubicBezTo>
                  <a:close/>
                  <a:moveTo>
                    <a:pt x="19184" y="19468"/>
                  </a:moveTo>
                  <a:cubicBezTo>
                    <a:pt x="18916" y="19658"/>
                    <a:pt x="17948" y="19942"/>
                    <a:pt x="17357" y="19942"/>
                  </a:cubicBezTo>
                  <a:cubicBezTo>
                    <a:pt x="3925" y="19942"/>
                    <a:pt x="3925" y="19942"/>
                    <a:pt x="3925" y="19942"/>
                  </a:cubicBezTo>
                  <a:cubicBezTo>
                    <a:pt x="3334" y="19942"/>
                    <a:pt x="2366" y="19658"/>
                    <a:pt x="2098" y="19468"/>
                  </a:cubicBezTo>
                  <a:cubicBezTo>
                    <a:pt x="1883" y="19232"/>
                    <a:pt x="1829" y="18900"/>
                    <a:pt x="1937" y="18616"/>
                  </a:cubicBezTo>
                  <a:cubicBezTo>
                    <a:pt x="2796" y="16295"/>
                    <a:pt x="4086" y="14305"/>
                    <a:pt x="5590" y="12174"/>
                  </a:cubicBezTo>
                  <a:cubicBezTo>
                    <a:pt x="15692" y="12174"/>
                    <a:pt x="15692" y="12174"/>
                    <a:pt x="15692" y="12174"/>
                  </a:cubicBezTo>
                  <a:cubicBezTo>
                    <a:pt x="17196" y="14305"/>
                    <a:pt x="18486" y="16295"/>
                    <a:pt x="19345" y="18616"/>
                  </a:cubicBezTo>
                  <a:cubicBezTo>
                    <a:pt x="19453" y="18900"/>
                    <a:pt x="19399" y="19232"/>
                    <a:pt x="19184" y="19468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  <p:sp>
          <p:nvSpPr>
            <p:cNvPr id="261" name="Oval 316"/>
            <p:cNvSpPr/>
            <p:nvPr/>
          </p:nvSpPr>
          <p:spPr>
            <a:xfrm>
              <a:off x="150164" y="0"/>
              <a:ext cx="44259" cy="46037"/>
            </a:xfrm>
            <a:prstGeom prst="ellipse">
              <a:avLst/>
            </a:pr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  <p:sp>
          <p:nvSpPr>
            <p:cNvPr id="262" name="Oval 317"/>
            <p:cNvSpPr/>
            <p:nvPr/>
          </p:nvSpPr>
          <p:spPr>
            <a:xfrm>
              <a:off x="105905" y="30162"/>
              <a:ext cx="23710" cy="23813"/>
            </a:xfrm>
            <a:prstGeom prst="ellipse">
              <a:avLst/>
            </a:pr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</p:grpSp>
      <p:sp>
        <p:nvSpPr>
          <p:cNvPr id="264" name="CaixaDeTexto 96"/>
          <p:cNvSpPr txBox="1"/>
          <p:nvPr/>
        </p:nvSpPr>
        <p:spPr bwMode="auto">
          <a:xfrm>
            <a:off x="4425554" y="4752605"/>
            <a:ext cx="1715690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algn="ctr">
              <a:spcBef>
                <a:spcPts val="12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sz="1350" b="1" kern="0" dirty="0" err="1">
                <a:solidFill>
                  <a:schemeClr val="tx1"/>
                </a:solidFill>
                <a:latin typeface="+mn-lt"/>
              </a:rPr>
              <a:t>Rastreamento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:   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recém-nascidos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gestação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, ISTs,</a:t>
            </a: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etc</a:t>
            </a:r>
            <a:endParaRPr sz="135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5" name="Oval 69"/>
          <p:cNvSpPr/>
          <p:nvPr/>
        </p:nvSpPr>
        <p:spPr bwMode="auto">
          <a:xfrm flipH="1">
            <a:off x="5006579" y="3910013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73" name="Group 1309"/>
          <p:cNvGrpSpPr>
            <a:grpSpLocks/>
          </p:cNvGrpSpPr>
          <p:nvPr/>
        </p:nvGrpSpPr>
        <p:grpSpPr bwMode="auto">
          <a:xfrm>
            <a:off x="5125642" y="4055269"/>
            <a:ext cx="315515" cy="265510"/>
            <a:chOff x="0" y="-1"/>
            <a:chExt cx="420690" cy="354016"/>
          </a:xfrm>
        </p:grpSpPr>
        <p:sp>
          <p:nvSpPr>
            <p:cNvPr id="266" name="Freeform 32"/>
            <p:cNvSpPr/>
            <p:nvPr/>
          </p:nvSpPr>
          <p:spPr>
            <a:xfrm>
              <a:off x="0" y="-3176"/>
              <a:ext cx="420690" cy="35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4" y="0"/>
                  </a:moveTo>
                  <a:cubicBezTo>
                    <a:pt x="1616" y="0"/>
                    <a:pt x="1616" y="0"/>
                    <a:pt x="1616" y="0"/>
                  </a:cubicBezTo>
                  <a:cubicBezTo>
                    <a:pt x="709" y="0"/>
                    <a:pt x="0" y="842"/>
                    <a:pt x="0" y="1917"/>
                  </a:cubicBezTo>
                  <a:cubicBezTo>
                    <a:pt x="0" y="17252"/>
                    <a:pt x="0" y="17252"/>
                    <a:pt x="0" y="17252"/>
                  </a:cubicBezTo>
                  <a:cubicBezTo>
                    <a:pt x="0" y="18281"/>
                    <a:pt x="709" y="19122"/>
                    <a:pt x="1616" y="19122"/>
                  </a:cubicBezTo>
                  <a:cubicBezTo>
                    <a:pt x="8908" y="19122"/>
                    <a:pt x="8908" y="19122"/>
                    <a:pt x="8908" y="19122"/>
                  </a:cubicBezTo>
                  <a:cubicBezTo>
                    <a:pt x="8908" y="19449"/>
                    <a:pt x="8908" y="19449"/>
                    <a:pt x="8908" y="19449"/>
                  </a:cubicBezTo>
                  <a:cubicBezTo>
                    <a:pt x="8908" y="19590"/>
                    <a:pt x="8869" y="19870"/>
                    <a:pt x="8790" y="20010"/>
                  </a:cubicBezTo>
                  <a:cubicBezTo>
                    <a:pt x="6977" y="20805"/>
                    <a:pt x="6977" y="20805"/>
                    <a:pt x="6977" y="20805"/>
                  </a:cubicBezTo>
                  <a:cubicBezTo>
                    <a:pt x="6819" y="20899"/>
                    <a:pt x="6504" y="20992"/>
                    <a:pt x="6307" y="20992"/>
                  </a:cubicBezTo>
                  <a:cubicBezTo>
                    <a:pt x="5952" y="20992"/>
                    <a:pt x="5952" y="20992"/>
                    <a:pt x="5952" y="20992"/>
                  </a:cubicBezTo>
                  <a:cubicBezTo>
                    <a:pt x="5755" y="20992"/>
                    <a:pt x="5597" y="21132"/>
                    <a:pt x="5597" y="21273"/>
                  </a:cubicBezTo>
                  <a:cubicBezTo>
                    <a:pt x="5597" y="21273"/>
                    <a:pt x="5597" y="21273"/>
                    <a:pt x="5597" y="21273"/>
                  </a:cubicBezTo>
                  <a:cubicBezTo>
                    <a:pt x="5597" y="21460"/>
                    <a:pt x="5755" y="21600"/>
                    <a:pt x="5952" y="21600"/>
                  </a:cubicBezTo>
                  <a:cubicBezTo>
                    <a:pt x="15648" y="21600"/>
                    <a:pt x="15648" y="21600"/>
                    <a:pt x="15648" y="21600"/>
                  </a:cubicBezTo>
                  <a:cubicBezTo>
                    <a:pt x="15845" y="21600"/>
                    <a:pt x="16003" y="21460"/>
                    <a:pt x="16003" y="21273"/>
                  </a:cubicBezTo>
                  <a:cubicBezTo>
                    <a:pt x="16003" y="21273"/>
                    <a:pt x="16003" y="21273"/>
                    <a:pt x="16003" y="21273"/>
                  </a:cubicBezTo>
                  <a:cubicBezTo>
                    <a:pt x="16003" y="21132"/>
                    <a:pt x="15924" y="20992"/>
                    <a:pt x="15845" y="20992"/>
                  </a:cubicBezTo>
                  <a:cubicBezTo>
                    <a:pt x="15727" y="20992"/>
                    <a:pt x="15491" y="20945"/>
                    <a:pt x="15333" y="20945"/>
                  </a:cubicBezTo>
                  <a:cubicBezTo>
                    <a:pt x="12968" y="19917"/>
                    <a:pt x="12968" y="19917"/>
                    <a:pt x="12968" y="19917"/>
                  </a:cubicBezTo>
                  <a:cubicBezTo>
                    <a:pt x="12810" y="19823"/>
                    <a:pt x="12692" y="19590"/>
                    <a:pt x="12692" y="19449"/>
                  </a:cubicBezTo>
                  <a:cubicBezTo>
                    <a:pt x="12692" y="19122"/>
                    <a:pt x="12692" y="19122"/>
                    <a:pt x="12692" y="19122"/>
                  </a:cubicBezTo>
                  <a:cubicBezTo>
                    <a:pt x="19984" y="19122"/>
                    <a:pt x="19984" y="19122"/>
                    <a:pt x="19984" y="19122"/>
                  </a:cubicBezTo>
                  <a:cubicBezTo>
                    <a:pt x="20891" y="19122"/>
                    <a:pt x="21600" y="18281"/>
                    <a:pt x="21600" y="17252"/>
                  </a:cubicBezTo>
                  <a:cubicBezTo>
                    <a:pt x="21600" y="1917"/>
                    <a:pt x="21600" y="1917"/>
                    <a:pt x="21600" y="1917"/>
                  </a:cubicBezTo>
                  <a:cubicBezTo>
                    <a:pt x="21600" y="842"/>
                    <a:pt x="20891" y="0"/>
                    <a:pt x="19984" y="0"/>
                  </a:cubicBezTo>
                  <a:close/>
                  <a:moveTo>
                    <a:pt x="20102" y="15429"/>
                  </a:moveTo>
                  <a:cubicBezTo>
                    <a:pt x="20102" y="15756"/>
                    <a:pt x="19866" y="16036"/>
                    <a:pt x="19590" y="16083"/>
                  </a:cubicBezTo>
                  <a:cubicBezTo>
                    <a:pt x="2010" y="16083"/>
                    <a:pt x="2010" y="16083"/>
                    <a:pt x="2010" y="16083"/>
                  </a:cubicBezTo>
                  <a:cubicBezTo>
                    <a:pt x="1734" y="16036"/>
                    <a:pt x="1498" y="15756"/>
                    <a:pt x="1498" y="15429"/>
                  </a:cubicBezTo>
                  <a:cubicBezTo>
                    <a:pt x="1498" y="2338"/>
                    <a:pt x="1498" y="2338"/>
                    <a:pt x="1498" y="2338"/>
                  </a:cubicBezTo>
                  <a:cubicBezTo>
                    <a:pt x="1498" y="1964"/>
                    <a:pt x="1734" y="1683"/>
                    <a:pt x="2010" y="1683"/>
                  </a:cubicBezTo>
                  <a:cubicBezTo>
                    <a:pt x="19590" y="1683"/>
                    <a:pt x="19590" y="1683"/>
                    <a:pt x="19590" y="1683"/>
                  </a:cubicBezTo>
                  <a:cubicBezTo>
                    <a:pt x="19866" y="1683"/>
                    <a:pt x="20102" y="1964"/>
                    <a:pt x="20102" y="2338"/>
                  </a:cubicBezTo>
                  <a:lnTo>
                    <a:pt x="20102" y="15429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67" name="Oval 33"/>
            <p:cNvSpPr/>
            <p:nvPr/>
          </p:nvSpPr>
          <p:spPr>
            <a:xfrm>
              <a:off x="323852" y="284164"/>
              <a:ext cx="12700" cy="12700"/>
            </a:xfrm>
            <a:prstGeom prst="ellipse">
              <a:avLst/>
            </a:pr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68" name="Freeform 34"/>
            <p:cNvSpPr/>
            <p:nvPr/>
          </p:nvSpPr>
          <p:spPr>
            <a:xfrm>
              <a:off x="338139" y="284164"/>
              <a:ext cx="47625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969"/>
                  </a:moveTo>
                  <a:cubicBezTo>
                    <a:pt x="21600" y="16615"/>
                    <a:pt x="20571" y="21600"/>
                    <a:pt x="19543" y="21600"/>
                  </a:cubicBezTo>
                  <a:cubicBezTo>
                    <a:pt x="2057" y="21600"/>
                    <a:pt x="2057" y="21600"/>
                    <a:pt x="2057" y="21600"/>
                  </a:cubicBezTo>
                  <a:cubicBezTo>
                    <a:pt x="1029" y="21600"/>
                    <a:pt x="0" y="16615"/>
                    <a:pt x="0" y="9969"/>
                  </a:cubicBezTo>
                  <a:cubicBezTo>
                    <a:pt x="0" y="9969"/>
                    <a:pt x="0" y="9969"/>
                    <a:pt x="0" y="9969"/>
                  </a:cubicBezTo>
                  <a:cubicBezTo>
                    <a:pt x="0" y="4985"/>
                    <a:pt x="1029" y="0"/>
                    <a:pt x="2057" y="0"/>
                  </a:cubicBezTo>
                  <a:cubicBezTo>
                    <a:pt x="19543" y="0"/>
                    <a:pt x="19543" y="0"/>
                    <a:pt x="19543" y="0"/>
                  </a:cubicBezTo>
                  <a:cubicBezTo>
                    <a:pt x="20571" y="0"/>
                    <a:pt x="21600" y="4985"/>
                    <a:pt x="21600" y="9969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69" name="Freeform 35"/>
            <p:cNvSpPr/>
            <p:nvPr/>
          </p:nvSpPr>
          <p:spPr>
            <a:xfrm>
              <a:off x="317502" y="57149"/>
              <a:ext cx="34925" cy="16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0"/>
                  </a:moveTo>
                  <a:cubicBezTo>
                    <a:pt x="21600" y="20600"/>
                    <a:pt x="16800" y="21600"/>
                    <a:pt x="10560" y="21600"/>
                  </a:cubicBezTo>
                  <a:cubicBezTo>
                    <a:pt x="10560" y="21600"/>
                    <a:pt x="10560" y="21600"/>
                    <a:pt x="10560" y="21600"/>
                  </a:cubicBezTo>
                  <a:cubicBezTo>
                    <a:pt x="4800" y="21600"/>
                    <a:pt x="0" y="20600"/>
                    <a:pt x="0" y="19300"/>
                  </a:cubicBezTo>
                  <a:cubicBezTo>
                    <a:pt x="0" y="2300"/>
                    <a:pt x="0" y="2300"/>
                    <a:pt x="0" y="2300"/>
                  </a:cubicBezTo>
                  <a:cubicBezTo>
                    <a:pt x="0" y="1000"/>
                    <a:pt x="4800" y="0"/>
                    <a:pt x="10560" y="0"/>
                  </a:cubicBezTo>
                  <a:cubicBezTo>
                    <a:pt x="10560" y="0"/>
                    <a:pt x="10560" y="0"/>
                    <a:pt x="10560" y="0"/>
                  </a:cubicBezTo>
                  <a:cubicBezTo>
                    <a:pt x="16800" y="0"/>
                    <a:pt x="21600" y="1000"/>
                    <a:pt x="21600" y="2300"/>
                  </a:cubicBezTo>
                  <a:lnTo>
                    <a:pt x="21600" y="1930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0" name="Freeform 36"/>
            <p:cNvSpPr/>
            <p:nvPr/>
          </p:nvSpPr>
          <p:spPr>
            <a:xfrm>
              <a:off x="255589" y="85725"/>
              <a:ext cx="34925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840"/>
                  </a:moveTo>
                  <a:cubicBezTo>
                    <a:pt x="21600" y="20400"/>
                    <a:pt x="16800" y="21600"/>
                    <a:pt x="11040" y="21600"/>
                  </a:cubicBezTo>
                  <a:cubicBezTo>
                    <a:pt x="11040" y="21600"/>
                    <a:pt x="11040" y="21600"/>
                    <a:pt x="11040" y="21600"/>
                  </a:cubicBezTo>
                  <a:cubicBezTo>
                    <a:pt x="4800" y="21600"/>
                    <a:pt x="0" y="20400"/>
                    <a:pt x="0" y="18840"/>
                  </a:cubicBezTo>
                  <a:cubicBezTo>
                    <a:pt x="0" y="2760"/>
                    <a:pt x="0" y="2760"/>
                    <a:pt x="0" y="2760"/>
                  </a:cubicBezTo>
                  <a:cubicBezTo>
                    <a:pt x="0" y="1200"/>
                    <a:pt x="4800" y="0"/>
                    <a:pt x="11040" y="0"/>
                  </a:cubicBezTo>
                  <a:cubicBezTo>
                    <a:pt x="11040" y="0"/>
                    <a:pt x="11040" y="0"/>
                    <a:pt x="11040" y="0"/>
                  </a:cubicBezTo>
                  <a:cubicBezTo>
                    <a:pt x="16800" y="0"/>
                    <a:pt x="21600" y="1200"/>
                    <a:pt x="21600" y="2760"/>
                  </a:cubicBezTo>
                  <a:lnTo>
                    <a:pt x="21600" y="1884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1" name="Freeform 37"/>
            <p:cNvSpPr/>
            <p:nvPr/>
          </p:nvSpPr>
          <p:spPr>
            <a:xfrm>
              <a:off x="193676" y="114300"/>
              <a:ext cx="33337" cy="1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50"/>
                  </a:moveTo>
                  <a:cubicBezTo>
                    <a:pt x="21600" y="20100"/>
                    <a:pt x="16691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909" y="21600"/>
                    <a:pt x="0" y="20100"/>
                    <a:pt x="0" y="18150"/>
                  </a:cubicBezTo>
                  <a:cubicBezTo>
                    <a:pt x="0" y="3450"/>
                    <a:pt x="0" y="3450"/>
                    <a:pt x="0" y="3450"/>
                  </a:cubicBezTo>
                  <a:cubicBezTo>
                    <a:pt x="0" y="1500"/>
                    <a:pt x="4909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691" y="0"/>
                    <a:pt x="21600" y="1500"/>
                    <a:pt x="21600" y="3450"/>
                  </a:cubicBezTo>
                  <a:lnTo>
                    <a:pt x="21600" y="1815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2" name="Freeform 38"/>
            <p:cNvSpPr/>
            <p:nvPr/>
          </p:nvSpPr>
          <p:spPr>
            <a:xfrm>
              <a:off x="131763" y="142875"/>
              <a:ext cx="34925" cy="8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000"/>
                  </a:moveTo>
                  <a:cubicBezTo>
                    <a:pt x="21600" y="19600"/>
                    <a:pt x="16800" y="21600"/>
                    <a:pt x="10560" y="21600"/>
                  </a:cubicBezTo>
                  <a:cubicBezTo>
                    <a:pt x="10560" y="21600"/>
                    <a:pt x="10560" y="21600"/>
                    <a:pt x="10560" y="21600"/>
                  </a:cubicBezTo>
                  <a:cubicBezTo>
                    <a:pt x="4800" y="21600"/>
                    <a:pt x="0" y="19600"/>
                    <a:pt x="0" y="17000"/>
                  </a:cubicBezTo>
                  <a:cubicBezTo>
                    <a:pt x="0" y="4600"/>
                    <a:pt x="0" y="4600"/>
                    <a:pt x="0" y="4600"/>
                  </a:cubicBezTo>
                  <a:cubicBezTo>
                    <a:pt x="0" y="2000"/>
                    <a:pt x="4800" y="0"/>
                    <a:pt x="10560" y="0"/>
                  </a:cubicBezTo>
                  <a:cubicBezTo>
                    <a:pt x="10560" y="0"/>
                    <a:pt x="10560" y="0"/>
                    <a:pt x="10560" y="0"/>
                  </a:cubicBezTo>
                  <a:cubicBezTo>
                    <a:pt x="16800" y="0"/>
                    <a:pt x="21600" y="2000"/>
                    <a:pt x="21600" y="4600"/>
                  </a:cubicBezTo>
                  <a:lnTo>
                    <a:pt x="21600" y="1700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3" name="Freeform 39"/>
            <p:cNvSpPr/>
            <p:nvPr/>
          </p:nvSpPr>
          <p:spPr>
            <a:xfrm>
              <a:off x="69850" y="169863"/>
              <a:ext cx="33337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00"/>
                  </a:moveTo>
                  <a:cubicBezTo>
                    <a:pt x="21600" y="18600"/>
                    <a:pt x="16800" y="21600"/>
                    <a:pt x="11040" y="21600"/>
                  </a:cubicBezTo>
                  <a:cubicBezTo>
                    <a:pt x="11040" y="21600"/>
                    <a:pt x="11040" y="21600"/>
                    <a:pt x="11040" y="21600"/>
                  </a:cubicBezTo>
                  <a:cubicBezTo>
                    <a:pt x="4800" y="21600"/>
                    <a:pt x="0" y="18600"/>
                    <a:pt x="0" y="14700"/>
                  </a:cubicBezTo>
                  <a:cubicBezTo>
                    <a:pt x="0" y="6900"/>
                    <a:pt x="0" y="6900"/>
                    <a:pt x="0" y="6900"/>
                  </a:cubicBezTo>
                  <a:cubicBezTo>
                    <a:pt x="0" y="3000"/>
                    <a:pt x="4800" y="0"/>
                    <a:pt x="11040" y="0"/>
                  </a:cubicBezTo>
                  <a:cubicBezTo>
                    <a:pt x="11040" y="0"/>
                    <a:pt x="11040" y="0"/>
                    <a:pt x="11040" y="0"/>
                  </a:cubicBezTo>
                  <a:cubicBezTo>
                    <a:pt x="16800" y="0"/>
                    <a:pt x="21600" y="3000"/>
                    <a:pt x="21600" y="6900"/>
                  </a:cubicBezTo>
                  <a:lnTo>
                    <a:pt x="21600" y="1470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275" name="CaixaDeTexto 92"/>
          <p:cNvSpPr txBox="1"/>
          <p:nvPr/>
        </p:nvSpPr>
        <p:spPr bwMode="auto">
          <a:xfrm>
            <a:off x="347663" y="4875224"/>
            <a:ext cx="17692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algn="ctr">
              <a:spcBef>
                <a:spcPts val="12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sz="1350" b="1" kern="0" dirty="0" err="1">
                <a:solidFill>
                  <a:schemeClr val="tx1"/>
                </a:solidFill>
                <a:latin typeface="+mn-lt"/>
              </a:rPr>
              <a:t>Oferta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vacinação</a:t>
            </a:r>
            <a:endParaRPr sz="135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" name="Oval 69"/>
          <p:cNvSpPr/>
          <p:nvPr/>
        </p:nvSpPr>
        <p:spPr bwMode="auto">
          <a:xfrm flipH="1">
            <a:off x="1096567" y="3910013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76" name="Group 1197"/>
          <p:cNvGrpSpPr>
            <a:grpSpLocks/>
          </p:cNvGrpSpPr>
          <p:nvPr/>
        </p:nvGrpSpPr>
        <p:grpSpPr bwMode="auto">
          <a:xfrm>
            <a:off x="1223963" y="4038601"/>
            <a:ext cx="298847" cy="298847"/>
            <a:chOff x="0" y="0"/>
            <a:chExt cx="399016" cy="398455"/>
          </a:xfrm>
        </p:grpSpPr>
        <p:sp>
          <p:nvSpPr>
            <p:cNvPr id="277" name="Freeform 332"/>
            <p:cNvSpPr/>
            <p:nvPr/>
          </p:nvSpPr>
          <p:spPr>
            <a:xfrm>
              <a:off x="282967" y="0"/>
              <a:ext cx="116049" cy="11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224" extrusionOk="0">
                  <a:moveTo>
                    <a:pt x="19755" y="14799"/>
                  </a:moveTo>
                  <a:cubicBezTo>
                    <a:pt x="6339" y="1128"/>
                    <a:pt x="6339" y="1128"/>
                    <a:pt x="6339" y="1128"/>
                  </a:cubicBezTo>
                  <a:cubicBezTo>
                    <a:pt x="4863" y="-376"/>
                    <a:pt x="2583" y="-376"/>
                    <a:pt x="1107" y="1128"/>
                  </a:cubicBezTo>
                  <a:cubicBezTo>
                    <a:pt x="-369" y="2632"/>
                    <a:pt x="-369" y="4956"/>
                    <a:pt x="1107" y="6459"/>
                  </a:cubicBezTo>
                  <a:cubicBezTo>
                    <a:pt x="14523" y="20130"/>
                    <a:pt x="14523" y="20130"/>
                    <a:pt x="14523" y="20130"/>
                  </a:cubicBezTo>
                  <a:cubicBezTo>
                    <a:pt x="15328" y="20951"/>
                    <a:pt x="16267" y="21224"/>
                    <a:pt x="17206" y="21224"/>
                  </a:cubicBezTo>
                  <a:cubicBezTo>
                    <a:pt x="18145" y="21224"/>
                    <a:pt x="19084" y="20951"/>
                    <a:pt x="19755" y="20130"/>
                  </a:cubicBezTo>
                  <a:cubicBezTo>
                    <a:pt x="21231" y="18763"/>
                    <a:pt x="21231" y="16302"/>
                    <a:pt x="19755" y="14799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8" name="Freeform 333"/>
            <p:cNvSpPr/>
            <p:nvPr/>
          </p:nvSpPr>
          <p:spPr>
            <a:xfrm>
              <a:off x="0" y="71437"/>
              <a:ext cx="327479" cy="32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25" extrusionOk="0">
                  <a:moveTo>
                    <a:pt x="19635" y="0"/>
                  </a:moveTo>
                  <a:cubicBezTo>
                    <a:pt x="16966" y="2663"/>
                    <a:pt x="16966" y="2663"/>
                    <a:pt x="16966" y="2663"/>
                  </a:cubicBezTo>
                  <a:cubicBezTo>
                    <a:pt x="15434" y="1134"/>
                    <a:pt x="15434" y="1134"/>
                    <a:pt x="15434" y="1134"/>
                  </a:cubicBezTo>
                  <a:cubicBezTo>
                    <a:pt x="15088" y="789"/>
                    <a:pt x="14544" y="789"/>
                    <a:pt x="14149" y="1134"/>
                  </a:cubicBezTo>
                  <a:cubicBezTo>
                    <a:pt x="4313" y="10948"/>
                    <a:pt x="4313" y="10948"/>
                    <a:pt x="4313" y="10948"/>
                  </a:cubicBezTo>
                  <a:cubicBezTo>
                    <a:pt x="4115" y="11145"/>
                    <a:pt x="4016" y="11342"/>
                    <a:pt x="4016" y="11589"/>
                  </a:cubicBezTo>
                  <a:cubicBezTo>
                    <a:pt x="4016" y="15929"/>
                    <a:pt x="4016" y="15929"/>
                    <a:pt x="4016" y="15929"/>
                  </a:cubicBezTo>
                  <a:cubicBezTo>
                    <a:pt x="111" y="20663"/>
                    <a:pt x="111" y="20663"/>
                    <a:pt x="111" y="20663"/>
                  </a:cubicBezTo>
                  <a:cubicBezTo>
                    <a:pt x="-37" y="20860"/>
                    <a:pt x="-37" y="21107"/>
                    <a:pt x="111" y="21304"/>
                  </a:cubicBezTo>
                  <a:cubicBezTo>
                    <a:pt x="309" y="21551"/>
                    <a:pt x="655" y="21600"/>
                    <a:pt x="853" y="21403"/>
                  </a:cubicBezTo>
                  <a:cubicBezTo>
                    <a:pt x="5598" y="17458"/>
                    <a:pt x="5598" y="17458"/>
                    <a:pt x="5598" y="17458"/>
                  </a:cubicBezTo>
                  <a:cubicBezTo>
                    <a:pt x="9947" y="17458"/>
                    <a:pt x="9947" y="17458"/>
                    <a:pt x="9947" y="17458"/>
                  </a:cubicBezTo>
                  <a:cubicBezTo>
                    <a:pt x="10195" y="17458"/>
                    <a:pt x="10392" y="17359"/>
                    <a:pt x="10590" y="17211"/>
                  </a:cubicBezTo>
                  <a:cubicBezTo>
                    <a:pt x="20426" y="7397"/>
                    <a:pt x="20426" y="7397"/>
                    <a:pt x="20426" y="7397"/>
                  </a:cubicBezTo>
                  <a:cubicBezTo>
                    <a:pt x="20772" y="7003"/>
                    <a:pt x="20772" y="6460"/>
                    <a:pt x="20426" y="6115"/>
                  </a:cubicBezTo>
                  <a:cubicBezTo>
                    <a:pt x="18894" y="4586"/>
                    <a:pt x="18894" y="4586"/>
                    <a:pt x="18894" y="4586"/>
                  </a:cubicBezTo>
                  <a:cubicBezTo>
                    <a:pt x="21563" y="1923"/>
                    <a:pt x="21563" y="1923"/>
                    <a:pt x="21563" y="1923"/>
                  </a:cubicBezTo>
                  <a:lnTo>
                    <a:pt x="19635" y="0"/>
                  </a:lnTo>
                  <a:close/>
                  <a:moveTo>
                    <a:pt x="9552" y="15633"/>
                  </a:moveTo>
                  <a:cubicBezTo>
                    <a:pt x="5845" y="15633"/>
                    <a:pt x="5845" y="15633"/>
                    <a:pt x="5845" y="15633"/>
                  </a:cubicBezTo>
                  <a:cubicBezTo>
                    <a:pt x="5845" y="11984"/>
                    <a:pt x="5845" y="11984"/>
                    <a:pt x="5845" y="11984"/>
                  </a:cubicBezTo>
                  <a:cubicBezTo>
                    <a:pt x="6833" y="11047"/>
                    <a:pt x="6833" y="11047"/>
                    <a:pt x="6833" y="11047"/>
                  </a:cubicBezTo>
                  <a:cubicBezTo>
                    <a:pt x="8217" y="12427"/>
                    <a:pt x="8217" y="12427"/>
                    <a:pt x="8217" y="12427"/>
                  </a:cubicBezTo>
                  <a:cubicBezTo>
                    <a:pt x="8316" y="12526"/>
                    <a:pt x="8415" y="12575"/>
                    <a:pt x="8514" y="12575"/>
                  </a:cubicBezTo>
                  <a:cubicBezTo>
                    <a:pt x="8662" y="12575"/>
                    <a:pt x="8761" y="12526"/>
                    <a:pt x="8860" y="12427"/>
                  </a:cubicBezTo>
                  <a:cubicBezTo>
                    <a:pt x="9058" y="12230"/>
                    <a:pt x="9058" y="11984"/>
                    <a:pt x="8860" y="11786"/>
                  </a:cubicBezTo>
                  <a:cubicBezTo>
                    <a:pt x="7476" y="10405"/>
                    <a:pt x="7476" y="10405"/>
                    <a:pt x="7476" y="10405"/>
                  </a:cubicBezTo>
                  <a:cubicBezTo>
                    <a:pt x="8811" y="9025"/>
                    <a:pt x="8811" y="9025"/>
                    <a:pt x="8811" y="9025"/>
                  </a:cubicBezTo>
                  <a:cubicBezTo>
                    <a:pt x="9305" y="9518"/>
                    <a:pt x="9305" y="9518"/>
                    <a:pt x="9305" y="9518"/>
                  </a:cubicBezTo>
                  <a:cubicBezTo>
                    <a:pt x="9404" y="9616"/>
                    <a:pt x="9503" y="9666"/>
                    <a:pt x="9651" y="9666"/>
                  </a:cubicBezTo>
                  <a:cubicBezTo>
                    <a:pt x="9750" y="9666"/>
                    <a:pt x="9849" y="9616"/>
                    <a:pt x="9947" y="9518"/>
                  </a:cubicBezTo>
                  <a:cubicBezTo>
                    <a:pt x="10145" y="9321"/>
                    <a:pt x="10145" y="9025"/>
                    <a:pt x="9947" y="8877"/>
                  </a:cubicBezTo>
                  <a:cubicBezTo>
                    <a:pt x="9453" y="8384"/>
                    <a:pt x="9453" y="8384"/>
                    <a:pt x="9453" y="8384"/>
                  </a:cubicBezTo>
                  <a:cubicBezTo>
                    <a:pt x="10837" y="7003"/>
                    <a:pt x="10837" y="7003"/>
                    <a:pt x="10837" y="7003"/>
                  </a:cubicBezTo>
                  <a:cubicBezTo>
                    <a:pt x="12221" y="8433"/>
                    <a:pt x="12221" y="8433"/>
                    <a:pt x="12221" y="8433"/>
                  </a:cubicBezTo>
                  <a:cubicBezTo>
                    <a:pt x="12320" y="8532"/>
                    <a:pt x="12419" y="8532"/>
                    <a:pt x="12567" y="8532"/>
                  </a:cubicBezTo>
                  <a:cubicBezTo>
                    <a:pt x="12666" y="8532"/>
                    <a:pt x="12765" y="8532"/>
                    <a:pt x="12864" y="8433"/>
                  </a:cubicBezTo>
                  <a:cubicBezTo>
                    <a:pt x="13061" y="8236"/>
                    <a:pt x="13061" y="7940"/>
                    <a:pt x="12864" y="7792"/>
                  </a:cubicBezTo>
                  <a:cubicBezTo>
                    <a:pt x="11480" y="6362"/>
                    <a:pt x="11480" y="6362"/>
                    <a:pt x="11480" y="6362"/>
                  </a:cubicBezTo>
                  <a:cubicBezTo>
                    <a:pt x="12864" y="5030"/>
                    <a:pt x="12864" y="5030"/>
                    <a:pt x="12864" y="5030"/>
                  </a:cubicBezTo>
                  <a:cubicBezTo>
                    <a:pt x="13309" y="5523"/>
                    <a:pt x="13309" y="5523"/>
                    <a:pt x="13309" y="5523"/>
                  </a:cubicBezTo>
                  <a:cubicBezTo>
                    <a:pt x="13407" y="5573"/>
                    <a:pt x="13506" y="5622"/>
                    <a:pt x="13655" y="5622"/>
                  </a:cubicBezTo>
                  <a:cubicBezTo>
                    <a:pt x="13753" y="5622"/>
                    <a:pt x="13852" y="5573"/>
                    <a:pt x="13951" y="5523"/>
                  </a:cubicBezTo>
                  <a:cubicBezTo>
                    <a:pt x="14149" y="5326"/>
                    <a:pt x="14149" y="5030"/>
                    <a:pt x="13951" y="4882"/>
                  </a:cubicBezTo>
                  <a:cubicBezTo>
                    <a:pt x="13506" y="4389"/>
                    <a:pt x="13506" y="4389"/>
                    <a:pt x="13506" y="4389"/>
                  </a:cubicBezTo>
                  <a:cubicBezTo>
                    <a:pt x="14791" y="3058"/>
                    <a:pt x="14791" y="3058"/>
                    <a:pt x="14791" y="3058"/>
                  </a:cubicBezTo>
                  <a:cubicBezTo>
                    <a:pt x="18498" y="6756"/>
                    <a:pt x="18498" y="6756"/>
                    <a:pt x="18498" y="6756"/>
                  </a:cubicBezTo>
                  <a:lnTo>
                    <a:pt x="9552" y="15633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79" name="Freeform 334"/>
            <p:cNvSpPr/>
            <p:nvPr/>
          </p:nvSpPr>
          <p:spPr>
            <a:xfrm>
              <a:off x="131946" y="166685"/>
              <a:ext cx="133535" cy="13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09" extrusionOk="0">
                  <a:moveTo>
                    <a:pt x="360" y="21147"/>
                  </a:moveTo>
                  <a:cubicBezTo>
                    <a:pt x="480" y="21388"/>
                    <a:pt x="720" y="21509"/>
                    <a:pt x="1080" y="21509"/>
                  </a:cubicBezTo>
                  <a:cubicBezTo>
                    <a:pt x="1320" y="21509"/>
                    <a:pt x="1560" y="21388"/>
                    <a:pt x="1800" y="21147"/>
                  </a:cubicBezTo>
                  <a:cubicBezTo>
                    <a:pt x="21120" y="1719"/>
                    <a:pt x="21120" y="1719"/>
                    <a:pt x="21120" y="1719"/>
                  </a:cubicBezTo>
                  <a:cubicBezTo>
                    <a:pt x="21480" y="1357"/>
                    <a:pt x="21480" y="633"/>
                    <a:pt x="21120" y="271"/>
                  </a:cubicBezTo>
                  <a:cubicBezTo>
                    <a:pt x="20640" y="-91"/>
                    <a:pt x="20040" y="-91"/>
                    <a:pt x="19680" y="271"/>
                  </a:cubicBezTo>
                  <a:cubicBezTo>
                    <a:pt x="360" y="19699"/>
                    <a:pt x="360" y="19699"/>
                    <a:pt x="360" y="19699"/>
                  </a:cubicBezTo>
                  <a:cubicBezTo>
                    <a:pt x="-120" y="20061"/>
                    <a:pt x="-120" y="20785"/>
                    <a:pt x="360" y="21147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281" name="CaixaDeTexto 99"/>
          <p:cNvSpPr txBox="1"/>
          <p:nvPr/>
        </p:nvSpPr>
        <p:spPr bwMode="auto">
          <a:xfrm>
            <a:off x="6487716" y="4383687"/>
            <a:ext cx="224313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/>
          <a:p>
            <a:pPr algn="ctr">
              <a:spcBef>
                <a:spcPts val="9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pt-BR" sz="1350" b="1" kern="0" dirty="0">
              <a:ea typeface="Calibri Light"/>
              <a:cs typeface="Calibri Light"/>
              <a:sym typeface="Calibri Light"/>
            </a:endParaRPr>
          </a:p>
          <a:p>
            <a:pPr algn="ctr">
              <a:spcBef>
                <a:spcPts val="9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 b="1" kern="0" dirty="0" err="1">
                <a:ea typeface="Calibri Light"/>
                <a:cs typeface="Calibri Light"/>
                <a:sym typeface="Calibri Light"/>
              </a:rPr>
              <a:t>Pequenos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 </a:t>
            </a:r>
            <a:r>
              <a:rPr sz="1350" b="1" kern="0" dirty="0" err="1">
                <a:ea typeface="Calibri Light"/>
                <a:cs typeface="Calibri Light"/>
                <a:sym typeface="Calibri Light"/>
              </a:rPr>
              <a:t>procedimentos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: </a:t>
            </a:r>
            <a:br>
              <a:rPr sz="1350" b="1" kern="0" dirty="0">
                <a:ea typeface="Calibri Light"/>
                <a:cs typeface="Calibri Light"/>
                <a:sym typeface="Calibri Light"/>
              </a:rPr>
            </a:br>
            <a:r>
              <a:rPr sz="1350" b="1" kern="0" dirty="0" err="1">
                <a:ea typeface="Calibri Light"/>
                <a:cs typeface="Calibri Light"/>
                <a:sym typeface="Calibri Light"/>
              </a:rPr>
              <a:t>injetáveis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, </a:t>
            </a:r>
            <a:r>
              <a:rPr sz="1350" b="1" kern="0" dirty="0" err="1">
                <a:ea typeface="Calibri Light"/>
                <a:cs typeface="Calibri Light"/>
                <a:sym typeface="Calibri Light"/>
              </a:rPr>
              <a:t>curativos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, </a:t>
            </a:r>
            <a:r>
              <a:rPr sz="1350" b="1" kern="0" dirty="0" err="1">
                <a:ea typeface="Calibri Light"/>
                <a:cs typeface="Calibri Light"/>
                <a:sym typeface="Calibri Light"/>
              </a:rPr>
              <a:t>pequenas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 </a:t>
            </a:r>
            <a:r>
              <a:rPr sz="1350" b="1" kern="0" dirty="0" err="1">
                <a:ea typeface="Calibri Light"/>
                <a:cs typeface="Calibri Light"/>
                <a:sym typeface="Calibri Light"/>
              </a:rPr>
              <a:t>cirurgias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, </a:t>
            </a:r>
            <a:r>
              <a:rPr sz="1350" b="1" kern="0" dirty="0" err="1">
                <a:ea typeface="Calibri Light"/>
                <a:cs typeface="Calibri Light"/>
                <a:sym typeface="Calibri Light"/>
              </a:rPr>
              <a:t>sutura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, </a:t>
            </a:r>
            <a:r>
              <a:rPr lang="pt-BR" sz="1350" b="1" kern="0" dirty="0" err="1">
                <a:ea typeface="Calibri Light"/>
                <a:cs typeface="Calibri Light"/>
                <a:sym typeface="Calibri Light"/>
              </a:rPr>
              <a:t>etc</a:t>
            </a:r>
            <a:endParaRPr sz="1350" b="1" kern="0" dirty="0">
              <a:ea typeface="Calibri Light"/>
              <a:cs typeface="Calibri Light"/>
              <a:sym typeface="Calibri Light"/>
            </a:endParaRPr>
          </a:p>
        </p:txBody>
      </p:sp>
      <p:sp>
        <p:nvSpPr>
          <p:cNvPr id="282" name="Oval 69"/>
          <p:cNvSpPr/>
          <p:nvPr/>
        </p:nvSpPr>
        <p:spPr bwMode="auto">
          <a:xfrm flipH="1">
            <a:off x="7242573" y="3910013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79" name="Group 1198"/>
          <p:cNvGrpSpPr>
            <a:grpSpLocks/>
          </p:cNvGrpSpPr>
          <p:nvPr/>
        </p:nvGrpSpPr>
        <p:grpSpPr bwMode="auto">
          <a:xfrm>
            <a:off x="7377113" y="4044554"/>
            <a:ext cx="284560" cy="286940"/>
            <a:chOff x="0" y="0"/>
            <a:chExt cx="380441" cy="382590"/>
          </a:xfrm>
        </p:grpSpPr>
        <p:sp>
          <p:nvSpPr>
            <p:cNvPr id="283" name="Freeform 330"/>
            <p:cNvSpPr/>
            <p:nvPr/>
          </p:nvSpPr>
          <p:spPr>
            <a:xfrm>
              <a:off x="42979" y="220664"/>
              <a:ext cx="116201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5" y="0"/>
                  </a:moveTo>
                  <a:lnTo>
                    <a:pt x="592" y="17753"/>
                  </a:lnTo>
                  <a:lnTo>
                    <a:pt x="0" y="21600"/>
                  </a:lnTo>
                  <a:lnTo>
                    <a:pt x="3847" y="20712"/>
                  </a:lnTo>
                  <a:lnTo>
                    <a:pt x="21600" y="3255"/>
                  </a:lnTo>
                  <a:lnTo>
                    <a:pt x="18345" y="0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84" name="Freeform 331"/>
            <p:cNvSpPr/>
            <p:nvPr/>
          </p:nvSpPr>
          <p:spPr>
            <a:xfrm>
              <a:off x="0" y="-3175"/>
              <a:ext cx="380441" cy="38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2806"/>
                  </a:moveTo>
                  <a:cubicBezTo>
                    <a:pt x="21568" y="2083"/>
                    <a:pt x="21269" y="1361"/>
                    <a:pt x="20714" y="850"/>
                  </a:cubicBezTo>
                  <a:cubicBezTo>
                    <a:pt x="20202" y="298"/>
                    <a:pt x="19476" y="0"/>
                    <a:pt x="18751" y="0"/>
                  </a:cubicBezTo>
                  <a:cubicBezTo>
                    <a:pt x="17982" y="0"/>
                    <a:pt x="17257" y="298"/>
                    <a:pt x="16744" y="850"/>
                  </a:cubicBezTo>
                  <a:cubicBezTo>
                    <a:pt x="11451" y="6123"/>
                    <a:pt x="11451" y="6123"/>
                    <a:pt x="11451" y="6123"/>
                  </a:cubicBezTo>
                  <a:cubicBezTo>
                    <a:pt x="10768" y="5443"/>
                    <a:pt x="9701" y="5485"/>
                    <a:pt x="9018" y="6165"/>
                  </a:cubicBezTo>
                  <a:cubicBezTo>
                    <a:pt x="8420" y="6803"/>
                    <a:pt x="8377" y="7781"/>
                    <a:pt x="8932" y="8461"/>
                  </a:cubicBezTo>
                  <a:cubicBezTo>
                    <a:pt x="779" y="16625"/>
                    <a:pt x="779" y="16625"/>
                    <a:pt x="779" y="16625"/>
                  </a:cubicBezTo>
                  <a:cubicBezTo>
                    <a:pt x="651" y="16710"/>
                    <a:pt x="566" y="16880"/>
                    <a:pt x="566" y="17008"/>
                  </a:cubicBezTo>
                  <a:cubicBezTo>
                    <a:pt x="11" y="20750"/>
                    <a:pt x="11" y="20750"/>
                    <a:pt x="11" y="20750"/>
                  </a:cubicBezTo>
                  <a:cubicBezTo>
                    <a:pt x="-32" y="20962"/>
                    <a:pt x="53" y="21217"/>
                    <a:pt x="224" y="21387"/>
                  </a:cubicBezTo>
                  <a:cubicBezTo>
                    <a:pt x="352" y="21515"/>
                    <a:pt x="523" y="21600"/>
                    <a:pt x="736" y="21600"/>
                  </a:cubicBezTo>
                  <a:cubicBezTo>
                    <a:pt x="779" y="21600"/>
                    <a:pt x="822" y="21600"/>
                    <a:pt x="864" y="21557"/>
                  </a:cubicBezTo>
                  <a:cubicBezTo>
                    <a:pt x="4408" y="20835"/>
                    <a:pt x="4408" y="20835"/>
                    <a:pt x="4408" y="20835"/>
                  </a:cubicBezTo>
                  <a:cubicBezTo>
                    <a:pt x="4578" y="20792"/>
                    <a:pt x="4706" y="20707"/>
                    <a:pt x="4792" y="20622"/>
                  </a:cubicBezTo>
                  <a:cubicBezTo>
                    <a:pt x="12945" y="12501"/>
                    <a:pt x="12945" y="12501"/>
                    <a:pt x="12945" y="12501"/>
                  </a:cubicBezTo>
                  <a:cubicBezTo>
                    <a:pt x="13628" y="13181"/>
                    <a:pt x="14695" y="13139"/>
                    <a:pt x="15336" y="12458"/>
                  </a:cubicBezTo>
                  <a:cubicBezTo>
                    <a:pt x="15976" y="11820"/>
                    <a:pt x="16019" y="10800"/>
                    <a:pt x="15421" y="10120"/>
                  </a:cubicBezTo>
                  <a:cubicBezTo>
                    <a:pt x="20714" y="4805"/>
                    <a:pt x="20714" y="4805"/>
                    <a:pt x="20714" y="4805"/>
                  </a:cubicBezTo>
                  <a:cubicBezTo>
                    <a:pt x="21269" y="4294"/>
                    <a:pt x="21568" y="3572"/>
                    <a:pt x="21568" y="2806"/>
                  </a:cubicBezTo>
                  <a:close/>
                  <a:moveTo>
                    <a:pt x="3895" y="19431"/>
                  </a:moveTo>
                  <a:cubicBezTo>
                    <a:pt x="1633" y="19899"/>
                    <a:pt x="1633" y="19899"/>
                    <a:pt x="1633" y="19899"/>
                  </a:cubicBezTo>
                  <a:cubicBezTo>
                    <a:pt x="1974" y="17476"/>
                    <a:pt x="1974" y="17476"/>
                    <a:pt x="1974" y="17476"/>
                  </a:cubicBezTo>
                  <a:cubicBezTo>
                    <a:pt x="9957" y="9524"/>
                    <a:pt x="9957" y="9524"/>
                    <a:pt x="9957" y="9524"/>
                  </a:cubicBezTo>
                  <a:cubicBezTo>
                    <a:pt x="11878" y="11480"/>
                    <a:pt x="11878" y="11480"/>
                    <a:pt x="11878" y="11480"/>
                  </a:cubicBezTo>
                  <a:lnTo>
                    <a:pt x="3895" y="19431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287" name="CaixaDeTexto 95"/>
          <p:cNvSpPr txBox="1"/>
          <p:nvPr/>
        </p:nvSpPr>
        <p:spPr bwMode="auto">
          <a:xfrm>
            <a:off x="2359819" y="2745217"/>
            <a:ext cx="1951435" cy="1208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algn="ctr">
              <a:spcBef>
                <a:spcPts val="12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Entrega 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de </a:t>
            </a: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medicamentos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nas USF 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75h</a:t>
            </a:r>
            <a:endParaRPr lang="pt-BR" sz="1350" b="1" kern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pt-BR" sz="1350" kern="0" dirty="0">
                <a:solidFill>
                  <a:schemeClr val="tx1"/>
                </a:solidFill>
              </a:rPr>
              <a:t>opcional para 60h</a:t>
            </a:r>
          </a:p>
          <a:p>
            <a:pPr>
              <a:defRPr/>
            </a:pPr>
            <a:endParaRPr sz="135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8" name="Oval 69"/>
          <p:cNvSpPr/>
          <p:nvPr/>
        </p:nvSpPr>
        <p:spPr bwMode="auto">
          <a:xfrm flipH="1">
            <a:off x="3006329" y="2135982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82" name="Group 1178"/>
          <p:cNvGrpSpPr>
            <a:grpSpLocks/>
          </p:cNvGrpSpPr>
          <p:nvPr/>
        </p:nvGrpSpPr>
        <p:grpSpPr bwMode="auto">
          <a:xfrm>
            <a:off x="3152775" y="2281237"/>
            <a:ext cx="263129" cy="263129"/>
            <a:chOff x="2" y="-2"/>
            <a:chExt cx="351366" cy="351391"/>
          </a:xfrm>
        </p:grpSpPr>
        <p:sp>
          <p:nvSpPr>
            <p:cNvPr id="289" name="Freeform 279"/>
            <p:cNvSpPr/>
            <p:nvPr/>
          </p:nvSpPr>
          <p:spPr>
            <a:xfrm>
              <a:off x="119244" y="-2"/>
              <a:ext cx="232124" cy="23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0838" extrusionOk="0">
                  <a:moveTo>
                    <a:pt x="18553" y="2285"/>
                  </a:moveTo>
                  <a:cubicBezTo>
                    <a:pt x="15438" y="-762"/>
                    <a:pt x="10495" y="-762"/>
                    <a:pt x="7381" y="2285"/>
                  </a:cubicBezTo>
                  <a:cubicBezTo>
                    <a:pt x="0" y="9666"/>
                    <a:pt x="0" y="9666"/>
                    <a:pt x="0" y="9666"/>
                  </a:cubicBezTo>
                  <a:cubicBezTo>
                    <a:pt x="11105" y="20838"/>
                    <a:pt x="11105" y="20838"/>
                    <a:pt x="11105" y="20838"/>
                  </a:cubicBezTo>
                  <a:cubicBezTo>
                    <a:pt x="18553" y="13457"/>
                    <a:pt x="18553" y="13457"/>
                    <a:pt x="18553" y="13457"/>
                  </a:cubicBezTo>
                  <a:cubicBezTo>
                    <a:pt x="21600" y="10343"/>
                    <a:pt x="21600" y="5400"/>
                    <a:pt x="18553" y="2285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90" name="Freeform 280"/>
            <p:cNvSpPr/>
            <p:nvPr/>
          </p:nvSpPr>
          <p:spPr>
            <a:xfrm>
              <a:off x="2" y="116069"/>
              <a:ext cx="232124" cy="23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0852" extrusionOk="0">
                  <a:moveTo>
                    <a:pt x="9703" y="332"/>
                  </a:moveTo>
                  <a:cubicBezTo>
                    <a:pt x="10109" y="0"/>
                    <a:pt x="10109" y="0"/>
                    <a:pt x="10109" y="0"/>
                  </a:cubicBezTo>
                  <a:cubicBezTo>
                    <a:pt x="2278" y="7710"/>
                    <a:pt x="2278" y="7710"/>
                    <a:pt x="2278" y="7710"/>
                  </a:cubicBezTo>
                  <a:cubicBezTo>
                    <a:pt x="-759" y="10700"/>
                    <a:pt x="-759" y="15552"/>
                    <a:pt x="2278" y="18609"/>
                  </a:cubicBezTo>
                  <a:cubicBezTo>
                    <a:pt x="5316" y="21600"/>
                    <a:pt x="10311" y="21600"/>
                    <a:pt x="13349" y="18609"/>
                  </a:cubicBezTo>
                  <a:cubicBezTo>
                    <a:pt x="20841" y="11298"/>
                    <a:pt x="20841" y="11298"/>
                    <a:pt x="20841" y="11298"/>
                  </a:cubicBezTo>
                  <a:lnTo>
                    <a:pt x="9703" y="332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292" name="CaixaDeTexto 97"/>
          <p:cNvSpPr txBox="1"/>
          <p:nvPr/>
        </p:nvSpPr>
        <p:spPr bwMode="auto">
          <a:xfrm>
            <a:off x="4575573" y="2804147"/>
            <a:ext cx="1415653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algn="ctr">
              <a:spcBef>
                <a:spcPts val="12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lang="pt-BR" sz="1350" b="1" kern="0" dirty="0">
                <a:solidFill>
                  <a:schemeClr val="tx1"/>
                </a:solidFill>
                <a:latin typeface="+mn-lt"/>
              </a:rPr>
              <a:t>Consultas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médicas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e de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enfermagem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nos</a:t>
            </a:r>
            <a:r>
              <a:rPr sz="1350" b="1" kern="0" dirty="0">
                <a:solidFill>
                  <a:schemeClr val="tx1"/>
                </a:solidFill>
                <a:latin typeface="+mn-lt"/>
              </a:rPr>
              <a:t> 3 </a:t>
            </a:r>
            <a:r>
              <a:rPr sz="1350" b="1" kern="0" dirty="0" err="1">
                <a:solidFill>
                  <a:schemeClr val="tx1"/>
                </a:solidFill>
                <a:latin typeface="+mn-lt"/>
              </a:rPr>
              <a:t>turnos</a:t>
            </a:r>
            <a:endParaRPr sz="135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3" name="Oval 69"/>
          <p:cNvSpPr/>
          <p:nvPr/>
        </p:nvSpPr>
        <p:spPr bwMode="auto">
          <a:xfrm flipH="1">
            <a:off x="5006579" y="2135982"/>
            <a:ext cx="553640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85" name="Group 1196"/>
          <p:cNvGrpSpPr>
            <a:grpSpLocks/>
          </p:cNvGrpSpPr>
          <p:nvPr/>
        </p:nvGrpSpPr>
        <p:grpSpPr bwMode="auto">
          <a:xfrm>
            <a:off x="5147073" y="2264569"/>
            <a:ext cx="273844" cy="298847"/>
            <a:chOff x="0" y="0"/>
            <a:chExt cx="365127" cy="397926"/>
          </a:xfrm>
        </p:grpSpPr>
        <p:sp>
          <p:nvSpPr>
            <p:cNvPr id="294" name="Freeform 335"/>
            <p:cNvSpPr/>
            <p:nvPr/>
          </p:nvSpPr>
          <p:spPr>
            <a:xfrm>
              <a:off x="119063" y="0"/>
              <a:ext cx="127001" cy="12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07" extrusionOk="0">
                  <a:moveTo>
                    <a:pt x="11071" y="20997"/>
                  </a:moveTo>
                  <a:cubicBezTo>
                    <a:pt x="16781" y="20623"/>
                    <a:pt x="21250" y="15629"/>
                    <a:pt x="20878" y="9885"/>
                  </a:cubicBezTo>
                  <a:cubicBezTo>
                    <a:pt x="20505" y="4142"/>
                    <a:pt x="15540" y="-353"/>
                    <a:pt x="9829" y="22"/>
                  </a:cubicBezTo>
                  <a:cubicBezTo>
                    <a:pt x="4119" y="396"/>
                    <a:pt x="-350" y="5390"/>
                    <a:pt x="22" y="11134"/>
                  </a:cubicBezTo>
                  <a:cubicBezTo>
                    <a:pt x="395" y="16877"/>
                    <a:pt x="5360" y="21247"/>
                    <a:pt x="11071" y="20997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295" name="Freeform 336"/>
            <p:cNvSpPr/>
            <p:nvPr/>
          </p:nvSpPr>
          <p:spPr>
            <a:xfrm>
              <a:off x="0" y="149024"/>
              <a:ext cx="365127" cy="24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1" y="8418"/>
                  </a:moveTo>
                  <a:cubicBezTo>
                    <a:pt x="19200" y="1501"/>
                    <a:pt x="15511" y="65"/>
                    <a:pt x="11289" y="0"/>
                  </a:cubicBezTo>
                  <a:cubicBezTo>
                    <a:pt x="11289" y="6917"/>
                    <a:pt x="11289" y="6917"/>
                    <a:pt x="11289" y="6917"/>
                  </a:cubicBezTo>
                  <a:cubicBezTo>
                    <a:pt x="11289" y="6917"/>
                    <a:pt x="11289" y="6982"/>
                    <a:pt x="11289" y="6982"/>
                  </a:cubicBezTo>
                  <a:cubicBezTo>
                    <a:pt x="11333" y="7048"/>
                    <a:pt x="11378" y="7048"/>
                    <a:pt x="11422" y="7048"/>
                  </a:cubicBezTo>
                  <a:cubicBezTo>
                    <a:pt x="11511" y="7113"/>
                    <a:pt x="11600" y="7113"/>
                    <a:pt x="11689" y="7178"/>
                  </a:cubicBezTo>
                  <a:cubicBezTo>
                    <a:pt x="11733" y="5612"/>
                    <a:pt x="11867" y="4372"/>
                    <a:pt x="12267" y="4307"/>
                  </a:cubicBezTo>
                  <a:cubicBezTo>
                    <a:pt x="15200" y="4046"/>
                    <a:pt x="16533" y="14487"/>
                    <a:pt x="15378" y="15270"/>
                  </a:cubicBezTo>
                  <a:cubicBezTo>
                    <a:pt x="14489" y="15857"/>
                    <a:pt x="13200" y="14748"/>
                    <a:pt x="12400" y="13834"/>
                  </a:cubicBezTo>
                  <a:cubicBezTo>
                    <a:pt x="11956" y="13378"/>
                    <a:pt x="11911" y="12725"/>
                    <a:pt x="11867" y="12073"/>
                  </a:cubicBezTo>
                  <a:cubicBezTo>
                    <a:pt x="11822" y="11289"/>
                    <a:pt x="11733" y="10115"/>
                    <a:pt x="11733" y="8940"/>
                  </a:cubicBezTo>
                  <a:cubicBezTo>
                    <a:pt x="11689" y="8940"/>
                    <a:pt x="11689" y="8875"/>
                    <a:pt x="11644" y="8875"/>
                  </a:cubicBezTo>
                  <a:cubicBezTo>
                    <a:pt x="11067" y="8549"/>
                    <a:pt x="10444" y="8549"/>
                    <a:pt x="9867" y="8875"/>
                  </a:cubicBezTo>
                  <a:cubicBezTo>
                    <a:pt x="9867" y="10050"/>
                    <a:pt x="9778" y="11289"/>
                    <a:pt x="9733" y="12073"/>
                  </a:cubicBezTo>
                  <a:cubicBezTo>
                    <a:pt x="9689" y="12725"/>
                    <a:pt x="9644" y="13378"/>
                    <a:pt x="9200" y="13834"/>
                  </a:cubicBezTo>
                  <a:cubicBezTo>
                    <a:pt x="8400" y="14748"/>
                    <a:pt x="7111" y="15857"/>
                    <a:pt x="6222" y="15270"/>
                  </a:cubicBezTo>
                  <a:cubicBezTo>
                    <a:pt x="5067" y="14487"/>
                    <a:pt x="6400" y="4046"/>
                    <a:pt x="9333" y="4307"/>
                  </a:cubicBezTo>
                  <a:cubicBezTo>
                    <a:pt x="9733" y="4372"/>
                    <a:pt x="9867" y="5612"/>
                    <a:pt x="9911" y="7178"/>
                  </a:cubicBezTo>
                  <a:cubicBezTo>
                    <a:pt x="10000" y="7113"/>
                    <a:pt x="10089" y="7048"/>
                    <a:pt x="10178" y="7048"/>
                  </a:cubicBezTo>
                  <a:cubicBezTo>
                    <a:pt x="10222" y="7048"/>
                    <a:pt x="10267" y="7048"/>
                    <a:pt x="10267" y="6982"/>
                  </a:cubicBezTo>
                  <a:cubicBezTo>
                    <a:pt x="10267" y="6982"/>
                    <a:pt x="10267" y="6917"/>
                    <a:pt x="10267" y="6917"/>
                  </a:cubicBezTo>
                  <a:cubicBezTo>
                    <a:pt x="10267" y="6787"/>
                    <a:pt x="10267" y="6787"/>
                    <a:pt x="10267" y="6787"/>
                  </a:cubicBezTo>
                  <a:cubicBezTo>
                    <a:pt x="10267" y="0"/>
                    <a:pt x="10267" y="0"/>
                    <a:pt x="10267" y="0"/>
                  </a:cubicBezTo>
                  <a:cubicBezTo>
                    <a:pt x="6044" y="65"/>
                    <a:pt x="2400" y="1501"/>
                    <a:pt x="1289" y="841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067" y="21600"/>
                    <a:pt x="3067" y="21600"/>
                    <a:pt x="3067" y="21600"/>
                  </a:cubicBezTo>
                  <a:cubicBezTo>
                    <a:pt x="4444" y="10376"/>
                    <a:pt x="4444" y="10376"/>
                    <a:pt x="4444" y="10376"/>
                  </a:cubicBezTo>
                  <a:cubicBezTo>
                    <a:pt x="4533" y="10050"/>
                    <a:pt x="4667" y="9854"/>
                    <a:pt x="4889" y="9854"/>
                  </a:cubicBezTo>
                  <a:cubicBezTo>
                    <a:pt x="5067" y="9919"/>
                    <a:pt x="5244" y="10050"/>
                    <a:pt x="5200" y="10441"/>
                  </a:cubicBezTo>
                  <a:cubicBezTo>
                    <a:pt x="4844" y="21600"/>
                    <a:pt x="4844" y="21600"/>
                    <a:pt x="4844" y="21600"/>
                  </a:cubicBezTo>
                  <a:cubicBezTo>
                    <a:pt x="9689" y="21600"/>
                    <a:pt x="9689" y="21600"/>
                    <a:pt x="9689" y="21600"/>
                  </a:cubicBezTo>
                  <a:cubicBezTo>
                    <a:pt x="10756" y="21600"/>
                    <a:pt x="10756" y="21600"/>
                    <a:pt x="10756" y="21600"/>
                  </a:cubicBezTo>
                  <a:cubicBezTo>
                    <a:pt x="16756" y="21600"/>
                    <a:pt x="16756" y="21600"/>
                    <a:pt x="16756" y="21600"/>
                  </a:cubicBezTo>
                  <a:cubicBezTo>
                    <a:pt x="16400" y="10441"/>
                    <a:pt x="16400" y="10441"/>
                    <a:pt x="16400" y="10441"/>
                  </a:cubicBezTo>
                  <a:cubicBezTo>
                    <a:pt x="16356" y="10050"/>
                    <a:pt x="16533" y="9919"/>
                    <a:pt x="16711" y="9854"/>
                  </a:cubicBezTo>
                  <a:cubicBezTo>
                    <a:pt x="16933" y="9854"/>
                    <a:pt x="17067" y="10050"/>
                    <a:pt x="17156" y="10376"/>
                  </a:cubicBezTo>
                  <a:cubicBezTo>
                    <a:pt x="18533" y="21600"/>
                    <a:pt x="18533" y="21600"/>
                    <a:pt x="1853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0311" y="8418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297" name="CaixaDeTexto 91"/>
          <p:cNvSpPr txBox="1"/>
          <p:nvPr/>
        </p:nvSpPr>
        <p:spPr bwMode="auto">
          <a:xfrm>
            <a:off x="538163" y="2883018"/>
            <a:ext cx="1551385" cy="484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defPPr>
              <a:defRPr lang="pt-BR"/>
            </a:defPPr>
            <a:lvl1pPr algn="ctr" eaLnBrk="1" fontAlgn="auto">
              <a:spcBef>
                <a:spcPts val="1200"/>
              </a:spcBef>
              <a:spcAft>
                <a:spcPts val="0"/>
              </a:spcAft>
              <a:defRPr kern="0">
                <a:solidFill>
                  <a:schemeClr val="tx1"/>
                </a:solidFill>
                <a:latin typeface="Calibri Light"/>
                <a:ea typeface="Calibri Light"/>
                <a:cs typeface="Calibri Light"/>
              </a:defRPr>
            </a:lvl1pPr>
          </a:lstStyle>
          <a:p>
            <a:pPr>
              <a:defRPr/>
            </a:pPr>
            <a:r>
              <a:rPr lang="pt-BR" sz="1350" b="1" dirty="0">
                <a:latin typeface="+mn-lt"/>
              </a:rPr>
              <a:t>Acolhimento </a:t>
            </a:r>
            <a:r>
              <a:rPr sz="1350" b="1" dirty="0">
                <a:latin typeface="+mn-lt"/>
              </a:rPr>
              <a:t>com</a:t>
            </a:r>
            <a:r>
              <a:rPr lang="pt-BR" sz="1350" b="1" dirty="0">
                <a:latin typeface="+mn-lt"/>
              </a:rPr>
              <a:t> classificação </a:t>
            </a:r>
            <a:r>
              <a:rPr sz="1350" b="1" dirty="0">
                <a:latin typeface="+mn-lt"/>
              </a:rPr>
              <a:t>de </a:t>
            </a:r>
            <a:r>
              <a:rPr lang="pt-BR" sz="1350" b="1" dirty="0">
                <a:latin typeface="+mn-lt"/>
              </a:rPr>
              <a:t>risco</a:t>
            </a:r>
          </a:p>
        </p:txBody>
      </p:sp>
      <p:sp>
        <p:nvSpPr>
          <p:cNvPr id="298" name="Oval 69"/>
          <p:cNvSpPr/>
          <p:nvPr/>
        </p:nvSpPr>
        <p:spPr bwMode="auto">
          <a:xfrm flipH="1">
            <a:off x="1096567" y="2135982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88" name="Group 1184"/>
          <p:cNvGrpSpPr>
            <a:grpSpLocks/>
          </p:cNvGrpSpPr>
          <p:nvPr/>
        </p:nvGrpSpPr>
        <p:grpSpPr bwMode="auto">
          <a:xfrm>
            <a:off x="1201342" y="2268142"/>
            <a:ext cx="345281" cy="296465"/>
            <a:chOff x="-10" y="6"/>
            <a:chExt cx="460132" cy="395944"/>
          </a:xfrm>
        </p:grpSpPr>
        <p:sp>
          <p:nvSpPr>
            <p:cNvPr id="299" name="Freeform 298"/>
            <p:cNvSpPr/>
            <p:nvPr/>
          </p:nvSpPr>
          <p:spPr>
            <a:xfrm>
              <a:off x="-10" y="6"/>
              <a:ext cx="460132" cy="29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969" extrusionOk="0">
                  <a:moveTo>
                    <a:pt x="606" y="13465"/>
                  </a:moveTo>
                  <a:cubicBezTo>
                    <a:pt x="3825" y="13465"/>
                    <a:pt x="3825" y="13465"/>
                    <a:pt x="3825" y="13465"/>
                  </a:cubicBezTo>
                  <a:cubicBezTo>
                    <a:pt x="3929" y="12554"/>
                    <a:pt x="3929" y="12554"/>
                    <a:pt x="3929" y="12554"/>
                  </a:cubicBezTo>
                  <a:cubicBezTo>
                    <a:pt x="3963" y="12393"/>
                    <a:pt x="4033" y="12286"/>
                    <a:pt x="4171" y="12233"/>
                  </a:cubicBezTo>
                  <a:cubicBezTo>
                    <a:pt x="4275" y="12233"/>
                    <a:pt x="4379" y="12340"/>
                    <a:pt x="4413" y="12501"/>
                  </a:cubicBezTo>
                  <a:cubicBezTo>
                    <a:pt x="4863" y="14269"/>
                    <a:pt x="4863" y="14269"/>
                    <a:pt x="4863" y="14269"/>
                  </a:cubicBezTo>
                  <a:cubicBezTo>
                    <a:pt x="5729" y="7462"/>
                    <a:pt x="5729" y="7462"/>
                    <a:pt x="5729" y="7462"/>
                  </a:cubicBezTo>
                  <a:cubicBezTo>
                    <a:pt x="5729" y="7248"/>
                    <a:pt x="5867" y="7087"/>
                    <a:pt x="5971" y="7141"/>
                  </a:cubicBezTo>
                  <a:cubicBezTo>
                    <a:pt x="6110" y="7141"/>
                    <a:pt x="6213" y="7302"/>
                    <a:pt x="6213" y="7462"/>
                  </a:cubicBezTo>
                  <a:cubicBezTo>
                    <a:pt x="6837" y="16735"/>
                    <a:pt x="6837" y="16735"/>
                    <a:pt x="6837" y="16735"/>
                  </a:cubicBezTo>
                  <a:cubicBezTo>
                    <a:pt x="7737" y="7194"/>
                    <a:pt x="7737" y="7194"/>
                    <a:pt x="7737" y="7194"/>
                  </a:cubicBezTo>
                  <a:cubicBezTo>
                    <a:pt x="7737" y="7034"/>
                    <a:pt x="7840" y="6873"/>
                    <a:pt x="7979" y="6873"/>
                  </a:cubicBezTo>
                  <a:cubicBezTo>
                    <a:pt x="8117" y="6873"/>
                    <a:pt x="8221" y="6980"/>
                    <a:pt x="8221" y="7194"/>
                  </a:cubicBezTo>
                  <a:cubicBezTo>
                    <a:pt x="8948" y="13465"/>
                    <a:pt x="8948" y="13465"/>
                    <a:pt x="8948" y="13465"/>
                  </a:cubicBezTo>
                  <a:cubicBezTo>
                    <a:pt x="10160" y="13465"/>
                    <a:pt x="10160" y="13465"/>
                    <a:pt x="10160" y="13465"/>
                  </a:cubicBezTo>
                  <a:cubicBezTo>
                    <a:pt x="10298" y="13465"/>
                    <a:pt x="10402" y="13626"/>
                    <a:pt x="10437" y="13787"/>
                  </a:cubicBezTo>
                  <a:cubicBezTo>
                    <a:pt x="10437" y="14108"/>
                    <a:pt x="10437" y="14108"/>
                    <a:pt x="10437" y="14108"/>
                  </a:cubicBezTo>
                  <a:cubicBezTo>
                    <a:pt x="10506" y="13680"/>
                    <a:pt x="10506" y="13680"/>
                    <a:pt x="10506" y="13680"/>
                  </a:cubicBezTo>
                  <a:cubicBezTo>
                    <a:pt x="10540" y="13519"/>
                    <a:pt x="10644" y="13412"/>
                    <a:pt x="10748" y="13358"/>
                  </a:cubicBezTo>
                  <a:cubicBezTo>
                    <a:pt x="10887" y="13358"/>
                    <a:pt x="10990" y="13519"/>
                    <a:pt x="11025" y="13680"/>
                  </a:cubicBezTo>
                  <a:cubicBezTo>
                    <a:pt x="11371" y="15341"/>
                    <a:pt x="11371" y="15341"/>
                    <a:pt x="11371" y="15341"/>
                  </a:cubicBezTo>
                  <a:cubicBezTo>
                    <a:pt x="11683" y="13572"/>
                    <a:pt x="11683" y="13572"/>
                    <a:pt x="11683" y="13572"/>
                  </a:cubicBezTo>
                  <a:cubicBezTo>
                    <a:pt x="11717" y="13412"/>
                    <a:pt x="11856" y="13251"/>
                    <a:pt x="11960" y="13304"/>
                  </a:cubicBezTo>
                  <a:cubicBezTo>
                    <a:pt x="12098" y="13304"/>
                    <a:pt x="12167" y="13465"/>
                    <a:pt x="12202" y="13626"/>
                  </a:cubicBezTo>
                  <a:cubicBezTo>
                    <a:pt x="12652" y="20969"/>
                    <a:pt x="12652" y="20969"/>
                    <a:pt x="12652" y="20969"/>
                  </a:cubicBezTo>
                  <a:cubicBezTo>
                    <a:pt x="14071" y="10035"/>
                    <a:pt x="14071" y="10035"/>
                    <a:pt x="14071" y="10035"/>
                  </a:cubicBezTo>
                  <a:cubicBezTo>
                    <a:pt x="14106" y="9874"/>
                    <a:pt x="14210" y="9767"/>
                    <a:pt x="14313" y="9713"/>
                  </a:cubicBezTo>
                  <a:cubicBezTo>
                    <a:pt x="14417" y="9713"/>
                    <a:pt x="14521" y="9821"/>
                    <a:pt x="14590" y="9981"/>
                  </a:cubicBezTo>
                  <a:cubicBezTo>
                    <a:pt x="15213" y="12393"/>
                    <a:pt x="15213" y="12393"/>
                    <a:pt x="15213" y="12393"/>
                  </a:cubicBezTo>
                  <a:cubicBezTo>
                    <a:pt x="15871" y="6337"/>
                    <a:pt x="15871" y="6337"/>
                    <a:pt x="15871" y="6337"/>
                  </a:cubicBezTo>
                  <a:cubicBezTo>
                    <a:pt x="15906" y="6122"/>
                    <a:pt x="15975" y="6015"/>
                    <a:pt x="16113" y="6015"/>
                  </a:cubicBezTo>
                  <a:cubicBezTo>
                    <a:pt x="16217" y="5962"/>
                    <a:pt x="16356" y="6122"/>
                    <a:pt x="16356" y="6283"/>
                  </a:cubicBezTo>
                  <a:cubicBezTo>
                    <a:pt x="17533" y="13465"/>
                    <a:pt x="17533" y="13465"/>
                    <a:pt x="17533" y="13465"/>
                  </a:cubicBezTo>
                  <a:cubicBezTo>
                    <a:pt x="20613" y="13465"/>
                    <a:pt x="20613" y="13465"/>
                    <a:pt x="20613" y="13465"/>
                  </a:cubicBezTo>
                  <a:cubicBezTo>
                    <a:pt x="20648" y="13465"/>
                    <a:pt x="20683" y="13465"/>
                    <a:pt x="20683" y="13465"/>
                  </a:cubicBezTo>
                  <a:cubicBezTo>
                    <a:pt x="21375" y="10142"/>
                    <a:pt x="21375" y="6605"/>
                    <a:pt x="20163" y="3228"/>
                  </a:cubicBezTo>
                  <a:cubicBezTo>
                    <a:pt x="19056" y="119"/>
                    <a:pt x="16148" y="-631"/>
                    <a:pt x="14037" y="495"/>
                  </a:cubicBezTo>
                  <a:cubicBezTo>
                    <a:pt x="11890" y="1620"/>
                    <a:pt x="10575" y="4622"/>
                    <a:pt x="10575" y="4622"/>
                  </a:cubicBezTo>
                  <a:cubicBezTo>
                    <a:pt x="10575" y="4622"/>
                    <a:pt x="9260" y="1620"/>
                    <a:pt x="7113" y="495"/>
                  </a:cubicBezTo>
                  <a:cubicBezTo>
                    <a:pt x="5002" y="-631"/>
                    <a:pt x="2094" y="119"/>
                    <a:pt x="987" y="3228"/>
                  </a:cubicBezTo>
                  <a:cubicBezTo>
                    <a:pt x="-225" y="6658"/>
                    <a:pt x="-225" y="10196"/>
                    <a:pt x="467" y="13519"/>
                  </a:cubicBezTo>
                  <a:cubicBezTo>
                    <a:pt x="502" y="13465"/>
                    <a:pt x="537" y="13465"/>
                    <a:pt x="606" y="13465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14269" y="116086"/>
              <a:ext cx="431572" cy="27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3" y="6428"/>
                  </a:moveTo>
                  <a:cubicBezTo>
                    <a:pt x="18000" y="6428"/>
                    <a:pt x="17888" y="6254"/>
                    <a:pt x="17850" y="6080"/>
                  </a:cubicBezTo>
                  <a:cubicBezTo>
                    <a:pt x="16875" y="0"/>
                    <a:pt x="16875" y="0"/>
                    <a:pt x="16875" y="0"/>
                  </a:cubicBezTo>
                  <a:cubicBezTo>
                    <a:pt x="16200" y="6023"/>
                    <a:pt x="16200" y="6023"/>
                    <a:pt x="16200" y="6023"/>
                  </a:cubicBezTo>
                  <a:cubicBezTo>
                    <a:pt x="16200" y="6254"/>
                    <a:pt x="16088" y="6370"/>
                    <a:pt x="15975" y="6370"/>
                  </a:cubicBezTo>
                  <a:cubicBezTo>
                    <a:pt x="15825" y="6428"/>
                    <a:pt x="15713" y="6312"/>
                    <a:pt x="15675" y="6138"/>
                  </a:cubicBezTo>
                  <a:cubicBezTo>
                    <a:pt x="14963" y="3417"/>
                    <a:pt x="14963" y="3417"/>
                    <a:pt x="14963" y="3417"/>
                  </a:cubicBezTo>
                  <a:cubicBezTo>
                    <a:pt x="13238" y="16562"/>
                    <a:pt x="13238" y="16562"/>
                    <a:pt x="13238" y="16562"/>
                  </a:cubicBezTo>
                  <a:cubicBezTo>
                    <a:pt x="13200" y="16794"/>
                    <a:pt x="13088" y="16909"/>
                    <a:pt x="12975" y="16909"/>
                  </a:cubicBezTo>
                  <a:cubicBezTo>
                    <a:pt x="12975" y="16909"/>
                    <a:pt x="12975" y="16909"/>
                    <a:pt x="12938" y="16909"/>
                  </a:cubicBezTo>
                  <a:cubicBezTo>
                    <a:pt x="12825" y="16909"/>
                    <a:pt x="12713" y="16736"/>
                    <a:pt x="12675" y="16562"/>
                  </a:cubicBezTo>
                  <a:cubicBezTo>
                    <a:pt x="12150" y="7991"/>
                    <a:pt x="12150" y="7991"/>
                    <a:pt x="12150" y="7991"/>
                  </a:cubicBezTo>
                  <a:cubicBezTo>
                    <a:pt x="11925" y="9208"/>
                    <a:pt x="11925" y="9208"/>
                    <a:pt x="11925" y="9208"/>
                  </a:cubicBezTo>
                  <a:cubicBezTo>
                    <a:pt x="11888" y="9381"/>
                    <a:pt x="11775" y="9497"/>
                    <a:pt x="11663" y="9497"/>
                  </a:cubicBezTo>
                  <a:cubicBezTo>
                    <a:pt x="11663" y="9497"/>
                    <a:pt x="11663" y="9497"/>
                    <a:pt x="11663" y="9497"/>
                  </a:cubicBezTo>
                  <a:cubicBezTo>
                    <a:pt x="11550" y="9497"/>
                    <a:pt x="11438" y="9381"/>
                    <a:pt x="11400" y="9208"/>
                  </a:cubicBezTo>
                  <a:cubicBezTo>
                    <a:pt x="11025" y="7412"/>
                    <a:pt x="11025" y="7412"/>
                    <a:pt x="11025" y="7412"/>
                  </a:cubicBezTo>
                  <a:cubicBezTo>
                    <a:pt x="10838" y="8571"/>
                    <a:pt x="10838" y="8571"/>
                    <a:pt x="10838" y="8571"/>
                  </a:cubicBezTo>
                  <a:cubicBezTo>
                    <a:pt x="10800" y="8744"/>
                    <a:pt x="10687" y="8860"/>
                    <a:pt x="10537" y="8860"/>
                  </a:cubicBezTo>
                  <a:cubicBezTo>
                    <a:pt x="10425" y="8860"/>
                    <a:pt x="10312" y="8686"/>
                    <a:pt x="10312" y="8513"/>
                  </a:cubicBezTo>
                  <a:cubicBezTo>
                    <a:pt x="10125" y="6428"/>
                    <a:pt x="10125" y="6428"/>
                    <a:pt x="10125" y="6428"/>
                  </a:cubicBezTo>
                  <a:cubicBezTo>
                    <a:pt x="8812" y="6428"/>
                    <a:pt x="8812" y="6428"/>
                    <a:pt x="8812" y="6428"/>
                  </a:cubicBezTo>
                  <a:cubicBezTo>
                    <a:pt x="8662" y="6428"/>
                    <a:pt x="8550" y="6254"/>
                    <a:pt x="8512" y="6080"/>
                  </a:cubicBezTo>
                  <a:cubicBezTo>
                    <a:pt x="8025" y="1506"/>
                    <a:pt x="8025" y="1506"/>
                    <a:pt x="8025" y="1506"/>
                  </a:cubicBezTo>
                  <a:cubicBezTo>
                    <a:pt x="6937" y="12624"/>
                    <a:pt x="6937" y="12624"/>
                    <a:pt x="6937" y="12624"/>
                  </a:cubicBezTo>
                  <a:cubicBezTo>
                    <a:pt x="6937" y="12856"/>
                    <a:pt x="6825" y="13029"/>
                    <a:pt x="6675" y="12972"/>
                  </a:cubicBezTo>
                  <a:cubicBezTo>
                    <a:pt x="6525" y="12972"/>
                    <a:pt x="6412" y="12856"/>
                    <a:pt x="6412" y="12624"/>
                  </a:cubicBezTo>
                  <a:cubicBezTo>
                    <a:pt x="5737" y="2085"/>
                    <a:pt x="5737" y="2085"/>
                    <a:pt x="5737" y="2085"/>
                  </a:cubicBezTo>
                  <a:cubicBezTo>
                    <a:pt x="4987" y="8049"/>
                    <a:pt x="4987" y="8049"/>
                    <a:pt x="4987" y="8049"/>
                  </a:cubicBezTo>
                  <a:cubicBezTo>
                    <a:pt x="4950" y="8223"/>
                    <a:pt x="4837" y="8339"/>
                    <a:pt x="4725" y="8397"/>
                  </a:cubicBezTo>
                  <a:cubicBezTo>
                    <a:pt x="4612" y="8397"/>
                    <a:pt x="4500" y="8281"/>
                    <a:pt x="4462" y="8107"/>
                  </a:cubicBezTo>
                  <a:cubicBezTo>
                    <a:pt x="3975" y="6196"/>
                    <a:pt x="3975" y="6196"/>
                    <a:pt x="3975" y="6196"/>
                  </a:cubicBezTo>
                  <a:cubicBezTo>
                    <a:pt x="3937" y="6312"/>
                    <a:pt x="3825" y="6428"/>
                    <a:pt x="3750" y="6428"/>
                  </a:cubicBezTo>
                  <a:cubicBezTo>
                    <a:pt x="0" y="6428"/>
                    <a:pt x="0" y="6428"/>
                    <a:pt x="0" y="6428"/>
                  </a:cubicBezTo>
                  <a:cubicBezTo>
                    <a:pt x="637" y="9092"/>
                    <a:pt x="1687" y="11640"/>
                    <a:pt x="2887" y="13956"/>
                  </a:cubicBezTo>
                  <a:cubicBezTo>
                    <a:pt x="5850" y="19515"/>
                    <a:pt x="10800" y="21600"/>
                    <a:pt x="10800" y="21600"/>
                  </a:cubicBezTo>
                  <a:cubicBezTo>
                    <a:pt x="10800" y="21600"/>
                    <a:pt x="15750" y="19515"/>
                    <a:pt x="18713" y="13956"/>
                  </a:cubicBezTo>
                  <a:cubicBezTo>
                    <a:pt x="19913" y="11640"/>
                    <a:pt x="20963" y="9092"/>
                    <a:pt x="21600" y="6428"/>
                  </a:cubicBezTo>
                  <a:lnTo>
                    <a:pt x="18113" y="6428"/>
                  </a:ln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sp>
        <p:nvSpPr>
          <p:cNvPr id="302" name="CaixaDeTexto 98"/>
          <p:cNvSpPr txBox="1"/>
          <p:nvPr/>
        </p:nvSpPr>
        <p:spPr bwMode="auto">
          <a:xfrm>
            <a:off x="6831806" y="2793722"/>
            <a:ext cx="1415654" cy="484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/>
          <a:p>
            <a:pPr algn="ctr">
              <a:spcBef>
                <a:spcPts val="900"/>
              </a:spcBef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 b="1" kern="0" dirty="0" err="1">
                <a:ea typeface="Calibri Light"/>
                <a:cs typeface="Calibri Light"/>
                <a:sym typeface="Calibri Light"/>
              </a:rPr>
              <a:t>Consultas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 de</a:t>
            </a:r>
            <a:br>
              <a:rPr sz="1350" b="1" kern="0" dirty="0">
                <a:ea typeface="Calibri Light"/>
                <a:cs typeface="Calibri Light"/>
                <a:sym typeface="Calibri Light"/>
              </a:rPr>
            </a:br>
            <a:r>
              <a:rPr sz="1350" b="1" kern="0" dirty="0" err="1">
                <a:ea typeface="Calibri Light"/>
                <a:cs typeface="Calibri Light"/>
                <a:sym typeface="Calibri Light"/>
              </a:rPr>
              <a:t>Pré</a:t>
            </a:r>
            <a:r>
              <a:rPr sz="1350" b="1" kern="0" dirty="0">
                <a:ea typeface="Calibri Light"/>
                <a:cs typeface="Calibri Light"/>
                <a:sym typeface="Calibri Light"/>
              </a:rPr>
              <a:t>-Natal</a:t>
            </a:r>
          </a:p>
        </p:txBody>
      </p:sp>
      <p:sp>
        <p:nvSpPr>
          <p:cNvPr id="303" name="Oval 69"/>
          <p:cNvSpPr/>
          <p:nvPr/>
        </p:nvSpPr>
        <p:spPr bwMode="auto">
          <a:xfrm flipH="1">
            <a:off x="7262813" y="2135982"/>
            <a:ext cx="554831" cy="554831"/>
          </a:xfrm>
          <a:prstGeom prst="ellipse">
            <a:avLst/>
          </a:prstGeom>
          <a:solidFill>
            <a:srgbClr val="C7D42A"/>
          </a:solidFill>
          <a:ln w="38100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7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grpSp>
        <p:nvGrpSpPr>
          <p:cNvPr id="36891" name="Group 1495"/>
          <p:cNvGrpSpPr>
            <a:grpSpLocks/>
          </p:cNvGrpSpPr>
          <p:nvPr/>
        </p:nvGrpSpPr>
        <p:grpSpPr bwMode="auto">
          <a:xfrm>
            <a:off x="7385448" y="2288382"/>
            <a:ext cx="291703" cy="250031"/>
            <a:chOff x="-1" y="0"/>
            <a:chExt cx="388940" cy="333379"/>
          </a:xfrm>
        </p:grpSpPr>
        <p:sp>
          <p:nvSpPr>
            <p:cNvPr id="304" name="Freeform 48"/>
            <p:cNvSpPr/>
            <p:nvPr/>
          </p:nvSpPr>
          <p:spPr>
            <a:xfrm>
              <a:off x="131762" y="0"/>
              <a:ext cx="123826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extrusionOk="0">
                  <a:moveTo>
                    <a:pt x="20502" y="8526"/>
                  </a:moveTo>
                  <a:cubicBezTo>
                    <a:pt x="16841" y="8526"/>
                    <a:pt x="16841" y="8526"/>
                    <a:pt x="16841" y="8526"/>
                  </a:cubicBezTo>
                  <a:cubicBezTo>
                    <a:pt x="16475" y="8526"/>
                    <a:pt x="16475" y="7958"/>
                    <a:pt x="16475" y="7389"/>
                  </a:cubicBezTo>
                  <a:cubicBezTo>
                    <a:pt x="16108" y="3411"/>
                    <a:pt x="13546" y="0"/>
                    <a:pt x="10617" y="0"/>
                  </a:cubicBezTo>
                  <a:cubicBezTo>
                    <a:pt x="7688" y="0"/>
                    <a:pt x="5492" y="3411"/>
                    <a:pt x="4759" y="7389"/>
                  </a:cubicBezTo>
                  <a:cubicBezTo>
                    <a:pt x="4759" y="7958"/>
                    <a:pt x="4759" y="8526"/>
                    <a:pt x="4393" y="8526"/>
                  </a:cubicBezTo>
                  <a:cubicBezTo>
                    <a:pt x="732" y="8526"/>
                    <a:pt x="732" y="8526"/>
                    <a:pt x="732" y="8526"/>
                  </a:cubicBezTo>
                  <a:cubicBezTo>
                    <a:pt x="366" y="8526"/>
                    <a:pt x="0" y="9095"/>
                    <a:pt x="0" y="10232"/>
                  </a:cubicBezTo>
                  <a:cubicBezTo>
                    <a:pt x="732" y="20463"/>
                    <a:pt x="732" y="20463"/>
                    <a:pt x="732" y="20463"/>
                  </a:cubicBezTo>
                  <a:cubicBezTo>
                    <a:pt x="1098" y="21032"/>
                    <a:pt x="1464" y="21600"/>
                    <a:pt x="2197" y="21600"/>
                  </a:cubicBezTo>
                  <a:cubicBezTo>
                    <a:pt x="19403" y="21600"/>
                    <a:pt x="19403" y="21600"/>
                    <a:pt x="19403" y="21600"/>
                  </a:cubicBezTo>
                  <a:cubicBezTo>
                    <a:pt x="19769" y="21600"/>
                    <a:pt x="20502" y="21032"/>
                    <a:pt x="20502" y="20463"/>
                  </a:cubicBezTo>
                  <a:cubicBezTo>
                    <a:pt x="21234" y="10232"/>
                    <a:pt x="21234" y="10232"/>
                    <a:pt x="21234" y="10232"/>
                  </a:cubicBezTo>
                  <a:cubicBezTo>
                    <a:pt x="21600" y="9095"/>
                    <a:pt x="21234" y="8526"/>
                    <a:pt x="20502" y="8526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5" name="Freeform 49"/>
            <p:cNvSpPr/>
            <p:nvPr/>
          </p:nvSpPr>
          <p:spPr>
            <a:xfrm>
              <a:off x="217488" y="139702"/>
              <a:ext cx="115889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cubicBezTo>
                    <a:pt x="1178" y="21600"/>
                    <a:pt x="1178" y="21600"/>
                    <a:pt x="1178" y="21600"/>
                  </a:cubicBezTo>
                  <a:cubicBezTo>
                    <a:pt x="393" y="21600"/>
                    <a:pt x="0" y="18000"/>
                    <a:pt x="0" y="10800"/>
                  </a:cubicBezTo>
                  <a:cubicBezTo>
                    <a:pt x="0" y="3600"/>
                    <a:pt x="393" y="0"/>
                    <a:pt x="1178" y="0"/>
                  </a:cubicBezTo>
                  <a:cubicBezTo>
                    <a:pt x="20422" y="0"/>
                    <a:pt x="20422" y="0"/>
                    <a:pt x="20422" y="0"/>
                  </a:cubicBezTo>
                  <a:cubicBezTo>
                    <a:pt x="20815" y="0"/>
                    <a:pt x="21600" y="3600"/>
                    <a:pt x="21600" y="10800"/>
                  </a:cubicBezTo>
                  <a:cubicBezTo>
                    <a:pt x="21600" y="18000"/>
                    <a:pt x="20815" y="21600"/>
                    <a:pt x="20422" y="21600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6" name="Freeform 50"/>
            <p:cNvSpPr/>
            <p:nvPr/>
          </p:nvSpPr>
          <p:spPr>
            <a:xfrm>
              <a:off x="217488" y="190502"/>
              <a:ext cx="115889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cubicBezTo>
                    <a:pt x="1178" y="21600"/>
                    <a:pt x="1178" y="21600"/>
                    <a:pt x="1178" y="21600"/>
                  </a:cubicBezTo>
                  <a:cubicBezTo>
                    <a:pt x="393" y="21600"/>
                    <a:pt x="0" y="14400"/>
                    <a:pt x="0" y="10800"/>
                  </a:cubicBezTo>
                  <a:cubicBezTo>
                    <a:pt x="0" y="3600"/>
                    <a:pt x="393" y="0"/>
                    <a:pt x="1178" y="0"/>
                  </a:cubicBezTo>
                  <a:cubicBezTo>
                    <a:pt x="20422" y="0"/>
                    <a:pt x="20422" y="0"/>
                    <a:pt x="20422" y="0"/>
                  </a:cubicBezTo>
                  <a:cubicBezTo>
                    <a:pt x="20815" y="0"/>
                    <a:pt x="21600" y="3600"/>
                    <a:pt x="21600" y="10800"/>
                  </a:cubicBezTo>
                  <a:cubicBezTo>
                    <a:pt x="21600" y="14400"/>
                    <a:pt x="20815" y="21600"/>
                    <a:pt x="20422" y="21600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7" name="Freeform 51"/>
            <p:cNvSpPr/>
            <p:nvPr/>
          </p:nvSpPr>
          <p:spPr>
            <a:xfrm>
              <a:off x="217488" y="239716"/>
              <a:ext cx="115889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cubicBezTo>
                    <a:pt x="1178" y="21600"/>
                    <a:pt x="1178" y="21600"/>
                    <a:pt x="1178" y="21600"/>
                  </a:cubicBezTo>
                  <a:cubicBezTo>
                    <a:pt x="393" y="21600"/>
                    <a:pt x="0" y="18000"/>
                    <a:pt x="0" y="10800"/>
                  </a:cubicBezTo>
                  <a:cubicBezTo>
                    <a:pt x="0" y="7200"/>
                    <a:pt x="393" y="0"/>
                    <a:pt x="1178" y="0"/>
                  </a:cubicBezTo>
                  <a:cubicBezTo>
                    <a:pt x="20422" y="0"/>
                    <a:pt x="20422" y="0"/>
                    <a:pt x="20422" y="0"/>
                  </a:cubicBezTo>
                  <a:cubicBezTo>
                    <a:pt x="20815" y="0"/>
                    <a:pt x="21600" y="7200"/>
                    <a:pt x="21600" y="10800"/>
                  </a:cubicBezTo>
                  <a:cubicBezTo>
                    <a:pt x="21600" y="18000"/>
                    <a:pt x="20815" y="21600"/>
                    <a:pt x="20422" y="21600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8" name="Freeform 52"/>
            <p:cNvSpPr/>
            <p:nvPr/>
          </p:nvSpPr>
          <p:spPr>
            <a:xfrm>
              <a:off x="-1" y="39688"/>
              <a:ext cx="388940" cy="29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6" y="0"/>
                  </a:moveTo>
                  <a:cubicBezTo>
                    <a:pt x="20656" y="0"/>
                    <a:pt x="17115" y="0"/>
                    <a:pt x="15698" y="0"/>
                  </a:cubicBezTo>
                  <a:cubicBezTo>
                    <a:pt x="15462" y="0"/>
                    <a:pt x="15462" y="313"/>
                    <a:pt x="15462" y="313"/>
                  </a:cubicBezTo>
                  <a:cubicBezTo>
                    <a:pt x="15344" y="1722"/>
                    <a:pt x="15344" y="1722"/>
                    <a:pt x="15344" y="1722"/>
                  </a:cubicBezTo>
                  <a:cubicBezTo>
                    <a:pt x="15344" y="1722"/>
                    <a:pt x="15344" y="1878"/>
                    <a:pt x="15462" y="1878"/>
                  </a:cubicBezTo>
                  <a:cubicBezTo>
                    <a:pt x="16525" y="1878"/>
                    <a:pt x="19357" y="1878"/>
                    <a:pt x="19357" y="1878"/>
                  </a:cubicBezTo>
                  <a:cubicBezTo>
                    <a:pt x="19830" y="1878"/>
                    <a:pt x="20184" y="2348"/>
                    <a:pt x="20184" y="3130"/>
                  </a:cubicBezTo>
                  <a:cubicBezTo>
                    <a:pt x="20184" y="18626"/>
                    <a:pt x="20184" y="18626"/>
                    <a:pt x="20184" y="18626"/>
                  </a:cubicBezTo>
                  <a:cubicBezTo>
                    <a:pt x="20184" y="19252"/>
                    <a:pt x="19830" y="19722"/>
                    <a:pt x="19357" y="19722"/>
                  </a:cubicBezTo>
                  <a:cubicBezTo>
                    <a:pt x="2243" y="19722"/>
                    <a:pt x="2243" y="19722"/>
                    <a:pt x="2243" y="19722"/>
                  </a:cubicBezTo>
                  <a:cubicBezTo>
                    <a:pt x="1770" y="19722"/>
                    <a:pt x="1298" y="19252"/>
                    <a:pt x="1298" y="18626"/>
                  </a:cubicBezTo>
                  <a:cubicBezTo>
                    <a:pt x="1298" y="3130"/>
                    <a:pt x="1298" y="3130"/>
                    <a:pt x="1298" y="3130"/>
                  </a:cubicBezTo>
                  <a:cubicBezTo>
                    <a:pt x="1298" y="2348"/>
                    <a:pt x="1770" y="1878"/>
                    <a:pt x="2243" y="1878"/>
                  </a:cubicBezTo>
                  <a:cubicBezTo>
                    <a:pt x="2243" y="1878"/>
                    <a:pt x="4957" y="1878"/>
                    <a:pt x="6020" y="1878"/>
                  </a:cubicBezTo>
                  <a:cubicBezTo>
                    <a:pt x="6138" y="1878"/>
                    <a:pt x="6138" y="1722"/>
                    <a:pt x="6138" y="1722"/>
                  </a:cubicBezTo>
                  <a:cubicBezTo>
                    <a:pt x="6020" y="313"/>
                    <a:pt x="6020" y="313"/>
                    <a:pt x="6020" y="313"/>
                  </a:cubicBezTo>
                  <a:cubicBezTo>
                    <a:pt x="6020" y="313"/>
                    <a:pt x="5902" y="0"/>
                    <a:pt x="5784" y="0"/>
                  </a:cubicBezTo>
                  <a:cubicBezTo>
                    <a:pt x="4367" y="0"/>
                    <a:pt x="826" y="0"/>
                    <a:pt x="826" y="0"/>
                  </a:cubicBezTo>
                  <a:cubicBezTo>
                    <a:pt x="354" y="0"/>
                    <a:pt x="0" y="626"/>
                    <a:pt x="0" y="1252"/>
                  </a:cubicBezTo>
                  <a:cubicBezTo>
                    <a:pt x="0" y="20348"/>
                    <a:pt x="0" y="20348"/>
                    <a:pt x="0" y="20348"/>
                  </a:cubicBezTo>
                  <a:cubicBezTo>
                    <a:pt x="0" y="21130"/>
                    <a:pt x="354" y="21600"/>
                    <a:pt x="826" y="21600"/>
                  </a:cubicBezTo>
                  <a:cubicBezTo>
                    <a:pt x="20656" y="21600"/>
                    <a:pt x="20656" y="21600"/>
                    <a:pt x="20656" y="21600"/>
                  </a:cubicBezTo>
                  <a:cubicBezTo>
                    <a:pt x="21128" y="21600"/>
                    <a:pt x="21600" y="21130"/>
                    <a:pt x="21600" y="20348"/>
                  </a:cubicBezTo>
                  <a:cubicBezTo>
                    <a:pt x="21600" y="1252"/>
                    <a:pt x="21600" y="1252"/>
                    <a:pt x="21600" y="1252"/>
                  </a:cubicBezTo>
                  <a:cubicBezTo>
                    <a:pt x="21600" y="626"/>
                    <a:pt x="21128" y="0"/>
                    <a:pt x="20656" y="0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09" name="Oval 53"/>
            <p:cNvSpPr/>
            <p:nvPr/>
          </p:nvSpPr>
          <p:spPr>
            <a:xfrm>
              <a:off x="90487" y="119064"/>
              <a:ext cx="63500" cy="60326"/>
            </a:xfrm>
            <a:prstGeom prst="ellipse">
              <a:avLst/>
            </a:pr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  <p:sp>
          <p:nvSpPr>
            <p:cNvPr id="310" name="Freeform 54"/>
            <p:cNvSpPr/>
            <p:nvPr/>
          </p:nvSpPr>
          <p:spPr>
            <a:xfrm>
              <a:off x="61911" y="190502"/>
              <a:ext cx="119064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extrusionOk="0">
                  <a:moveTo>
                    <a:pt x="21316" y="20925"/>
                  </a:moveTo>
                  <a:cubicBezTo>
                    <a:pt x="17527" y="3375"/>
                    <a:pt x="17527" y="3375"/>
                    <a:pt x="17527" y="3375"/>
                  </a:cubicBezTo>
                  <a:cubicBezTo>
                    <a:pt x="17527" y="2700"/>
                    <a:pt x="16769" y="0"/>
                    <a:pt x="15253" y="0"/>
                  </a:cubicBezTo>
                  <a:cubicBezTo>
                    <a:pt x="14874" y="0"/>
                    <a:pt x="14874" y="0"/>
                    <a:pt x="14874" y="0"/>
                  </a:cubicBezTo>
                  <a:cubicBezTo>
                    <a:pt x="14495" y="0"/>
                    <a:pt x="14116" y="0"/>
                    <a:pt x="13737" y="0"/>
                  </a:cubicBezTo>
                  <a:cubicBezTo>
                    <a:pt x="7295" y="0"/>
                    <a:pt x="7295" y="0"/>
                    <a:pt x="7295" y="0"/>
                  </a:cubicBezTo>
                  <a:cubicBezTo>
                    <a:pt x="6916" y="0"/>
                    <a:pt x="6537" y="0"/>
                    <a:pt x="6537" y="0"/>
                  </a:cubicBezTo>
                  <a:cubicBezTo>
                    <a:pt x="6537" y="0"/>
                    <a:pt x="6537" y="0"/>
                    <a:pt x="6158" y="0"/>
                  </a:cubicBezTo>
                  <a:cubicBezTo>
                    <a:pt x="4263" y="0"/>
                    <a:pt x="3884" y="2700"/>
                    <a:pt x="3884" y="3375"/>
                  </a:cubicBezTo>
                  <a:cubicBezTo>
                    <a:pt x="95" y="20925"/>
                    <a:pt x="95" y="20925"/>
                    <a:pt x="95" y="20925"/>
                  </a:cubicBezTo>
                  <a:cubicBezTo>
                    <a:pt x="95" y="20925"/>
                    <a:pt x="-284" y="21600"/>
                    <a:pt x="474" y="21600"/>
                  </a:cubicBezTo>
                  <a:cubicBezTo>
                    <a:pt x="20937" y="21600"/>
                    <a:pt x="20937" y="21600"/>
                    <a:pt x="20937" y="21600"/>
                  </a:cubicBezTo>
                  <a:cubicBezTo>
                    <a:pt x="21316" y="21600"/>
                    <a:pt x="21316" y="20925"/>
                    <a:pt x="21316" y="20925"/>
                  </a:cubicBezTo>
                  <a:close/>
                </a:path>
              </a:pathLst>
            </a:cu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350" kern="0">
                <a:latin typeface="Calibri"/>
                <a:sym typeface="Calibri"/>
              </a:endParaRPr>
            </a:p>
          </p:txBody>
        </p:sp>
      </p:grpSp>
      <p:cxnSp>
        <p:nvCxnSpPr>
          <p:cNvPr id="3" name="Conector reto 2"/>
          <p:cNvCxnSpPr/>
          <p:nvPr/>
        </p:nvCxnSpPr>
        <p:spPr>
          <a:xfrm>
            <a:off x="2157413" y="2135982"/>
            <a:ext cx="0" cy="3421856"/>
          </a:xfrm>
          <a:prstGeom prst="line">
            <a:avLst/>
          </a:prstGeom>
          <a:noFill/>
          <a:ln w="25400" cap="flat">
            <a:solidFill>
              <a:srgbClr val="C6D42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ector reto 68"/>
          <p:cNvCxnSpPr/>
          <p:nvPr/>
        </p:nvCxnSpPr>
        <p:spPr>
          <a:xfrm>
            <a:off x="4293394" y="2135957"/>
            <a:ext cx="0" cy="3421856"/>
          </a:xfrm>
          <a:prstGeom prst="line">
            <a:avLst/>
          </a:prstGeom>
          <a:noFill/>
          <a:ln w="25400" cap="flat">
            <a:solidFill>
              <a:srgbClr val="C6D42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ector reto 69"/>
          <p:cNvCxnSpPr/>
          <p:nvPr/>
        </p:nvCxnSpPr>
        <p:spPr>
          <a:xfrm>
            <a:off x="6359129" y="2135957"/>
            <a:ext cx="0" cy="3421856"/>
          </a:xfrm>
          <a:prstGeom prst="line">
            <a:avLst/>
          </a:prstGeom>
          <a:noFill/>
          <a:ln w="25400" cap="flat">
            <a:solidFill>
              <a:srgbClr val="C6D42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Conector reto 70"/>
          <p:cNvCxnSpPr/>
          <p:nvPr/>
        </p:nvCxnSpPr>
        <p:spPr>
          <a:xfrm flipV="1">
            <a:off x="531019" y="3766705"/>
            <a:ext cx="8083154" cy="49867"/>
          </a:xfrm>
          <a:prstGeom prst="line">
            <a:avLst/>
          </a:prstGeom>
          <a:noFill/>
          <a:ln w="25400" cap="flat">
            <a:solidFill>
              <a:srgbClr val="C6D42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5942389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" y="5024278"/>
            <a:ext cx="9144000" cy="110799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4289" tIns="34289" rIns="34289" bIns="34289" spcCol="38100" anchor="ctr">
            <a:spAutoFit/>
          </a:bodyPr>
          <a:lstStyle/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	   Gestores municipais terão autonomia para indicar quais unidades terão horário de atendimento </a:t>
            </a:r>
          </a:p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Calibri"/>
                <a:cs typeface="Calibri"/>
              </a:rPr>
              <a:t>                  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ampliado</a:t>
            </a:r>
          </a:p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 Light" panose="020F0302020204030204" pitchFamily="34" charset="0"/>
            </a:endParaRPr>
          </a:p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 Light" panose="020F0302020204030204" pitchFamily="34" charset="0"/>
              </a:rPr>
              <a:t>	  Para todos os formatos mais 2 eq. de Saúde da Família podem ser acrescentadas</a:t>
            </a: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9699" name="Título 1"/>
          <p:cNvSpPr txBox="1">
            <a:spLocks noChangeArrowheads="1"/>
          </p:cNvSpPr>
          <p:nvPr/>
        </p:nvSpPr>
        <p:spPr bwMode="auto">
          <a:xfrm>
            <a:off x="0" y="584093"/>
            <a:ext cx="9144000" cy="8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34A8C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Helvetica" panose="020B0604020202020204" pitchFamily="34" charset="0"/>
              </a:rPr>
              <a:t>FORMATOS DE FUNCIONATENTO DA UNIDADE DE SAÚDE DA FAMÍLIA (USF)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56952" y="2590507"/>
            <a:ext cx="2133000" cy="185110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 eq. Saúde da Família e 2 eq. de Saúde Bucal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Funcionamento de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12h de 2ª a 6ª feira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ou 11h de 2ª a 6ª feira e 5h aos finais de semana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556952" y="1864031"/>
            <a:ext cx="2133000" cy="7703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USF 60 Horas com Saúde Bucal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897489" y="2571301"/>
            <a:ext cx="2133000" cy="1870312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6 eq. Saúde da Família e 3 eq. de Saúde Bucal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Funcionamento de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15h de 2ª a 6ª feira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ou 14h de 2ª a 6ª feira e 5h aos finais de semana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897489" y="1844824"/>
            <a:ext cx="2133000" cy="7703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USF 75 Horas com Saúde Bucal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216416" y="2590507"/>
            <a:ext cx="2133000" cy="185110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 eq. Saúde da Família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Funcionamento de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12h de 2ª a 6ª feira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ou 11h de 2ª a 6ª feira e 5h aos finais de semana 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216416" y="1864031"/>
            <a:ext cx="2133000" cy="7703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USF 60 Horas </a:t>
            </a:r>
          </a:p>
        </p:txBody>
      </p:sp>
      <p:pic>
        <p:nvPicPr>
          <p:cNvPr id="29707" name="Imagem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392341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108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80955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Política de Atenção Primária à Saúde.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676" y="5627077"/>
            <a:ext cx="487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Lívia de Almeida Faller</a:t>
            </a:r>
          </a:p>
          <a:p>
            <a:r>
              <a:rPr lang="pt-BR" dirty="0"/>
              <a:t>Diretora -  Secretaria de Atenção Primária - MS</a:t>
            </a:r>
          </a:p>
        </p:txBody>
      </p:sp>
    </p:spTree>
    <p:extLst>
      <p:ext uri="{BB962C8B-B14F-4D97-AF65-F5344CB8AC3E}">
        <p14:creationId xmlns:p14="http://schemas.microsoft.com/office/powerpoint/2010/main" val="388411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83" name="Título 1"/>
          <p:cNvSpPr txBox="1">
            <a:spLocks/>
          </p:cNvSpPr>
          <p:nvPr/>
        </p:nvSpPr>
        <p:spPr bwMode="auto">
          <a:xfrm>
            <a:off x="0" y="343330"/>
            <a:ext cx="9144000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6416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30988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5560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40132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pt-BR" altLang="pt-BR" sz="2100" b="1" dirty="0">
                <a:solidFill>
                  <a:srgbClr val="034A8C"/>
                </a:solidFill>
                <a:latin typeface="Tahoma" panose="020B0604030504040204" pitchFamily="34" charset="0"/>
                <a:cs typeface="Tahoma" panose="020B0604030504040204" pitchFamily="34" charset="0"/>
                <a:sym typeface="Calibri Light" panose="020F0302020204030204" pitchFamily="34" charset="0"/>
              </a:rPr>
              <a:t>ADESÕES HOMOLOGADAS*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47632" y="5366942"/>
            <a:ext cx="631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*Considerando as portarias de Homologação publicadas até o momento.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43220" y="839720"/>
          <a:ext cx="6222688" cy="4525970"/>
        </p:xfrm>
        <a:graphic>
          <a:graphicData uri="http://schemas.openxmlformats.org/drawingml/2006/table">
            <a:tbl>
              <a:tblPr/>
              <a:tblGrid>
                <a:gridCol w="84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Município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USF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eSF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eSB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1557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3220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4955429"/>
            <a:ext cx="9143999" cy="131574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>
            <a:spAutoFit/>
          </a:bodyPr>
          <a:lstStyle/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pt-BR" sz="135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9635" name="Retângulo 3"/>
          <p:cNvSpPr>
            <a:spLocks noChangeArrowheads="1"/>
          </p:cNvSpPr>
          <p:nvPr/>
        </p:nvSpPr>
        <p:spPr bwMode="auto">
          <a:xfrm>
            <a:off x="5688807" y="378687"/>
            <a:ext cx="31341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pt-BR" sz="1350" dirty="0">
                <a:hlinkClick r:id="rId3"/>
              </a:rPr>
              <a:t>http://aps.saude.gov.br/ape/saudehora</a:t>
            </a:r>
            <a:endParaRPr lang="pt-BR" altLang="pt-BR" sz="1350" dirty="0"/>
          </a:p>
        </p:txBody>
      </p:sp>
      <p:sp>
        <p:nvSpPr>
          <p:cNvPr id="69636" name="Título 1"/>
          <p:cNvSpPr txBox="1">
            <a:spLocks noChangeArrowheads="1"/>
          </p:cNvSpPr>
          <p:nvPr/>
        </p:nvSpPr>
        <p:spPr bwMode="auto">
          <a:xfrm>
            <a:off x="366712" y="307130"/>
            <a:ext cx="6024944" cy="4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pt-BR" altLang="pt-BR" sz="2700" b="1" dirty="0">
                <a:solidFill>
                  <a:srgbClr val="034A8C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Home Page do Saúde na Hora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18304" r="11952" b="6374"/>
          <a:stretch>
            <a:fillRect/>
          </a:stretch>
        </p:blipFill>
        <p:spPr bwMode="auto">
          <a:xfrm>
            <a:off x="366712" y="1313260"/>
            <a:ext cx="83867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15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3902" y="0"/>
            <a:ext cx="9130098" cy="6858000"/>
            <a:chOff x="-149136" y="0"/>
            <a:chExt cx="9293136" cy="6858000"/>
          </a:xfrm>
        </p:grpSpPr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Título 1"/>
            <p:cNvSpPr txBox="1">
              <a:spLocks noChangeArrowheads="1"/>
            </p:cNvSpPr>
            <p:nvPr/>
          </p:nvSpPr>
          <p:spPr bwMode="auto">
            <a:xfrm>
              <a:off x="5269133" y="2213277"/>
              <a:ext cx="3874867" cy="144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lnSpc>
                  <a:spcPct val="90000"/>
                </a:lnSpc>
                <a:defRPr/>
              </a:pPr>
              <a:r>
                <a:rPr lang="pt-BR" altLang="pt-BR" sz="3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Oferta de Qualificação da APS</a:t>
              </a:r>
              <a:endParaRPr lang="pt-BR" altLang="pt-BR" sz="2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Título 1"/>
            <p:cNvSpPr txBox="1">
              <a:spLocks noChangeArrowheads="1"/>
            </p:cNvSpPr>
            <p:nvPr/>
          </p:nvSpPr>
          <p:spPr bwMode="auto">
            <a:xfrm>
              <a:off x="5508104" y="5757767"/>
              <a:ext cx="3427538" cy="3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r" eaLnBrk="1">
                <a:lnSpc>
                  <a:spcPct val="90000"/>
                </a:lnSpc>
              </a:pPr>
              <a:endPara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136" y="0"/>
              <a:ext cx="541826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7290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263504" y="1163213"/>
            <a:ext cx="8527053" cy="4525963"/>
          </a:xfrm>
        </p:spPr>
        <p:txBody>
          <a:bodyPr>
            <a:noAutofit/>
          </a:bodyPr>
          <a:lstStyle/>
          <a:p>
            <a:pPr marL="514350" algn="just">
              <a:buFont typeface="Wingdings" panose="05000000000000000000" pitchFamily="2" charset="2"/>
              <a:buChar char="ü"/>
            </a:pPr>
            <a:r>
              <a:rPr lang="pt-BR" sz="2000" dirty="0"/>
              <a:t>Instrumento</a:t>
            </a:r>
            <a:r>
              <a:rPr lang="pt-BR" sz="2000" dirty="0">
                <a:solidFill>
                  <a:schemeClr val="tx1"/>
                </a:solidFill>
              </a:rPr>
              <a:t> para Fortalecimento da Clínica da APS</a:t>
            </a:r>
          </a:p>
          <a:p>
            <a:pPr marL="51435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Documento orientador para todos os serviços de APS no Brasil</a:t>
            </a:r>
          </a:p>
          <a:p>
            <a:pPr marL="51435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Descreve para a </a:t>
            </a:r>
            <a:r>
              <a:rPr lang="pt-BR" sz="2000" b="1" dirty="0">
                <a:solidFill>
                  <a:schemeClr val="tx1"/>
                </a:solidFill>
              </a:rPr>
              <a:t>população</a:t>
            </a:r>
            <a:r>
              <a:rPr lang="pt-BR" sz="2000" dirty="0">
                <a:solidFill>
                  <a:schemeClr val="tx1"/>
                </a:solidFill>
              </a:rPr>
              <a:t>, para os </a:t>
            </a:r>
            <a:r>
              <a:rPr lang="pt-BR" sz="2000" b="1" dirty="0">
                <a:solidFill>
                  <a:schemeClr val="tx1"/>
                </a:solidFill>
              </a:rPr>
              <a:t>demais níveis do sistema </a:t>
            </a:r>
            <a:r>
              <a:rPr lang="pt-BR" sz="2000" dirty="0">
                <a:solidFill>
                  <a:schemeClr val="tx1"/>
                </a:solidFill>
              </a:rPr>
              <a:t>de saúde, para os </a:t>
            </a:r>
            <a:r>
              <a:rPr lang="pt-BR" sz="2000" b="1" dirty="0">
                <a:solidFill>
                  <a:schemeClr val="tx1"/>
                </a:solidFill>
              </a:rPr>
              <a:t>gestores</a:t>
            </a:r>
            <a:r>
              <a:rPr lang="pt-BR" sz="2000" dirty="0">
                <a:solidFill>
                  <a:schemeClr val="tx1"/>
                </a:solidFill>
              </a:rPr>
              <a:t> e também para os próprios </a:t>
            </a:r>
            <a:r>
              <a:rPr lang="pt-BR" sz="2000" b="1" dirty="0">
                <a:solidFill>
                  <a:schemeClr val="tx1"/>
                </a:solidFill>
              </a:rPr>
              <a:t>profissionais</a:t>
            </a:r>
            <a:r>
              <a:rPr lang="pt-BR" sz="2000" dirty="0">
                <a:solidFill>
                  <a:schemeClr val="tx1"/>
                </a:solidFill>
              </a:rPr>
              <a:t> que atuam na APS a lista de serviços ofertados no âmbito da APS brasileira;</a:t>
            </a:r>
          </a:p>
          <a:p>
            <a:pPr marL="514350" algn="just">
              <a:buFont typeface="Wingdings" panose="05000000000000000000" pitchFamily="2" charset="2"/>
              <a:buChar char="ü"/>
            </a:pPr>
            <a:r>
              <a:rPr lang="pt-BR" sz="2000" dirty="0"/>
              <a:t>Traz para discussão com população, profissionais e gestores os conceitos de:</a:t>
            </a:r>
          </a:p>
          <a:p>
            <a:pPr marL="982663" indent="0" algn="just">
              <a:buFont typeface="Wingdings" panose="05000000000000000000" pitchFamily="2" charset="2"/>
              <a:buChar char="ü"/>
            </a:pPr>
            <a:r>
              <a:rPr lang="pt-BR" sz="2000" dirty="0"/>
              <a:t>Acesso avançado</a:t>
            </a:r>
          </a:p>
          <a:p>
            <a:pPr marL="982663" indent="0" algn="just">
              <a:buFont typeface="Wingdings" panose="05000000000000000000" pitchFamily="2" charset="2"/>
              <a:buChar char="ü"/>
            </a:pPr>
            <a:r>
              <a:rPr lang="pt-BR" sz="2000" dirty="0"/>
              <a:t>Agendas dinâmicas</a:t>
            </a:r>
          </a:p>
          <a:p>
            <a:pPr marL="982663" indent="0" algn="just">
              <a:buFont typeface="Wingdings" panose="05000000000000000000" pitchFamily="2" charset="2"/>
              <a:buChar char="ü"/>
            </a:pPr>
            <a:r>
              <a:rPr lang="pt-BR" sz="2000" dirty="0"/>
              <a:t>Ampliação do escopo de práticas clínicas dos profissionais médicos, enfermeiros e dentistas</a:t>
            </a:r>
          </a:p>
          <a:p>
            <a:pPr marL="982663" indent="0" algn="just">
              <a:buFont typeface="Wingdings" panose="05000000000000000000" pitchFamily="2" charset="2"/>
              <a:buChar char="ü"/>
            </a:pPr>
            <a:r>
              <a:rPr lang="pt-BR" sz="2000" dirty="0"/>
              <a:t>Orientações sobre funcionamento das equipes em horário estendido</a:t>
            </a:r>
          </a:p>
          <a:p>
            <a:pPr marL="982663" indent="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177800" indent="354013" algn="just">
              <a:buFont typeface="Wingdings" panose="05000000000000000000" pitchFamily="2" charset="2"/>
              <a:buChar char="ü"/>
            </a:pPr>
            <a:r>
              <a:rPr lang="pt-BR" sz="2000" dirty="0"/>
              <a:t>Coordenação/Cooperação clínica com fortalecimento </a:t>
            </a:r>
          </a:p>
          <a:p>
            <a:pPr marL="177800" indent="0" algn="just">
              <a:buNone/>
            </a:pPr>
            <a:r>
              <a:rPr lang="pt-BR" sz="2000" dirty="0"/>
              <a:t>da estratégia </a:t>
            </a:r>
            <a:r>
              <a:rPr lang="pt-BR" sz="2200" b="1" dirty="0"/>
              <a:t>Telessaúde - </a:t>
            </a:r>
            <a:r>
              <a:rPr lang="pt-BR" sz="2200" b="1" dirty="0">
                <a:hlinkClick r:id="rId3"/>
              </a:rPr>
              <a:t>0800 644 6543</a:t>
            </a:r>
            <a:endParaRPr lang="pt-BR" sz="22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0567" y="401052"/>
            <a:ext cx="6943476" cy="63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Carteira de Serviços da APS</a:t>
            </a:r>
            <a:endParaRPr lang="pt-BR" altLang="pt-BR" sz="3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2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512669" y="1072483"/>
            <a:ext cx="8190827" cy="5565387"/>
            <a:chOff x="512669" y="1072483"/>
            <a:chExt cx="8190827" cy="55653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64" y="2891515"/>
              <a:ext cx="2756860" cy="17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535" y="2770856"/>
              <a:ext cx="2545303" cy="175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2" y="4830528"/>
              <a:ext cx="2487626" cy="18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" name="Agrupar 3"/>
            <p:cNvGrpSpPr/>
            <p:nvPr/>
          </p:nvGrpSpPr>
          <p:grpSpPr>
            <a:xfrm>
              <a:off x="512669" y="3534237"/>
              <a:ext cx="2166926" cy="1333141"/>
              <a:chOff x="356395" y="4992129"/>
              <a:chExt cx="2672265" cy="106781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95" y="4992129"/>
                <a:ext cx="2672265" cy="1067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0045" y="5905444"/>
                <a:ext cx="746749" cy="15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95" y="5820822"/>
                <a:ext cx="464424" cy="204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118" y="1072483"/>
              <a:ext cx="2708378" cy="17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685" y="4762507"/>
              <a:ext cx="1910600" cy="1358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43" y="5088178"/>
              <a:ext cx="2218322" cy="146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350566" y="1131356"/>
            <a:ext cx="2174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Rio de Janeiro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Curitiba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Natal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Florianópolis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Belo Horizonte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Espanha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/>
              <a:t>PCATool</a:t>
            </a:r>
            <a:r>
              <a:rPr lang="pt-BR" dirty="0"/>
              <a:t>-Brasil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50566" y="401052"/>
            <a:ext cx="7647021" cy="63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Carteira de Serviços da APS - Referencial</a:t>
            </a:r>
            <a:endParaRPr lang="pt-BR" altLang="pt-BR" sz="3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8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3902" y="0"/>
            <a:ext cx="9130098" cy="6858000"/>
            <a:chOff x="-149136" y="0"/>
            <a:chExt cx="9293136" cy="6858000"/>
          </a:xfrm>
        </p:grpSpPr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Título 1"/>
            <p:cNvSpPr txBox="1">
              <a:spLocks noChangeArrowheads="1"/>
            </p:cNvSpPr>
            <p:nvPr/>
          </p:nvSpPr>
          <p:spPr bwMode="auto">
            <a:xfrm>
              <a:off x="5269133" y="1520779"/>
              <a:ext cx="3874867" cy="213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lnSpc>
                  <a:spcPct val="90000"/>
                </a:lnSpc>
                <a:defRPr/>
              </a:pPr>
              <a:r>
                <a:rPr lang="pt-BR" altLang="pt-BR" sz="3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Portaria de </a:t>
              </a:r>
              <a:r>
                <a:rPr lang="pt-BR" altLang="pt-BR" sz="2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Desburocratização da Ampliação das Equipes e Serviços da APS</a:t>
              </a:r>
            </a:p>
          </p:txBody>
        </p:sp>
        <p:sp>
          <p:nvSpPr>
            <p:cNvPr id="7" name="Título 1"/>
            <p:cNvSpPr txBox="1">
              <a:spLocks noChangeArrowheads="1"/>
            </p:cNvSpPr>
            <p:nvPr/>
          </p:nvSpPr>
          <p:spPr bwMode="auto">
            <a:xfrm>
              <a:off x="5508104" y="5757767"/>
              <a:ext cx="3427538" cy="3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r" eaLnBrk="1">
                <a:lnSpc>
                  <a:spcPct val="90000"/>
                </a:lnSpc>
              </a:pPr>
              <a:endPara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136" y="0"/>
              <a:ext cx="541826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tângulo 8"/>
          <p:cNvSpPr/>
          <p:nvPr/>
        </p:nvSpPr>
        <p:spPr>
          <a:xfrm>
            <a:off x="5571892" y="5065269"/>
            <a:ext cx="3425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PORTARIA nº 1.710, de 8 de julho de 2019</a:t>
            </a:r>
            <a:endParaRPr lang="pt-BR" altLang="pt-BR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7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913" y="131763"/>
            <a:ext cx="8873540" cy="14684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pt-BR" sz="3200" b="1" cap="all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4944496"/>
              </p:ext>
            </p:extLst>
          </p:nvPr>
        </p:nvGraphicFramePr>
        <p:xfrm>
          <a:off x="207150" y="1473097"/>
          <a:ext cx="872830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50567" y="401052"/>
            <a:ext cx="6943476" cy="63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alt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Objetivos</a:t>
            </a:r>
            <a:endParaRPr lang="pt-BR" altLang="pt-BR" sz="3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1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0566" y="401052"/>
            <a:ext cx="8649055" cy="635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anose="020B0604030504040204" pitchFamily="34" charset="0"/>
                <a:sym typeface="Calibri Light" panose="020F0302020204030204" pitchFamily="34" charset="0"/>
              </a:rPr>
              <a:t>Fluxo de solicitação de credenciamento - APS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1223521"/>
              </p:ext>
            </p:extLst>
          </p:nvPr>
        </p:nvGraphicFramePr>
        <p:xfrm>
          <a:off x="112295" y="1219200"/>
          <a:ext cx="8887326" cy="519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31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13902" y="0"/>
            <a:ext cx="9130098" cy="6858000"/>
            <a:chOff x="-149136" y="0"/>
            <a:chExt cx="9293136" cy="6858000"/>
          </a:xfrm>
        </p:grpSpPr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Título 1"/>
            <p:cNvSpPr txBox="1">
              <a:spLocks noChangeArrowheads="1"/>
            </p:cNvSpPr>
            <p:nvPr/>
          </p:nvSpPr>
          <p:spPr bwMode="auto">
            <a:xfrm>
              <a:off x="5269133" y="2088627"/>
              <a:ext cx="3874867" cy="156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pt-BR" altLang="pt-BR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 Light" panose="020F0302020204030204" pitchFamily="34" charset="0"/>
                </a:rPr>
                <a:t>EQUIPES DE ATENÇÃO PRIMÁRIA</a:t>
              </a:r>
              <a:endParaRPr lang="pt-BR" altLang="pt-BR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Título 1"/>
            <p:cNvSpPr txBox="1">
              <a:spLocks noChangeArrowheads="1"/>
            </p:cNvSpPr>
            <p:nvPr/>
          </p:nvSpPr>
          <p:spPr bwMode="auto">
            <a:xfrm>
              <a:off x="5508104" y="5757767"/>
              <a:ext cx="3427538" cy="3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r" eaLnBrk="1">
                <a:lnSpc>
                  <a:spcPct val="90000"/>
                </a:lnSpc>
              </a:pPr>
              <a:endPara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136" y="0"/>
              <a:ext cx="541826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tângulo 8"/>
          <p:cNvSpPr/>
          <p:nvPr/>
        </p:nvSpPr>
        <p:spPr>
          <a:xfrm>
            <a:off x="5483633" y="5490888"/>
            <a:ext cx="3349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a typeface="Calibri" panose="020F0502020204030204" pitchFamily="34" charset="0"/>
              </a:rPr>
              <a:t>Portaria nº 2.539 de 2</a:t>
            </a:r>
            <a:r>
              <a:rPr lang="pt-BR" sz="2500" b="1" dirty="0">
                <a:solidFill>
                  <a:schemeClr val="bg1"/>
                </a:solidFill>
              </a:rPr>
              <a:t>6 de setembro de 2019</a:t>
            </a:r>
            <a:endParaRPr lang="pt-BR" sz="25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3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93" y="332076"/>
            <a:ext cx="8961213" cy="994172"/>
          </a:xfrm>
        </p:spPr>
        <p:txBody>
          <a:bodyPr>
            <a:noAutofit/>
          </a:bodyPr>
          <a:lstStyle/>
          <a:p>
            <a:r>
              <a:rPr lang="pt-BR" sz="3200" dirty="0"/>
              <a:t>Equipes de </a:t>
            </a:r>
            <a:r>
              <a:rPr lang="pt-BR" sz="3200" b="1" dirty="0"/>
              <a:t>Atenção Primária</a:t>
            </a:r>
            <a:r>
              <a:rPr lang="pt-BR" sz="3200" dirty="0"/>
              <a:t> e equipes de </a:t>
            </a:r>
            <a:r>
              <a:rPr lang="pt-BR" sz="3200" b="1" dirty="0"/>
              <a:t>Atenção Primária-Saúde Bucal 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1155" y="1520916"/>
            <a:ext cx="7886700" cy="36796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/>
              <a:t>Deverão cumprir pelo menos os 4 atributos essenciais da APS </a:t>
            </a:r>
          </a:p>
          <a:p>
            <a:pPr lvl="1">
              <a:lnSpc>
                <a:spcPct val="100000"/>
              </a:lnSpc>
            </a:pPr>
            <a:r>
              <a:rPr lang="pt-BR" sz="1800" dirty="0"/>
              <a:t>Acesso de primeiro contato</a:t>
            </a:r>
          </a:p>
          <a:p>
            <a:pPr lvl="1">
              <a:lnSpc>
                <a:spcPct val="100000"/>
              </a:lnSpc>
            </a:pPr>
            <a:r>
              <a:rPr lang="pt-BR" sz="1800" dirty="0" err="1"/>
              <a:t>Longitudinalidade</a:t>
            </a:r>
            <a:endParaRPr lang="pt-BR" sz="1800" dirty="0"/>
          </a:p>
          <a:p>
            <a:pPr lvl="1">
              <a:lnSpc>
                <a:spcPct val="100000"/>
              </a:lnSpc>
            </a:pPr>
            <a:r>
              <a:rPr lang="pt-BR" sz="1800" dirty="0"/>
              <a:t>Coordenação </a:t>
            </a:r>
          </a:p>
          <a:p>
            <a:pPr lvl="1">
              <a:lnSpc>
                <a:spcPct val="100000"/>
              </a:lnSpc>
            </a:pPr>
            <a:r>
              <a:rPr lang="pt-BR" sz="1800" dirty="0"/>
              <a:t>Integralidade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Cumprir com  todas as diretrizes e regras da PNAB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Alimentação regular do Sistema de Informação da Atenção Básica (SISAB)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Meta de cadastro por equipe correspondente ao tipo municipal (IBGE) – urbano, intermediário adjacente, rural adjacente, intermediário remoto e rural remoto. </a:t>
            </a:r>
          </a:p>
          <a:p>
            <a:pPr>
              <a:lnSpc>
                <a:spcPct val="100000"/>
              </a:lnSpc>
            </a:pPr>
            <a:r>
              <a:rPr lang="pt-BR" sz="2000" b="1" u="sng" dirty="0"/>
              <a:t>Impedimento de reduzir ESF para credenciar </a:t>
            </a:r>
            <a:r>
              <a:rPr lang="pt-BR" sz="2000" b="1" u="sng" dirty="0" err="1"/>
              <a:t>eAP</a:t>
            </a:r>
            <a:r>
              <a:rPr lang="pt-BR" sz="2000" b="1" u="sng" dirty="0"/>
              <a:t> e </a:t>
            </a:r>
            <a:r>
              <a:rPr lang="pt-BR" sz="2000" b="1" u="sng" dirty="0" err="1"/>
              <a:t>eAP</a:t>
            </a:r>
            <a:r>
              <a:rPr lang="pt-BR" sz="2000" b="1" u="sng" dirty="0"/>
              <a:t>-SB </a:t>
            </a:r>
          </a:p>
          <a:p>
            <a:pPr>
              <a:lnSpc>
                <a:spcPct val="100000"/>
              </a:lnSpc>
            </a:pPr>
            <a:endParaRPr lang="pt-BR" sz="2000" dirty="0"/>
          </a:p>
          <a:p>
            <a:pPr>
              <a:lnSpc>
                <a:spcPct val="100000"/>
              </a:lnSpc>
            </a:pPr>
            <a:endParaRPr lang="pt-BR" sz="2000" dirty="0"/>
          </a:p>
          <a:p>
            <a:pPr>
              <a:lnSpc>
                <a:spcPct val="100000"/>
              </a:lnSpc>
            </a:pPr>
            <a:endParaRPr lang="pt-BR" sz="2000" b="1" u="sng" dirty="0"/>
          </a:p>
          <a:p>
            <a:pPr marL="0" indent="0">
              <a:lnSpc>
                <a:spcPct val="10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375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Evidências sobre a efetividade da Atenção Primária à Saúde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Contexto atual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Novas agendas em execução e Propostas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Novo Financiamento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Sumário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505556" y="1553791"/>
            <a:ext cx="8181244" cy="739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2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86700" cy="994172"/>
          </a:xfrm>
        </p:spPr>
        <p:txBody>
          <a:bodyPr/>
          <a:lstStyle/>
          <a:p>
            <a:r>
              <a:rPr lang="pt-BR" dirty="0"/>
              <a:t>Equipes de </a:t>
            </a:r>
            <a:r>
              <a:rPr lang="pt-BR" b="1" dirty="0"/>
              <a:t>Atenção Primária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25926" y="2019371"/>
            <a:ext cx="1346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Médico e</a:t>
            </a:r>
          </a:p>
          <a:p>
            <a:r>
              <a:rPr lang="pt-BR" sz="2000" dirty="0"/>
              <a:t>Enfermeiro</a:t>
            </a:r>
          </a:p>
          <a:p>
            <a:endParaRPr lang="pt-BR" sz="2000" dirty="0"/>
          </a:p>
        </p:txBody>
      </p:sp>
      <p:sp>
        <p:nvSpPr>
          <p:cNvPr id="10" name="Chave Esquerda 9"/>
          <p:cNvSpPr/>
          <p:nvPr/>
        </p:nvSpPr>
        <p:spPr>
          <a:xfrm>
            <a:off x="2999503" y="2074573"/>
            <a:ext cx="121444" cy="544709"/>
          </a:xfrm>
          <a:prstGeom prst="leftBrac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4" name="Canto Dobrado 13"/>
          <p:cNvSpPr/>
          <p:nvPr/>
        </p:nvSpPr>
        <p:spPr>
          <a:xfrm>
            <a:off x="5829333" y="1604589"/>
            <a:ext cx="2168255" cy="1145315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2.910 equipes para implantação a curto prazo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4638" y="2127093"/>
            <a:ext cx="235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Composição mínima </a:t>
            </a:r>
            <a:endParaRPr lang="pt-BR" sz="2000" b="1" u="sng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86860" y="3920460"/>
            <a:ext cx="695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20h ou</a:t>
            </a:r>
          </a:p>
          <a:p>
            <a:r>
              <a:rPr lang="pt-BR" sz="2000" dirty="0"/>
              <a:t>30h</a:t>
            </a:r>
          </a:p>
          <a:p>
            <a:r>
              <a:rPr lang="pt-BR" sz="2000" dirty="0"/>
              <a:t> </a:t>
            </a:r>
          </a:p>
        </p:txBody>
      </p:sp>
      <p:sp>
        <p:nvSpPr>
          <p:cNvPr id="13" name="Chave Esquerda 9"/>
          <p:cNvSpPr/>
          <p:nvPr/>
        </p:nvSpPr>
        <p:spPr>
          <a:xfrm>
            <a:off x="2185364" y="3920459"/>
            <a:ext cx="135842" cy="1060973"/>
          </a:xfrm>
          <a:prstGeom prst="leftBrac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598579" y="4250890"/>
            <a:ext cx="1857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Carga Horária </a:t>
            </a:r>
            <a:endParaRPr lang="pt-BR" sz="2000" b="1" u="sng" dirty="0"/>
          </a:p>
        </p:txBody>
      </p:sp>
      <p:sp>
        <p:nvSpPr>
          <p:cNvPr id="5" name="Texto Explicativo 2 4"/>
          <p:cNvSpPr/>
          <p:nvPr/>
        </p:nvSpPr>
        <p:spPr>
          <a:xfrm>
            <a:off x="4995081" y="3648574"/>
            <a:ext cx="3002507" cy="15071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269"/>
              <a:gd name="adj6" fmla="val -624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Cada profissional cumpre a carga horária de 20h ou 30h individualmente</a:t>
            </a:r>
          </a:p>
        </p:txBody>
      </p:sp>
    </p:spTree>
    <p:extLst>
      <p:ext uri="{BB962C8B-B14F-4D97-AF65-F5344CB8AC3E}">
        <p14:creationId xmlns:p14="http://schemas.microsoft.com/office/powerpoint/2010/main" val="1653759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849" y="289551"/>
            <a:ext cx="8302352" cy="994172"/>
          </a:xfrm>
        </p:spPr>
        <p:txBody>
          <a:bodyPr>
            <a:noAutofit/>
          </a:bodyPr>
          <a:lstStyle/>
          <a:p>
            <a:r>
              <a:rPr lang="pt-BR" sz="3600" dirty="0"/>
              <a:t>Equipes de </a:t>
            </a:r>
            <a:r>
              <a:rPr lang="pt-BR" sz="3600" b="1" dirty="0"/>
              <a:t>Atenção Primária-Saúde Bucal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25926" y="2278683"/>
            <a:ext cx="3786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Cirurgião-dentista e</a:t>
            </a:r>
          </a:p>
          <a:p>
            <a:r>
              <a:rPr lang="pt-BR" sz="2000" dirty="0"/>
              <a:t>Auxiliar ou técnico de saúde bucal </a:t>
            </a:r>
          </a:p>
          <a:p>
            <a:endParaRPr lang="pt-BR" sz="2000" dirty="0"/>
          </a:p>
        </p:txBody>
      </p:sp>
      <p:sp>
        <p:nvSpPr>
          <p:cNvPr id="10" name="Chave Esquerda 9"/>
          <p:cNvSpPr/>
          <p:nvPr/>
        </p:nvSpPr>
        <p:spPr>
          <a:xfrm>
            <a:off x="2999503" y="2333885"/>
            <a:ext cx="121444" cy="544709"/>
          </a:xfrm>
          <a:prstGeom prst="leftBrac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4" name="Canto Dobrado 13"/>
          <p:cNvSpPr/>
          <p:nvPr/>
        </p:nvSpPr>
        <p:spPr>
          <a:xfrm>
            <a:off x="6496334" y="1287135"/>
            <a:ext cx="1921446" cy="988881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2.910 equipes para implantação a curto prazo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4638" y="2386405"/>
            <a:ext cx="235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Composição mínima </a:t>
            </a:r>
            <a:endParaRPr lang="pt-BR" sz="2000" b="1" u="sng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86861" y="4179772"/>
            <a:ext cx="64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20h ou</a:t>
            </a:r>
          </a:p>
          <a:p>
            <a:r>
              <a:rPr lang="pt-BR" sz="2000" dirty="0"/>
              <a:t>30h</a:t>
            </a:r>
          </a:p>
          <a:p>
            <a:endParaRPr lang="pt-BR" sz="2000" dirty="0"/>
          </a:p>
        </p:txBody>
      </p:sp>
      <p:sp>
        <p:nvSpPr>
          <p:cNvPr id="13" name="Chave Esquerda 9"/>
          <p:cNvSpPr/>
          <p:nvPr/>
        </p:nvSpPr>
        <p:spPr>
          <a:xfrm>
            <a:off x="2185364" y="4179772"/>
            <a:ext cx="135842" cy="979082"/>
          </a:xfrm>
          <a:prstGeom prst="leftBrac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598579" y="4464307"/>
            <a:ext cx="1857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Carga Horária </a:t>
            </a:r>
            <a:endParaRPr lang="pt-BR" sz="2000" b="1" u="sng" dirty="0"/>
          </a:p>
        </p:txBody>
      </p:sp>
      <p:sp>
        <p:nvSpPr>
          <p:cNvPr id="5" name="Texto Explicativo 2 4"/>
          <p:cNvSpPr/>
          <p:nvPr/>
        </p:nvSpPr>
        <p:spPr>
          <a:xfrm>
            <a:off x="4995081" y="3907886"/>
            <a:ext cx="3002507" cy="15071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269"/>
              <a:gd name="adj6" fmla="val -624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Cada profissional cumpre a carga horária de 20h ou 30h individualmente</a:t>
            </a:r>
          </a:p>
        </p:txBody>
      </p:sp>
    </p:spTree>
    <p:extLst>
      <p:ext uri="{BB962C8B-B14F-4D97-AF65-F5344CB8AC3E}">
        <p14:creationId xmlns:p14="http://schemas.microsoft.com/office/powerpoint/2010/main" val="4236738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4835"/>
            <a:ext cx="7886700" cy="994172"/>
          </a:xfrm>
        </p:spPr>
        <p:txBody>
          <a:bodyPr/>
          <a:lstStyle/>
          <a:p>
            <a:r>
              <a:rPr lang="pt-BR" b="1" dirty="0"/>
              <a:t>Financiamento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05608" y="1298952"/>
            <a:ext cx="4329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/>
              <a:t>Modelo atual de financiamento da APS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78309" y="1851180"/>
          <a:ext cx="7533564" cy="15278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8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/>
                        <a:t>Modalidade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eAP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eAP</a:t>
                      </a:r>
                      <a:r>
                        <a:rPr lang="pt-BR" sz="2000" dirty="0"/>
                        <a:t>-SB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R$ 3.565,00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</a:t>
                      </a:r>
                      <a:r>
                        <a:rPr lang="pt-BR" sz="2000" baseline="0" dirty="0"/>
                        <a:t> 1.115,00</a:t>
                      </a:r>
                      <a:r>
                        <a:rPr lang="pt-BR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R$ 4.680,00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R$ 5.347,00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R$1.672,50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</a:t>
                      </a:r>
                      <a:r>
                        <a:rPr lang="pt-BR" sz="2000" baseline="0" dirty="0"/>
                        <a:t> 7.019,50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641386" y="3594813"/>
            <a:ext cx="4474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/>
              <a:t>Novo modelo de financiamento da APS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05608" y="4056714"/>
          <a:ext cx="7533564" cy="2316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3600">
                  <a:extLst>
                    <a:ext uri="{9D8B030D-6E8A-4147-A177-3AD203B41FA5}">
                      <a16:colId xmlns:a16="http://schemas.microsoft.com/office/drawing/2014/main" val="1950493336"/>
                    </a:ext>
                  </a:extLst>
                </a:gridCol>
                <a:gridCol w="81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357">
                  <a:extLst>
                    <a:ext uri="{9D8B030D-6E8A-4147-A177-3AD203B41FA5}">
                      <a16:colId xmlns:a16="http://schemas.microsoft.com/office/drawing/2014/main" val="1342793975"/>
                    </a:ext>
                  </a:extLst>
                </a:gridCol>
              </a:tblGrid>
              <a:tr h="608339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eAP</a:t>
                      </a:r>
                      <a:r>
                        <a:rPr lang="pt-BR" sz="2000" b="1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20h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>
                          <a:effectLst/>
                        </a:rPr>
                        <a:t>50% de indivíduos cadastrados </a:t>
                      </a:r>
                      <a:endParaRPr lang="pt-BR" sz="2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O valor do</a:t>
                      </a:r>
                      <a:r>
                        <a:rPr lang="pt-BR" sz="2000" b="0" baseline="0" dirty="0"/>
                        <a:t> repasse será proporcional à meta de cadastro alcançada e correspondente ao tipo de município e perfil da pessoa cadastrada</a:t>
                      </a:r>
                      <a:endParaRPr lang="pt-BR" sz="2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 v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75%</a:t>
                      </a:r>
                      <a:r>
                        <a:rPr lang="pt-BR" sz="2000" baseline="0" dirty="0"/>
                        <a:t> dos indivíduos cadastrados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eAP</a:t>
                      </a:r>
                      <a:r>
                        <a:rPr lang="pt-BR" sz="2000" b="1" dirty="0"/>
                        <a:t>-SB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Permanece como o modelo acima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19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23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Imagem 6" descr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380"/>
            <a:ext cx="313134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256"/>
            <a:ext cx="9144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872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67394411"/>
              </p:ext>
            </p:extLst>
          </p:nvPr>
        </p:nvGraphicFramePr>
        <p:xfrm>
          <a:off x="755576" y="676920"/>
          <a:ext cx="75608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59632" y="489577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Médicos com habilidades e competências MFC/APS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392" y="116632"/>
            <a:ext cx="9715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86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67" y="478421"/>
            <a:ext cx="864330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solidFill>
                  <a:schemeClr val="accent1">
                    <a:lumMod val="75000"/>
                  </a:schemeClr>
                </a:solidFill>
              </a:rPr>
              <a:t>Causas</a:t>
            </a:r>
            <a:r>
              <a:rPr sz="3000" b="1" dirty="0">
                <a:solidFill>
                  <a:schemeClr val="accent1">
                    <a:lumMod val="75000"/>
                  </a:schemeClr>
                </a:solidFill>
              </a:rPr>
              <a:t> da ‘</a:t>
            </a:r>
            <a:r>
              <a:rPr sz="3000" b="1" dirty="0" err="1">
                <a:solidFill>
                  <a:schemeClr val="accent1">
                    <a:lumMod val="75000"/>
                  </a:schemeClr>
                </a:solidFill>
              </a:rPr>
              <a:t>escassez</a:t>
            </a:r>
            <a:r>
              <a:rPr sz="3000" b="1" dirty="0">
                <a:solidFill>
                  <a:schemeClr val="accent1">
                    <a:lumMod val="75000"/>
                  </a:schemeClr>
                </a:solidFill>
              </a:rPr>
              <a:t>’ de </a:t>
            </a:r>
            <a:r>
              <a:rPr sz="3000" b="1" dirty="0" err="1">
                <a:solidFill>
                  <a:schemeClr val="accent1">
                    <a:lumMod val="75000"/>
                  </a:schemeClr>
                </a:solidFill>
              </a:rPr>
              <a:t>médicos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5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sz="2000" b="1" spc="-15" dirty="0" err="1">
                <a:solidFill>
                  <a:schemeClr val="accent1">
                    <a:lumMod val="75000"/>
                  </a:schemeClr>
                </a:solidFill>
              </a:rPr>
              <a:t>Literatura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 err="1">
                <a:solidFill>
                  <a:schemeClr val="accent1">
                    <a:lumMod val="75000"/>
                  </a:schemeClr>
                </a:solidFill>
              </a:rPr>
              <a:t>internacional</a:t>
            </a:r>
            <a:endParaRPr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1947870"/>
              </p:ext>
            </p:extLst>
          </p:nvPr>
        </p:nvGraphicFramePr>
        <p:xfrm>
          <a:off x="666438" y="1397000"/>
          <a:ext cx="81227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7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4828764" y="2781819"/>
            <a:ext cx="3614597" cy="262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5" name="TextShape 1"/>
          <p:cNvSpPr txBox="1"/>
          <p:nvPr/>
        </p:nvSpPr>
        <p:spPr>
          <a:xfrm>
            <a:off x="237393" y="1091341"/>
            <a:ext cx="8780068" cy="52424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Proposta de Provimento e Formação na Atenção Primária à Saúde</a:t>
            </a:r>
          </a:p>
        </p:txBody>
      </p:sp>
      <p:sp>
        <p:nvSpPr>
          <p:cNvPr id="136" name="TextShape 2"/>
          <p:cNvSpPr txBox="1"/>
          <p:nvPr/>
        </p:nvSpPr>
        <p:spPr>
          <a:xfrm>
            <a:off x="85725" y="1855382"/>
            <a:ext cx="8931735" cy="65447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70" algn="ctr">
              <a:lnSpc>
                <a:spcPct val="150000"/>
              </a:lnSpc>
              <a:spcBef>
                <a:spcPts val="751"/>
              </a:spcBef>
              <a:buClr>
                <a:srgbClr val="000000"/>
              </a:buClr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EIXOS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723331" y="2781819"/>
            <a:ext cx="3657600" cy="262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CaixaDeTexto 3"/>
          <p:cNvSpPr txBox="1"/>
          <p:nvPr/>
        </p:nvSpPr>
        <p:spPr>
          <a:xfrm>
            <a:off x="5209442" y="2939004"/>
            <a:ext cx="292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pc="-1" dirty="0">
                <a:solidFill>
                  <a:schemeClr val="bg1"/>
                </a:solidFill>
                <a:latin typeface="Calibri"/>
              </a:rPr>
              <a:t>Formação de recursos humanos para a Atenção Primária no SUS: </a:t>
            </a:r>
            <a:r>
              <a:rPr lang="pt-BR" b="1" spc="-1" dirty="0">
                <a:solidFill>
                  <a:schemeClr val="bg1"/>
                </a:solidFill>
                <a:latin typeface="Calibri"/>
              </a:rPr>
              <a:t>curso de especialização em Medicina de Família e Comunidade </a:t>
            </a:r>
            <a:r>
              <a:rPr lang="pt-BR" spc="-1" dirty="0">
                <a:solidFill>
                  <a:schemeClr val="bg1"/>
                </a:solidFill>
                <a:latin typeface="Calibri"/>
              </a:rPr>
              <a:t>com apoio da SBMFC em locais de difícil provimento e/ou alta vulnerabilidade.</a:t>
            </a:r>
            <a:endParaRPr lang="pt-BR" sz="13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69554" y="3112128"/>
            <a:ext cx="263401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spc="-1" dirty="0">
                <a:solidFill>
                  <a:schemeClr val="bg1"/>
                </a:solidFill>
                <a:latin typeface="Calibri"/>
              </a:rPr>
              <a:t>Contratação federal de médicos </a:t>
            </a:r>
            <a:r>
              <a:rPr lang="pt-BR" spc="-1" dirty="0">
                <a:solidFill>
                  <a:schemeClr val="bg1"/>
                </a:solidFill>
                <a:latin typeface="Calibri"/>
              </a:rPr>
              <a:t>para Atenção Primária à Saúde no SUS em locais de difícil provimento e/ou alta vulnerabilidade</a:t>
            </a:r>
          </a:p>
          <a:p>
            <a:pPr algn="just"/>
            <a:endParaRPr lang="pt-BR" sz="135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901686" y="2566184"/>
            <a:ext cx="7299814" cy="13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86" y="19277"/>
            <a:ext cx="9715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97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50567" y="294131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Critérios de Seleção do Município/ESF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390" y="5400586"/>
            <a:ext cx="807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pc="-1" dirty="0">
                <a:solidFill>
                  <a:srgbClr val="000000"/>
                </a:solidFill>
                <a:latin typeface="Calibri"/>
              </a:rPr>
              <a:t>*** aproximação com Bolsa-Família, Políticas Sociais e INSS: integração de informação, integração de políticas, potencialização de ações e efeitos, redução de fraudes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55750"/>
              </p:ext>
            </p:extLst>
          </p:nvPr>
        </p:nvGraphicFramePr>
        <p:xfrm>
          <a:off x="540327" y="1848867"/>
          <a:ext cx="5292437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16928">
                  <a:extLst>
                    <a:ext uri="{9D8B030D-6E8A-4147-A177-3AD203B41FA5}">
                      <a16:colId xmlns:a16="http://schemas.microsoft.com/office/drawing/2014/main" val="3862222449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998759433"/>
                    </a:ext>
                  </a:extLst>
                </a:gridCol>
              </a:tblGrid>
              <a:tr h="2796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trike="noStrike" spc="-1" dirty="0"/>
                        <a:t>SELEÇÃO</a:t>
                      </a:r>
                      <a:r>
                        <a:rPr lang="pt-BR" sz="1600" strike="noStrike" spc="-1" baseline="0" dirty="0"/>
                        <a:t> DE MUNICÍPIOS</a:t>
                      </a:r>
                      <a:endParaRPr lang="pt-BR" sz="1600" b="1" strike="noStrike" spc="-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31676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600" dirty="0"/>
                        <a:t>Classificação*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municípios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3269033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600" strike="noStrike" spc="-1" dirty="0"/>
                        <a:t>Rurais remotos (+ DSEI, Equipes Ribeirinhas/Fluviais)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323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0563384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600" strike="noStrike" spc="-1" dirty="0"/>
                        <a:t>Rurais adjacentes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3.040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5397716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600" strike="noStrike" spc="-1" dirty="0"/>
                        <a:t>Intermediários remotos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514125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600" dirty="0"/>
                        <a:t>Intermediário adjacente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687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2310278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600" dirty="0"/>
                        <a:t>Urbano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1.457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565668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600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5.570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8183942"/>
                  </a:ext>
                </a:extLst>
              </a:tr>
            </a:tbl>
          </a:graphicData>
        </a:graphic>
      </p:graphicFrame>
      <p:sp>
        <p:nvSpPr>
          <p:cNvPr id="2" name="Chave Direita 1"/>
          <p:cNvSpPr/>
          <p:nvPr/>
        </p:nvSpPr>
        <p:spPr>
          <a:xfrm>
            <a:off x="5832763" y="2655881"/>
            <a:ext cx="256310" cy="1061151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6241472" y="2569403"/>
            <a:ext cx="2784764" cy="7155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accent5">
                    <a:lumMod val="50000"/>
                  </a:schemeClr>
                </a:solidFill>
              </a:rPr>
              <a:t>3.426 municípios</a:t>
            </a:r>
          </a:p>
          <a:p>
            <a:r>
              <a:rPr lang="pt-BR" sz="1350" dirty="0">
                <a:solidFill>
                  <a:schemeClr val="accent5">
                    <a:lumMod val="50000"/>
                  </a:schemeClr>
                </a:solidFill>
              </a:rPr>
              <a:t>Todas as equipes são candidatas a receber provimento**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5846538" y="3996595"/>
            <a:ext cx="221326" cy="561972"/>
          </a:xfrm>
          <a:prstGeom prst="righ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CaixaDeTexto 8"/>
          <p:cNvSpPr txBox="1"/>
          <p:nvPr/>
        </p:nvSpPr>
        <p:spPr>
          <a:xfrm>
            <a:off x="6241472" y="3573220"/>
            <a:ext cx="2784764" cy="15465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accent6">
                    <a:lumMod val="50000"/>
                  </a:schemeClr>
                </a:solidFill>
              </a:rPr>
              <a:t>2.144 municípios</a:t>
            </a:r>
          </a:p>
          <a:p>
            <a:r>
              <a:rPr lang="pt-BR" sz="1350" dirty="0">
                <a:solidFill>
                  <a:schemeClr val="accent6">
                    <a:lumMod val="50000"/>
                  </a:schemeClr>
                </a:solidFill>
              </a:rPr>
              <a:t>Seleção individual de ESF***: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% da população que recebe </a:t>
            </a:r>
          </a:p>
          <a:p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bolsa-família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BPC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Benefícios INSS pelos menores valores (≤ 2 salários mínimos)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7389" y="5169753"/>
            <a:ext cx="2542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**após adesão do município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7389" y="4938920"/>
            <a:ext cx="2542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*IBGE, 2017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724" y="216287"/>
            <a:ext cx="971550" cy="80010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86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50567" y="273555"/>
            <a:ext cx="8569998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Quantidade de vagas por tipologia de município</a:t>
            </a:r>
          </a:p>
        </p:txBody>
      </p:sp>
      <p:graphicFrame>
        <p:nvGraphicFramePr>
          <p:cNvPr id="169" name="Table 2"/>
          <p:cNvGraphicFramePr/>
          <p:nvPr>
            <p:extLst>
              <p:ext uri="{D42A27DB-BD31-4B8C-83A1-F6EECF244321}">
                <p14:modId xmlns:p14="http://schemas.microsoft.com/office/powerpoint/2010/main" val="53038339"/>
              </p:ext>
            </p:extLst>
          </p:nvPr>
        </p:nvGraphicFramePr>
        <p:xfrm>
          <a:off x="153537" y="2408130"/>
          <a:ext cx="8689913" cy="2854574"/>
        </p:xfrm>
        <a:graphic>
          <a:graphicData uri="http://schemas.openxmlformats.org/drawingml/2006/table">
            <a:tbl>
              <a:tblPr/>
              <a:tblGrid>
                <a:gridCol w="226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3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TIPOLOGIA IBGE</a:t>
                      </a: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MUNICÍPIOS</a:t>
                      </a:r>
                      <a:endParaRPr lang="pt-BR" sz="15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EQUIPES ESF</a:t>
                      </a:r>
                      <a:endParaRPr lang="pt-BR" sz="15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VAGAS PMM</a:t>
                      </a:r>
                      <a:endParaRPr lang="pt-BR" sz="15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VAGAS </a:t>
                      </a:r>
                      <a:r>
                        <a:rPr lang="pt-BR" sz="1500" b="1" strike="noStrike" spc="-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MpB</a:t>
                      </a:r>
                      <a:endParaRPr lang="pt-BR" sz="15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VAGAS NOVAS (DIFERENÇA)</a:t>
                      </a:r>
                    </a:p>
                  </a:txBody>
                  <a:tcPr marL="5670" marR="567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Rural Remoto + DSEI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323</a:t>
                      </a:r>
                      <a:endParaRPr lang="pt-BR" sz="1500" b="0" strike="noStrike" spc="-1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1.606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1.015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1.606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591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Rural Adjacente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3.043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11.009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4.424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11.009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6.585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04565"/>
                  </a:ext>
                </a:extLst>
              </a:tr>
              <a:tr h="349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Intermediário Remoto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60</a:t>
                      </a:r>
                      <a:endParaRPr lang="pt-BR" sz="1500" b="0" strike="noStrike" spc="-1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387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235</a:t>
                      </a:r>
                      <a:endParaRPr lang="pt-BR" sz="1500" b="0" strike="noStrike" spc="-1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387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182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TOTAL PRIORITÁRIOS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3.426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13.002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5.674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latin typeface="+mj-lt"/>
                        </a:rPr>
                        <a:t>13.002</a:t>
                      </a: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 dirty="0">
                          <a:latin typeface="+mj-lt"/>
                        </a:rPr>
                        <a:t>7.328</a:t>
                      </a:r>
                    </a:p>
                  </a:txBody>
                  <a:tcPr marL="5670" marR="567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OUTROS (Urbano e </a:t>
                      </a:r>
                      <a:r>
                        <a:rPr lang="pt-BR" sz="1500" b="0" strike="noStrike" spc="-1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interm</a:t>
                      </a: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. adjacente)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2.144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30.885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12.303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5.140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latin typeface="+mj-lt"/>
                        </a:rPr>
                        <a:t>-7.163</a:t>
                      </a:r>
                    </a:p>
                  </a:txBody>
                  <a:tcPr marL="5670" marR="567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pt-BR" sz="1500" b="0" strike="noStrike" spc="-1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5.570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latin typeface="+mj-lt"/>
                        </a:rPr>
                        <a:t>43.887</a:t>
                      </a: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17.977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18.142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 165</a:t>
                      </a:r>
                      <a:endParaRPr lang="pt-BR" sz="1500" b="0" strike="noStrike" spc="-1" dirty="0">
                        <a:latin typeface="+mj-lt"/>
                      </a:endParaRPr>
                    </a:p>
                  </a:txBody>
                  <a:tcPr marL="5670" marR="567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15" y="370440"/>
            <a:ext cx="971550" cy="80010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350567" y="102985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03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Evidências sobre a efetividade da Atenção Primária à Saúde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Contexto atual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Novas agendas em execução e Propostas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Novo Financiamento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endParaRPr lang="pt-BR" sz="24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57200" y="3248081"/>
            <a:ext cx="7886700" cy="739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Sumário</a:t>
            </a:r>
            <a:r>
              <a:rPr lang="pt-BR" sz="3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71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0567" y="920700"/>
            <a:ext cx="8011236" cy="524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É </a:t>
            </a:r>
            <a:r>
              <a:rPr lang="pt-BR" altLang="pt-BR" sz="1900" b="1" dirty="0">
                <a:solidFill>
                  <a:prstClr val="black"/>
                </a:solidFill>
              </a:rPr>
              <a:t>consenso mundial </a:t>
            </a:r>
            <a:r>
              <a:rPr lang="pt-BR" altLang="pt-BR" sz="1900" dirty="0">
                <a:solidFill>
                  <a:prstClr val="black"/>
                </a:solidFill>
              </a:rPr>
              <a:t>que os</a:t>
            </a:r>
            <a:r>
              <a:rPr lang="pt-BR" altLang="pt-BR" sz="1900" b="1" dirty="0">
                <a:solidFill>
                  <a:prstClr val="black"/>
                </a:solidFill>
              </a:rPr>
              <a:t> Sistemas Nacionais de Saúde </a:t>
            </a:r>
            <a:r>
              <a:rPr lang="pt-BR" altLang="pt-BR" sz="1900" dirty="0">
                <a:solidFill>
                  <a:prstClr val="black"/>
                </a:solidFill>
              </a:rPr>
              <a:t>devem ser </a:t>
            </a:r>
            <a:r>
              <a:rPr lang="pt-BR" altLang="pt-BR" sz="1900" b="1" dirty="0">
                <a:solidFill>
                  <a:prstClr val="black"/>
                </a:solidFill>
              </a:rPr>
              <a:t>baseados na APS </a:t>
            </a:r>
            <a:r>
              <a:rPr lang="pt-BR" altLang="pt-BR" sz="1900" dirty="0">
                <a:solidFill>
                  <a:prstClr val="black"/>
                </a:solidFill>
              </a:rPr>
              <a:t>(OMS, 2008)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altLang="pt-BR" sz="19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A </a:t>
            </a:r>
            <a:r>
              <a:rPr lang="pt-BR" altLang="pt-BR" sz="1900" b="1" dirty="0">
                <a:solidFill>
                  <a:prstClr val="black"/>
                </a:solidFill>
              </a:rPr>
              <a:t>APS </a:t>
            </a:r>
            <a:r>
              <a:rPr lang="pt-BR" altLang="pt-BR" sz="1900" dirty="0">
                <a:solidFill>
                  <a:prstClr val="black"/>
                </a:solidFill>
              </a:rPr>
              <a:t>é </a:t>
            </a:r>
            <a:r>
              <a:rPr lang="pt-BR" altLang="pt-BR" sz="1900" b="1" dirty="0">
                <a:solidFill>
                  <a:prstClr val="black"/>
                </a:solidFill>
              </a:rPr>
              <a:t>estruturante para organização e sustentabilidade do sistema de saúde</a:t>
            </a:r>
            <a:r>
              <a:rPr lang="pt-BR" altLang="pt-BR" sz="1900" dirty="0">
                <a:solidFill>
                  <a:prstClr val="black"/>
                </a:solidFill>
              </a:rPr>
              <a:t> ao alcançar </a:t>
            </a:r>
            <a:r>
              <a:rPr lang="pt-BR" altLang="pt-BR" sz="1900" b="1" dirty="0">
                <a:solidFill>
                  <a:prstClr val="black"/>
                </a:solidFill>
              </a:rPr>
              <a:t>resultados de saúde e com equidade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1900" b="1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900" dirty="0">
                <a:solidFill>
                  <a:prstClr val="black"/>
                </a:solidFill>
              </a:rPr>
              <a:t>Evidências mostram que sistemas de saúde com forte base na APS conseguem melhores resultados, maior equidade, e </a:t>
            </a:r>
            <a:r>
              <a:rPr lang="pt-BR" sz="1900" b="1" dirty="0">
                <a:solidFill>
                  <a:prstClr val="black"/>
                </a:solidFill>
              </a:rPr>
              <a:t>menor taxa de crescimento nas despesas em saúde </a:t>
            </a:r>
            <a:r>
              <a:rPr lang="pt-BR" sz="1900" dirty="0">
                <a:solidFill>
                  <a:prstClr val="black"/>
                </a:solidFill>
              </a:rPr>
              <a:t>(</a:t>
            </a:r>
            <a:r>
              <a:rPr lang="pt-BR" sz="1900" dirty="0" err="1">
                <a:solidFill>
                  <a:prstClr val="black"/>
                </a:solidFill>
              </a:rPr>
              <a:t>Starfield</a:t>
            </a:r>
            <a:r>
              <a:rPr lang="pt-BR" sz="1900" dirty="0">
                <a:solidFill>
                  <a:prstClr val="black"/>
                </a:solidFill>
              </a:rPr>
              <a:t> et al, 2005; </a:t>
            </a:r>
            <a:r>
              <a:rPr lang="pt-BR" sz="1900" dirty="0" err="1">
                <a:solidFill>
                  <a:prstClr val="black"/>
                </a:solidFill>
              </a:rPr>
              <a:t>Kringos</a:t>
            </a:r>
            <a:r>
              <a:rPr lang="pt-BR" sz="1900" dirty="0">
                <a:solidFill>
                  <a:prstClr val="black"/>
                </a:solidFill>
              </a:rPr>
              <a:t> et al 2013)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altLang="pt-BR" sz="1900" b="1" dirty="0">
              <a:solidFill>
                <a:prstClr val="black"/>
              </a:solidFill>
            </a:endParaRPr>
          </a:p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 A APS deve:</a:t>
            </a:r>
          </a:p>
          <a:p>
            <a:pPr marL="450850" lvl="2"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 </a:t>
            </a:r>
            <a:r>
              <a:rPr lang="pt-BR" altLang="pt-BR" sz="1900" b="1" dirty="0">
                <a:solidFill>
                  <a:prstClr val="black"/>
                </a:solidFill>
              </a:rPr>
              <a:t>garantir o acesso universal e em tempo oportuno ao usuário</a:t>
            </a:r>
            <a:r>
              <a:rPr lang="pt-BR" altLang="pt-BR" sz="1900" dirty="0">
                <a:solidFill>
                  <a:prstClr val="black"/>
                </a:solidFill>
              </a:rPr>
              <a:t>;</a:t>
            </a:r>
          </a:p>
          <a:p>
            <a:pPr marL="450850" lvl="2"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 ofertar o mais </a:t>
            </a:r>
            <a:r>
              <a:rPr lang="pt-BR" altLang="pt-BR" sz="1900" b="1" dirty="0">
                <a:solidFill>
                  <a:prstClr val="black"/>
                </a:solidFill>
              </a:rPr>
              <a:t>amplo possível escopo de ações visando a atenção integral </a:t>
            </a:r>
            <a:r>
              <a:rPr lang="pt-BR" altLang="pt-BR" sz="1900" dirty="0">
                <a:solidFill>
                  <a:prstClr val="black"/>
                </a:solidFill>
              </a:rPr>
              <a:t>e;</a:t>
            </a:r>
          </a:p>
          <a:p>
            <a:pPr marL="450850" lvl="2"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1900" dirty="0">
                <a:solidFill>
                  <a:prstClr val="black"/>
                </a:solidFill>
              </a:rPr>
              <a:t> </a:t>
            </a:r>
            <a:r>
              <a:rPr lang="pt-BR" altLang="pt-BR" sz="1900" b="1" dirty="0">
                <a:solidFill>
                  <a:prstClr val="black"/>
                </a:solidFill>
              </a:rPr>
              <a:t>ser responsável por coordenar o cuidado </a:t>
            </a:r>
            <a:r>
              <a:rPr lang="pt-BR" altLang="pt-BR" sz="1900" dirty="0">
                <a:solidFill>
                  <a:prstClr val="black"/>
                </a:solidFill>
              </a:rPr>
              <a:t>dos usuários em sua trajetória clinica por meio de uma</a:t>
            </a:r>
            <a:r>
              <a:rPr lang="pt-BR" altLang="pt-BR" sz="1900" b="1" dirty="0">
                <a:solidFill>
                  <a:prstClr val="black"/>
                </a:solidFill>
              </a:rPr>
              <a:t> relação contínua e de confiança</a:t>
            </a:r>
            <a:r>
              <a:rPr lang="en-US" altLang="pt-BR" sz="1900" b="1" dirty="0">
                <a:solidFill>
                  <a:prstClr val="white"/>
                </a:solidFill>
              </a:rPr>
              <a:t> </a:t>
            </a:r>
            <a:r>
              <a:rPr lang="pt-BR" altLang="pt-BR" sz="1900" dirty="0">
                <a:solidFill>
                  <a:prstClr val="black"/>
                </a:solidFill>
              </a:rPr>
              <a:t>no caminhar pelos diversos serviços da rede.</a:t>
            </a:r>
            <a:r>
              <a:rPr lang="pt-PT" altLang="pt-BR" sz="1900" dirty="0">
                <a:solidFill>
                  <a:prstClr val="white"/>
                </a:solidFill>
              </a:rPr>
              <a:t>	</a:t>
            </a:r>
            <a:endParaRPr lang="en-US" altLang="pt-BR" sz="1900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 txBox="1">
            <a:spLocks/>
          </p:cNvSpPr>
          <p:nvPr/>
        </p:nvSpPr>
        <p:spPr>
          <a:xfrm>
            <a:off x="350567" y="280243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que Atenção Primária à Saúde?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4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60421" y="0"/>
            <a:ext cx="8983579" cy="6858000"/>
            <a:chOff x="-1" y="0"/>
            <a:chExt cx="9144001" cy="6858000"/>
          </a:xfrm>
        </p:grpSpPr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Título 1"/>
            <p:cNvSpPr txBox="1">
              <a:spLocks noChangeArrowheads="1"/>
            </p:cNvSpPr>
            <p:nvPr/>
          </p:nvSpPr>
          <p:spPr bwMode="auto">
            <a:xfrm>
              <a:off x="5610188" y="2794392"/>
              <a:ext cx="3325454" cy="98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lnSpc>
                  <a:spcPct val="90000"/>
                </a:lnSpc>
                <a:defRPr/>
              </a:pPr>
              <a:r>
                <a:rPr lang="pt-BR" altLang="pt-BR" sz="3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Financiamento da APS</a:t>
              </a:r>
            </a:p>
          </p:txBody>
        </p:sp>
        <p:sp>
          <p:nvSpPr>
            <p:cNvPr id="7" name="Título 1"/>
            <p:cNvSpPr txBox="1">
              <a:spLocks noChangeArrowheads="1"/>
            </p:cNvSpPr>
            <p:nvPr/>
          </p:nvSpPr>
          <p:spPr bwMode="auto">
            <a:xfrm>
              <a:off x="5508104" y="5757767"/>
              <a:ext cx="3427538" cy="3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4289" tIns="34289" rIns="34289" bIns="34289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Calibri" panose="020F0502020204030204" pitchFamily="34" charset="0"/>
                  <a:sym typeface="Helvetica" panose="020B0604020202020204" pitchFamily="34" charset="0"/>
                </a:defRPr>
              </a:lvl9pPr>
            </a:lstStyle>
            <a:p>
              <a:pPr algn="r" eaLnBrk="1">
                <a:lnSpc>
                  <a:spcPct val="90000"/>
                </a:lnSpc>
              </a:pPr>
              <a:endPara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50810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53215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9028" y="337503"/>
            <a:ext cx="8505945" cy="103443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 charset="0"/>
              </a:rPr>
              <a:t>Principais critérios ATUAIS de alocação do repasse federal em APS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128811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>
            <a:extLst>
              <a:ext uri="{FF2B5EF4-FFF2-40B4-BE49-F238E27FC236}">
                <a16:creationId xmlns:a16="http://schemas.microsoft.com/office/drawing/2014/main" id="{F3312DC7-4F53-47D4-A50F-926A730B6184}"/>
              </a:ext>
            </a:extLst>
          </p:cNvPr>
          <p:cNvGrpSpPr/>
          <p:nvPr/>
        </p:nvGrpSpPr>
        <p:grpSpPr>
          <a:xfrm>
            <a:off x="184012" y="1538790"/>
            <a:ext cx="8843483" cy="5024221"/>
            <a:chOff x="2423801" y="2529058"/>
            <a:chExt cx="4533743" cy="2476319"/>
          </a:xfrm>
        </p:grpSpPr>
        <p:sp>
          <p:nvSpPr>
            <p:cNvPr id="7" name="CaixaDeTexto 6"/>
            <p:cNvSpPr txBox="1"/>
            <p:nvPr/>
          </p:nvSpPr>
          <p:spPr>
            <a:xfrm>
              <a:off x="2423801" y="4881682"/>
              <a:ext cx="1920682" cy="12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3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Fonte: Plano de uso/orçamento CGFAP/DESF, 2019</a:t>
              </a:r>
            </a:p>
          </p:txBody>
        </p:sp>
        <p:graphicFrame>
          <p:nvGraphicFramePr>
            <p:cNvPr id="8" name="Diagram 4"/>
            <p:cNvGraphicFramePr/>
            <p:nvPr>
              <p:extLst>
                <p:ext uri="{D42A27DB-BD31-4B8C-83A1-F6EECF244321}">
                  <p14:modId xmlns:p14="http://schemas.microsoft.com/office/powerpoint/2010/main" val="4173075734"/>
                </p:ext>
              </p:extLst>
            </p:nvPr>
          </p:nvGraphicFramePr>
          <p:xfrm>
            <a:off x="3277206" y="2551746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 5"/>
            <p:cNvGraphicFramePr/>
            <p:nvPr>
              <p:extLst>
                <p:ext uri="{D42A27DB-BD31-4B8C-83A1-F6EECF244321}">
                  <p14:modId xmlns:p14="http://schemas.microsoft.com/office/powerpoint/2010/main" val="3727543969"/>
                </p:ext>
              </p:extLst>
            </p:nvPr>
          </p:nvGraphicFramePr>
          <p:xfrm>
            <a:off x="4044879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0" name="Diagram 6"/>
            <p:cNvGraphicFramePr/>
            <p:nvPr>
              <p:extLst>
                <p:ext uri="{D42A27DB-BD31-4B8C-83A1-F6EECF244321}">
                  <p14:modId xmlns:p14="http://schemas.microsoft.com/office/powerpoint/2010/main" val="2300074982"/>
                </p:ext>
              </p:extLst>
            </p:nvPr>
          </p:nvGraphicFramePr>
          <p:xfrm>
            <a:off x="4850867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1" name="Diagram 7"/>
            <p:cNvGraphicFramePr/>
            <p:nvPr>
              <p:extLst>
                <p:ext uri="{D42A27DB-BD31-4B8C-83A1-F6EECF244321}">
                  <p14:modId xmlns:p14="http://schemas.microsoft.com/office/powerpoint/2010/main" val="159321637"/>
                </p:ext>
              </p:extLst>
            </p:nvPr>
          </p:nvGraphicFramePr>
          <p:xfrm>
            <a:off x="5640039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12" name="Diagram 8"/>
            <p:cNvGraphicFramePr/>
            <p:nvPr>
              <p:extLst>
                <p:ext uri="{D42A27DB-BD31-4B8C-83A1-F6EECF244321}">
                  <p14:modId xmlns:p14="http://schemas.microsoft.com/office/powerpoint/2010/main" val="2526207444"/>
                </p:ext>
              </p:extLst>
            </p:nvPr>
          </p:nvGraphicFramePr>
          <p:xfrm>
            <a:off x="6277301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3" name="Rectangle 9"/>
            <p:cNvSpPr/>
            <p:nvPr/>
          </p:nvSpPr>
          <p:spPr>
            <a:xfrm>
              <a:off x="5640037" y="2694175"/>
              <a:ext cx="1317504" cy="329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7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Pagamento para provimento</a:t>
              </a:r>
            </a:p>
          </p:txBody>
        </p:sp>
        <p:sp>
          <p:nvSpPr>
            <p:cNvPr id="14" name="Right Arrow 10"/>
            <p:cNvSpPr/>
            <p:nvPr/>
          </p:nvSpPr>
          <p:spPr>
            <a:xfrm>
              <a:off x="2424157" y="2582375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Critérios de alocação</a:t>
              </a:r>
            </a:p>
          </p:txBody>
        </p:sp>
        <p:sp>
          <p:nvSpPr>
            <p:cNvPr id="15" name="Right Arrow 11"/>
            <p:cNvSpPr/>
            <p:nvPr/>
          </p:nvSpPr>
          <p:spPr>
            <a:xfrm>
              <a:off x="2423802" y="3137417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Exemplos de programas</a:t>
              </a:r>
            </a:p>
          </p:txBody>
        </p:sp>
        <p:sp>
          <p:nvSpPr>
            <p:cNvPr id="16" name="Right Arrow 12"/>
            <p:cNvSpPr/>
            <p:nvPr/>
          </p:nvSpPr>
          <p:spPr>
            <a:xfrm>
              <a:off x="2424772" y="3701126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Valor anual </a:t>
              </a:r>
            </a:p>
          </p:txBody>
        </p:sp>
        <p:sp>
          <p:nvSpPr>
            <p:cNvPr id="17" name="Right Arrow 13"/>
            <p:cNvSpPr/>
            <p:nvPr/>
          </p:nvSpPr>
          <p:spPr>
            <a:xfrm>
              <a:off x="2424772" y="4261324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do orçamento </a:t>
              </a:r>
            </a:p>
          </p:txBody>
        </p:sp>
      </p:grpSp>
      <p:sp>
        <p:nvSpPr>
          <p:cNvPr id="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93889" y="8861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50567" y="6477610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</a:p>
        </p:txBody>
      </p:sp>
    </p:spTree>
    <p:extLst>
      <p:ext uri="{BB962C8B-B14F-4D97-AF65-F5344CB8AC3E}">
        <p14:creationId xmlns:p14="http://schemas.microsoft.com/office/powerpoint/2010/main" val="2608321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67" y="1253331"/>
            <a:ext cx="823679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/>
              <a:t>Reforma</a:t>
            </a:r>
            <a:r>
              <a:rPr lang="en-US" sz="2400" dirty="0"/>
              <a:t> do </a:t>
            </a:r>
            <a:r>
              <a:rPr lang="en-US" sz="2400" dirty="0" err="1"/>
              <a:t>atual</a:t>
            </a:r>
            <a:r>
              <a:rPr lang="en-US" sz="2400" dirty="0"/>
              <a:t> </a:t>
            </a:r>
            <a:r>
              <a:rPr lang="en-US" sz="2400" dirty="0" err="1"/>
              <a:t>mecanismo</a:t>
            </a:r>
            <a:r>
              <a:rPr lang="en-US" sz="2400" dirty="0"/>
              <a:t> de </a:t>
            </a:r>
            <a:r>
              <a:rPr lang="en-US" sz="2400" dirty="0" err="1"/>
              <a:t>transferências</a:t>
            </a:r>
            <a:r>
              <a:rPr lang="en-US" sz="2400" dirty="0"/>
              <a:t> </a:t>
            </a:r>
            <a:r>
              <a:rPr lang="en-US" sz="2400" dirty="0" err="1"/>
              <a:t>federais</a:t>
            </a:r>
            <a:r>
              <a:rPr lang="en-US" sz="2400" dirty="0"/>
              <a:t> tem o </a:t>
            </a:r>
            <a:r>
              <a:rPr lang="en-US" sz="2400" dirty="0" err="1"/>
              <a:t>objetivo</a:t>
            </a:r>
            <a:r>
              <a:rPr lang="en-US" sz="2400" dirty="0"/>
              <a:t> de: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500" dirty="0"/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/>
              <a:t>Estimular</a:t>
            </a:r>
            <a:r>
              <a:rPr lang="en-US" sz="2200" dirty="0"/>
              <a:t> o </a:t>
            </a:r>
            <a:r>
              <a:rPr lang="en-US" sz="2200" dirty="0" err="1"/>
              <a:t>aumento</a:t>
            </a:r>
            <a:r>
              <a:rPr lang="en-US" sz="2200" dirty="0"/>
              <a:t> da </a:t>
            </a:r>
            <a:r>
              <a:rPr lang="en-US" sz="2200" b="1" dirty="0" err="1"/>
              <a:t>cobertura</a:t>
            </a:r>
            <a:r>
              <a:rPr lang="en-US" sz="2200" dirty="0"/>
              <a:t> (</a:t>
            </a:r>
            <a:r>
              <a:rPr lang="en-US" sz="2200" dirty="0" err="1"/>
              <a:t>cadastro</a:t>
            </a:r>
            <a:r>
              <a:rPr lang="en-US" sz="2200" dirty="0"/>
              <a:t>) da APS, </a:t>
            </a:r>
            <a:r>
              <a:rPr lang="en-US" sz="2200" dirty="0" err="1"/>
              <a:t>principalmente</a:t>
            </a:r>
            <a:r>
              <a:rPr lang="en-US" sz="2200" dirty="0"/>
              <a:t> entre as </a:t>
            </a:r>
            <a:r>
              <a:rPr lang="en-US" sz="2200" dirty="0" err="1"/>
              <a:t>populações</a:t>
            </a:r>
            <a:r>
              <a:rPr lang="en-US" sz="2200" dirty="0"/>
              <a:t> </a:t>
            </a:r>
            <a:r>
              <a:rPr lang="en-US" sz="2200" dirty="0" err="1"/>
              <a:t>vulneráveis</a:t>
            </a:r>
            <a:endParaRPr lang="en-US" sz="2200" dirty="0"/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/>
              <a:t>Ressaltar</a:t>
            </a:r>
            <a:r>
              <a:rPr lang="en-US" sz="2200" dirty="0"/>
              <a:t> </a:t>
            </a:r>
            <a:r>
              <a:rPr lang="en-US" sz="2200" b="1" dirty="0" err="1"/>
              <a:t>resultados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saúde</a:t>
            </a:r>
            <a:r>
              <a:rPr lang="en-US" sz="2200" dirty="0"/>
              <a:t> da </a:t>
            </a:r>
            <a:r>
              <a:rPr lang="en-US" sz="2200" dirty="0" err="1"/>
              <a:t>população</a:t>
            </a:r>
            <a:r>
              <a:rPr lang="en-US" sz="2200" dirty="0"/>
              <a:t> (</a:t>
            </a:r>
            <a:r>
              <a:rPr lang="en-US" sz="2200" dirty="0" err="1"/>
              <a:t>desempenho</a:t>
            </a:r>
            <a:r>
              <a:rPr lang="en-US" sz="2200" dirty="0"/>
              <a:t> da APS)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/>
              <a:t>Incentivar</a:t>
            </a:r>
            <a:r>
              <a:rPr lang="en-US" sz="2200" dirty="0"/>
              <a:t> </a:t>
            </a:r>
            <a:r>
              <a:rPr lang="en-US" sz="2200" dirty="0" err="1"/>
              <a:t>avanços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capacidade</a:t>
            </a:r>
            <a:r>
              <a:rPr lang="en-US" sz="2200" dirty="0"/>
              <a:t> </a:t>
            </a:r>
            <a:r>
              <a:rPr lang="en-US" sz="2200" dirty="0" err="1"/>
              <a:t>instalada</a:t>
            </a:r>
            <a:r>
              <a:rPr lang="en-US" sz="2200" dirty="0"/>
              <a:t>, </a:t>
            </a:r>
            <a:r>
              <a:rPr lang="en-US" sz="2200" dirty="0" err="1"/>
              <a:t>organização</a:t>
            </a:r>
            <a:r>
              <a:rPr lang="en-US" sz="2200" dirty="0"/>
              <a:t> dos </a:t>
            </a:r>
            <a:r>
              <a:rPr lang="en-US" sz="2200" dirty="0" err="1"/>
              <a:t>serviços</a:t>
            </a:r>
            <a:r>
              <a:rPr lang="en-US" sz="2200" dirty="0"/>
              <a:t> de APS e </a:t>
            </a:r>
            <a:r>
              <a:rPr lang="en-US" sz="2200" dirty="0" err="1"/>
              <a:t>ações</a:t>
            </a:r>
            <a:r>
              <a:rPr lang="en-US" sz="2200" dirty="0"/>
              <a:t> de </a:t>
            </a:r>
            <a:r>
              <a:rPr lang="en-US" sz="2200" dirty="0" err="1"/>
              <a:t>promoção</a:t>
            </a:r>
            <a:r>
              <a:rPr lang="en-US" sz="2200" dirty="0"/>
              <a:t> e </a:t>
            </a:r>
            <a:r>
              <a:rPr lang="en-US" sz="2200" dirty="0" err="1"/>
              <a:t>prevenção</a:t>
            </a:r>
            <a:endParaRPr lang="en-US" sz="2200" dirty="0"/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/>
              <a:t>Enfrentar</a:t>
            </a:r>
            <a:r>
              <a:rPr lang="en-US" sz="2200" dirty="0"/>
              <a:t> a </a:t>
            </a:r>
            <a:r>
              <a:rPr lang="en-US" sz="2200" dirty="0" err="1"/>
              <a:t>dificuldade</a:t>
            </a:r>
            <a:r>
              <a:rPr lang="en-US" sz="2200" dirty="0"/>
              <a:t> de </a:t>
            </a:r>
            <a:r>
              <a:rPr lang="en-US" sz="2200" dirty="0" err="1"/>
              <a:t>fixação</a:t>
            </a:r>
            <a:r>
              <a:rPr lang="en-US" sz="2200" dirty="0"/>
              <a:t> de </a:t>
            </a:r>
            <a:r>
              <a:rPr lang="en-US" sz="2200" dirty="0" err="1"/>
              <a:t>profissionais</a:t>
            </a:r>
            <a:endParaRPr lang="en-US" sz="2200" dirty="0"/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b="1" dirty="0"/>
          </a:p>
          <a:p>
            <a:pPr marL="285750" lvl="1" indent="-285750" algn="just">
              <a:lnSpc>
                <a:spcPct val="130000"/>
              </a:lnSpc>
            </a:pPr>
            <a:endParaRPr lang="en-US" sz="12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13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7" y="250479"/>
            <a:ext cx="7886700" cy="575152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0" y="1340768"/>
            <a:ext cx="8047806" cy="406542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800" b="1" dirty="0"/>
              <a:t>Modelo misto de financiamento, com os seguintes componentes: </a:t>
            </a:r>
          </a:p>
          <a:p>
            <a:pPr marL="0" lvl="1" indent="0" algn="ctr">
              <a:lnSpc>
                <a:spcPct val="110000"/>
              </a:lnSpc>
              <a:buNone/>
            </a:pPr>
            <a:endParaRPr lang="pt-BR" sz="900" b="1" dirty="0"/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/>
              <a:t>Capitação ponderada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/>
              <a:t>Pagamento por desempenho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/>
              <a:t>Incentivos a programas específicos/estratégicos 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/>
              <a:t>Provimento de profissionais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55690" y="5588487"/>
            <a:ext cx="531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Transição de modelos em 2020 </a:t>
            </a:r>
          </a:p>
        </p:txBody>
      </p:sp>
    </p:spTree>
    <p:extLst>
      <p:ext uri="{BB962C8B-B14F-4D97-AF65-F5344CB8AC3E}">
        <p14:creationId xmlns:p14="http://schemas.microsoft.com/office/powerpoint/2010/main" val="1464391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"/>
          <p:cNvSpPr txBox="1">
            <a:spLocks noChangeArrowheads="1"/>
          </p:cNvSpPr>
          <p:nvPr/>
        </p:nvSpPr>
        <p:spPr bwMode="auto">
          <a:xfrm>
            <a:off x="259862" y="6127339"/>
            <a:ext cx="45865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100" dirty="0"/>
              <a:t>OECD Health System Characteristics Survey and Secretariat’s estimates, 2014</a:t>
            </a:r>
            <a:endParaRPr lang="pt-BR" altLang="pt-BR" sz="1100" dirty="0"/>
          </a:p>
        </p:txBody>
      </p:sp>
      <p:sp>
        <p:nvSpPr>
          <p:cNvPr id="49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66" y="309282"/>
            <a:ext cx="8391053" cy="646331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Financiamento da APS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(países da OCDE)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  <a:sym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1270" y="58672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44</a:t>
            </a:fld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51520" y="1153994"/>
            <a:ext cx="8496944" cy="4855728"/>
            <a:chOff x="251520" y="986946"/>
            <a:chExt cx="8496944" cy="4855728"/>
          </a:xfrm>
        </p:grpSpPr>
        <p:grpSp>
          <p:nvGrpSpPr>
            <p:cNvPr id="15362" name="Grupo 5"/>
            <p:cNvGrpSpPr>
              <a:grpSpLocks/>
            </p:cNvGrpSpPr>
            <p:nvPr/>
          </p:nvGrpSpPr>
          <p:grpSpPr bwMode="auto">
            <a:xfrm>
              <a:off x="259193" y="4566817"/>
              <a:ext cx="2580663" cy="505381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7" name="Retângulo 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etângulo 7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grpSp>
          <p:nvGrpSpPr>
            <p:cNvPr id="15363" name="Grupo 8"/>
            <p:cNvGrpSpPr>
              <a:grpSpLocks/>
            </p:cNvGrpSpPr>
            <p:nvPr/>
          </p:nvGrpSpPr>
          <p:grpSpPr bwMode="auto">
            <a:xfrm>
              <a:off x="251520" y="5072196"/>
              <a:ext cx="2580663" cy="770478"/>
              <a:chOff x="3286" y="1046656"/>
              <a:chExt cx="3203971" cy="1581120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ângulo 10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4" name="CaixaDeTexto 2"/>
            <p:cNvSpPr txBox="1">
              <a:spLocks noChangeArrowheads="1"/>
            </p:cNvSpPr>
            <p:nvPr/>
          </p:nvSpPr>
          <p:spPr bwMode="auto">
            <a:xfrm>
              <a:off x="259191" y="5192180"/>
              <a:ext cx="25729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Dinamarca,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; México, Portugal, Espanha.</a:t>
              </a:r>
            </a:p>
          </p:txBody>
        </p:sp>
        <p:grpSp>
          <p:nvGrpSpPr>
            <p:cNvPr id="15365" name="Grupo 24"/>
            <p:cNvGrpSpPr>
              <a:grpSpLocks/>
            </p:cNvGrpSpPr>
            <p:nvPr/>
          </p:nvGrpSpPr>
          <p:grpSpPr bwMode="auto">
            <a:xfrm>
              <a:off x="3186414" y="4566817"/>
              <a:ext cx="2581942" cy="505381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26" name="Retângulo 25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tângulo 2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grpSp>
          <p:nvGrpSpPr>
            <p:cNvPr id="15366" name="Grupo 27"/>
            <p:cNvGrpSpPr>
              <a:grpSpLocks/>
            </p:cNvGrpSpPr>
            <p:nvPr/>
          </p:nvGrpSpPr>
          <p:grpSpPr bwMode="auto">
            <a:xfrm>
              <a:off x="3186414" y="5072195"/>
              <a:ext cx="2581942" cy="770479"/>
              <a:chOff x="3286" y="1046656"/>
              <a:chExt cx="3203971" cy="1581120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tângulo 29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67" name="Grupo 34"/>
            <p:cNvGrpSpPr>
              <a:grpSpLocks/>
            </p:cNvGrpSpPr>
            <p:nvPr/>
          </p:nvGrpSpPr>
          <p:grpSpPr bwMode="auto">
            <a:xfrm>
              <a:off x="6153285" y="4790421"/>
              <a:ext cx="2580663" cy="1052253"/>
              <a:chOff x="3286" y="1046656"/>
              <a:chExt cx="3203971" cy="158112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>
                <a:off x="3286" y="1370827"/>
                <a:ext cx="3203971" cy="1256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68" name="Grupo 38"/>
            <p:cNvGrpSpPr>
              <a:grpSpLocks/>
            </p:cNvGrpSpPr>
            <p:nvPr/>
          </p:nvGrpSpPr>
          <p:grpSpPr bwMode="auto">
            <a:xfrm>
              <a:off x="259193" y="986946"/>
              <a:ext cx="2580663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40" name="Retângulo 39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etângulo 40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>
                  <a:defRPr/>
                </a:pPr>
                <a:r>
                  <a:rPr lang="pt-BR" sz="1600" b="1" dirty="0"/>
                  <a:t>Capitação </a:t>
                </a:r>
              </a:p>
              <a:p>
                <a:pPr algn="ctr">
                  <a:defRPr/>
                </a:pPr>
                <a:r>
                  <a:rPr lang="pt-BR" sz="1600" b="1" dirty="0"/>
                  <a:t>ponderada</a:t>
                </a:r>
              </a:p>
            </p:txBody>
          </p:sp>
        </p:grpSp>
        <p:grpSp>
          <p:nvGrpSpPr>
            <p:cNvPr id="15369" name="Grupo 41"/>
            <p:cNvGrpSpPr>
              <a:grpSpLocks/>
            </p:cNvGrpSpPr>
            <p:nvPr/>
          </p:nvGrpSpPr>
          <p:grpSpPr bwMode="auto">
            <a:xfrm>
              <a:off x="263030" y="1688660"/>
              <a:ext cx="2580663" cy="2979565"/>
              <a:chOff x="3286" y="1046656"/>
              <a:chExt cx="3203971" cy="1581120"/>
            </a:xfrm>
          </p:grpSpPr>
          <p:sp>
            <p:nvSpPr>
              <p:cNvPr id="43" name="Retângulo 42"/>
              <p:cNvSpPr/>
              <p:nvPr/>
            </p:nvSpPr>
            <p:spPr>
              <a:xfrm>
                <a:off x="3286" y="1046657"/>
                <a:ext cx="3203971" cy="1280465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etângulo 43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0" name="CaixaDeTexto 44"/>
            <p:cNvSpPr txBox="1">
              <a:spLocks noChangeArrowheads="1"/>
            </p:cNvSpPr>
            <p:nvPr/>
          </p:nvSpPr>
          <p:spPr bwMode="auto">
            <a:xfrm>
              <a:off x="307784" y="1819553"/>
              <a:ext cx="2429763" cy="230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Pagamento com base no número de pessoas capitadas pelo serviço.</a:t>
              </a:r>
            </a:p>
            <a:p>
              <a:pPr marL="0" indent="92078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Ponderado por critérios de risco e vulnerabilidade.</a:t>
              </a:r>
            </a:p>
            <a:p>
              <a:pPr marL="0" indent="92078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Valor fixo por pessoa</a:t>
              </a:r>
            </a:p>
            <a:p>
              <a:pPr algn="ctr">
                <a:buFont typeface="Arial" pitchFamily="34" charset="0"/>
                <a:buChar char="•"/>
              </a:pPr>
              <a:endParaRPr lang="pt-BR" altLang="pt-BR" sz="1600" dirty="0"/>
            </a:p>
          </p:txBody>
        </p:sp>
        <p:grpSp>
          <p:nvGrpSpPr>
            <p:cNvPr id="15371" name="Grupo 45"/>
            <p:cNvGrpSpPr>
              <a:grpSpLocks/>
            </p:cNvGrpSpPr>
            <p:nvPr/>
          </p:nvGrpSpPr>
          <p:grpSpPr bwMode="auto">
            <a:xfrm>
              <a:off x="3194087" y="986946"/>
              <a:ext cx="2581942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47" name="Retângulo 4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tângulo 47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</a:rPr>
                  <a:t>Pagamento </a:t>
                </a:r>
              </a:p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</a:rPr>
                  <a:t>por serviço</a:t>
                </a:r>
              </a:p>
            </p:txBody>
          </p:sp>
        </p:grpSp>
        <p:grpSp>
          <p:nvGrpSpPr>
            <p:cNvPr id="15372" name="Grupo 48"/>
            <p:cNvGrpSpPr>
              <a:grpSpLocks/>
            </p:cNvGrpSpPr>
            <p:nvPr/>
          </p:nvGrpSpPr>
          <p:grpSpPr bwMode="auto">
            <a:xfrm>
              <a:off x="3197924" y="1688660"/>
              <a:ext cx="2581942" cy="2979565"/>
              <a:chOff x="3286" y="1046656"/>
              <a:chExt cx="3203971" cy="1581120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3286" y="1046656"/>
                <a:ext cx="3203971" cy="1280466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tângulo 50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73" name="Grupo 52"/>
            <p:cNvGrpSpPr>
              <a:grpSpLocks/>
            </p:cNvGrpSpPr>
            <p:nvPr/>
          </p:nvGrpSpPr>
          <p:grpSpPr bwMode="auto">
            <a:xfrm>
              <a:off x="6160956" y="986947"/>
              <a:ext cx="2580663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54" name="Retângulo 53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tângulo 54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>
                  <a:defRPr/>
                </a:pPr>
                <a:r>
                  <a:rPr lang="pt-BR" sz="1600" b="1" dirty="0"/>
                  <a:t>Pagamento por desempenho</a:t>
                </a:r>
              </a:p>
            </p:txBody>
          </p:sp>
        </p:grpSp>
        <p:grpSp>
          <p:nvGrpSpPr>
            <p:cNvPr id="15374" name="Grupo 55"/>
            <p:cNvGrpSpPr>
              <a:grpSpLocks/>
            </p:cNvGrpSpPr>
            <p:nvPr/>
          </p:nvGrpSpPr>
          <p:grpSpPr bwMode="auto">
            <a:xfrm>
              <a:off x="6164793" y="1688661"/>
              <a:ext cx="2580663" cy="2979565"/>
              <a:chOff x="3286" y="1046656"/>
              <a:chExt cx="3203971" cy="1581120"/>
            </a:xfrm>
          </p:grpSpPr>
          <p:sp>
            <p:nvSpPr>
              <p:cNvPr id="57" name="Retângulo 56"/>
              <p:cNvSpPr/>
              <p:nvPr/>
            </p:nvSpPr>
            <p:spPr>
              <a:xfrm>
                <a:off x="3286" y="1046656"/>
                <a:ext cx="3203971" cy="1280466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Retângulo 57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5" name="CaixaDeTexto 60"/>
            <p:cNvSpPr txBox="1">
              <a:spLocks noChangeArrowheads="1"/>
            </p:cNvSpPr>
            <p:nvPr/>
          </p:nvSpPr>
          <p:spPr bwMode="auto">
            <a:xfrm>
              <a:off x="6221058" y="5235810"/>
              <a:ext cx="24745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Austrália,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, Portugal, França, Espanha.</a:t>
              </a:r>
            </a:p>
          </p:txBody>
        </p:sp>
        <p:sp>
          <p:nvSpPr>
            <p:cNvPr id="15376" name="CaixaDeTexto 61"/>
            <p:cNvSpPr txBox="1">
              <a:spLocks noChangeArrowheads="1"/>
            </p:cNvSpPr>
            <p:nvPr/>
          </p:nvSpPr>
          <p:spPr bwMode="auto">
            <a:xfrm>
              <a:off x="3223500" y="5164912"/>
              <a:ext cx="25768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Austrália, Dinamarca, 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; EUA, Suíça, França.</a:t>
              </a:r>
            </a:p>
          </p:txBody>
        </p:sp>
        <p:grpSp>
          <p:nvGrpSpPr>
            <p:cNvPr id="15377" name="Grupo 62"/>
            <p:cNvGrpSpPr>
              <a:grpSpLocks/>
            </p:cNvGrpSpPr>
            <p:nvPr/>
          </p:nvGrpSpPr>
          <p:grpSpPr bwMode="auto">
            <a:xfrm>
              <a:off x="6152003" y="4590447"/>
              <a:ext cx="2580663" cy="507197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64" name="Retângulo 63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tângulo 64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sp>
          <p:nvSpPr>
            <p:cNvPr id="15378" name="CaixaDeTexto 65"/>
            <p:cNvSpPr txBox="1">
              <a:spLocks noChangeArrowheads="1"/>
            </p:cNvSpPr>
            <p:nvPr/>
          </p:nvSpPr>
          <p:spPr bwMode="auto">
            <a:xfrm>
              <a:off x="3223503" y="1863183"/>
              <a:ext cx="2460453" cy="207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182569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Pagamento com base no registro dos serviços executados pela rede, funcionando como modelo de reembolso.</a:t>
              </a:r>
            </a:p>
            <a:p>
              <a:pPr marL="0" indent="182569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182569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 Valor fixo do serviço</a:t>
              </a:r>
            </a:p>
          </p:txBody>
        </p:sp>
        <p:sp>
          <p:nvSpPr>
            <p:cNvPr id="15379" name="CaixaDeTexto 66"/>
            <p:cNvSpPr txBox="1">
              <a:spLocks noChangeArrowheads="1"/>
            </p:cNvSpPr>
            <p:nvPr/>
          </p:nvSpPr>
          <p:spPr bwMode="auto">
            <a:xfrm>
              <a:off x="6120698" y="1852274"/>
              <a:ext cx="2627766" cy="264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Font typeface="Arial" pitchFamily="34" charset="0"/>
                <a:buChar char="•"/>
              </a:pPr>
              <a:r>
                <a:rPr lang="pt-BR" altLang="pt-BR" sz="1600" dirty="0"/>
                <a:t>Pagamento com base no monitoramento e avaliação de indicadores dos serviços de saúde por região/município/equipe.</a:t>
              </a:r>
            </a:p>
            <a:p>
              <a:pPr algn="ctr">
                <a:buFont typeface="Arial" pitchFamily="34" charset="0"/>
                <a:buChar char="•"/>
              </a:pPr>
              <a:endParaRPr lang="pt-BR" altLang="pt-BR" sz="1600" dirty="0"/>
            </a:p>
            <a:p>
              <a:pPr algn="ctr">
                <a:buFont typeface="Arial" pitchFamily="34" charset="0"/>
                <a:buChar char="•"/>
              </a:pPr>
              <a:r>
                <a:rPr lang="pt-BR" altLang="pt-BR" sz="1600" dirty="0"/>
                <a:t> Valor variável de acordo com o desempenho</a:t>
              </a:r>
            </a:p>
          </p:txBody>
        </p:sp>
        <p:sp>
          <p:nvSpPr>
            <p:cNvPr id="4" name="Seta para Baixo 3"/>
            <p:cNvSpPr/>
            <p:nvPr/>
          </p:nvSpPr>
          <p:spPr>
            <a:xfrm>
              <a:off x="1478310" y="4118209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56" name="Seta para Baixo 3"/>
            <p:cNvSpPr/>
            <p:nvPr/>
          </p:nvSpPr>
          <p:spPr>
            <a:xfrm>
              <a:off x="4299046" y="4119007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59" name="Seta para Baixo 3"/>
            <p:cNvSpPr/>
            <p:nvPr/>
          </p:nvSpPr>
          <p:spPr>
            <a:xfrm>
              <a:off x="7279890" y="4125287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</p:grpSp>
      <p:cxnSp>
        <p:nvCxnSpPr>
          <p:cNvPr id="53" name="Conector reto 52"/>
          <p:cNvCxnSpPr/>
          <p:nvPr/>
        </p:nvCxnSpPr>
        <p:spPr>
          <a:xfrm>
            <a:off x="350567" y="90124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-169664" y="6491933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</a:p>
        </p:txBody>
      </p:sp>
    </p:spTree>
    <p:extLst>
      <p:ext uri="{BB962C8B-B14F-4D97-AF65-F5344CB8AC3E}">
        <p14:creationId xmlns:p14="http://schemas.microsoft.com/office/powerpoint/2010/main" val="196694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66" y="309268"/>
            <a:ext cx="8570611" cy="584775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Pagamento da APS do Reino Unido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0061" y="34552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45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CaixaDeTexto 4"/>
          <p:cNvSpPr txBox="1">
            <a:spLocks noChangeArrowheads="1"/>
          </p:cNvSpPr>
          <p:nvPr/>
        </p:nvSpPr>
        <p:spPr bwMode="auto">
          <a:xfrm>
            <a:off x="107504" y="5978646"/>
            <a:ext cx="875104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100" dirty="0"/>
              <a:t>Pike C (2010) An Empirical Analysis of the Effects of GP Competition. Co-operation and Competition Panel Working Paper Series, Volume 1, Number 2.</a:t>
            </a:r>
            <a:endParaRPr lang="pt-BR" altLang="pt-BR" sz="1100" dirty="0"/>
          </a:p>
        </p:txBody>
      </p:sp>
      <p:graphicFrame>
        <p:nvGraphicFramePr>
          <p:cNvPr id="7" name="Gráfico 12">
            <a:extLst>
              <a:ext uri="{FF2B5EF4-FFF2-40B4-BE49-F238E27FC236}">
                <a16:creationId xmlns:a16="http://schemas.microsoft.com/office/drawing/2014/main" id="{4A32A4E2-B6BC-4035-A9C7-595A461DD07D}"/>
              </a:ext>
            </a:extLst>
          </p:cNvPr>
          <p:cNvGraphicFramePr/>
          <p:nvPr/>
        </p:nvGraphicFramePr>
        <p:xfrm>
          <a:off x="827584" y="1721666"/>
          <a:ext cx="7632848" cy="437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2A8EE0A-D91E-4E2F-B224-54E342EDE53E}"/>
              </a:ext>
            </a:extLst>
          </p:cNvPr>
          <p:cNvSpPr/>
          <p:nvPr/>
        </p:nvSpPr>
        <p:spPr>
          <a:xfrm>
            <a:off x="2771800" y="1124744"/>
            <a:ext cx="381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Composição do financiamento da APS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50567" y="90124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-164124" y="6457890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</a:p>
        </p:txBody>
      </p:sp>
    </p:spTree>
    <p:extLst>
      <p:ext uri="{BB962C8B-B14F-4D97-AF65-F5344CB8AC3E}">
        <p14:creationId xmlns:p14="http://schemas.microsoft.com/office/powerpoint/2010/main" val="4203099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55837" y="6133436"/>
            <a:ext cx="4325385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Forbes LJ et al. (2017) Br J Gen </a:t>
            </a:r>
            <a:r>
              <a:rPr lang="en-GB" sz="1300" dirty="0" err="1"/>
              <a:t>Pract</a:t>
            </a:r>
            <a:r>
              <a:rPr lang="en-GB" sz="1300" dirty="0"/>
              <a:t>. 67(664): e775-e784.</a:t>
            </a:r>
            <a:endParaRPr lang="pt-BR" sz="1300" dirty="0"/>
          </a:p>
          <a:p>
            <a:r>
              <a:rPr lang="en-GB" sz="1300" dirty="0"/>
              <a:t>Mendelson A et al. (2017) Ann Intern Med. 166(5): 341-353.</a:t>
            </a:r>
            <a:endParaRPr lang="pt-BR" sz="1300" dirty="0"/>
          </a:p>
          <a:p>
            <a:r>
              <a:rPr lang="en-GB" sz="1300" dirty="0"/>
              <a:t>Suthar AB et al. (2017) BMC Health Services Research. 17: 6</a:t>
            </a:r>
            <a:endParaRPr lang="pt-BR" sz="1300" dirty="0"/>
          </a:p>
        </p:txBody>
      </p:sp>
      <p:sp>
        <p:nvSpPr>
          <p:cNvPr id="4" name="Elipse 3"/>
          <p:cNvSpPr/>
          <p:nvPr/>
        </p:nvSpPr>
        <p:spPr>
          <a:xfrm>
            <a:off x="402695" y="2935034"/>
            <a:ext cx="3255299" cy="12969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000" b="1" dirty="0"/>
              <a:t>Pagamento baseado em resultados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403286" y="1771625"/>
            <a:ext cx="2412322" cy="1733895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Controle de doenças crônicas (pressão arterial controlada, hemoglobina </a:t>
            </a:r>
            <a:r>
              <a:rPr lang="pt-BR" b="1" dirty="0" err="1"/>
              <a:t>glicada</a:t>
            </a:r>
            <a:r>
              <a:rPr lang="pt-BR" b="1" dirty="0"/>
              <a:t> controlada)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96265" y="1309308"/>
            <a:ext cx="1914881" cy="1139487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Redução nas falhas de tratamento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143075" y="4760382"/>
            <a:ext cx="1914881" cy="1146336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na prescrição de medicamentos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17750" y="3890296"/>
            <a:ext cx="2297858" cy="1530540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nas ações de rastreamento </a:t>
            </a:r>
          </a:p>
          <a:p>
            <a:pPr lvl="0" algn="ctr"/>
            <a:r>
              <a:rPr lang="pt-BR" b="1" dirty="0"/>
              <a:t>(HIV, exame de colo de útero, depressão)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462241" y="4760382"/>
            <a:ext cx="2240228" cy="1536394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Redução nas internações de emergência para condições incentivadas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433266" y="1372321"/>
            <a:ext cx="1610357" cy="1142519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no registro de usuários</a:t>
            </a:r>
          </a:p>
        </p:txBody>
      </p:sp>
      <p:cxnSp>
        <p:nvCxnSpPr>
          <p:cNvPr id="6157" name="Conector de seta reta 6156"/>
          <p:cNvCxnSpPr/>
          <p:nvPr/>
        </p:nvCxnSpPr>
        <p:spPr>
          <a:xfrm flipV="1">
            <a:off x="2771800" y="2638573"/>
            <a:ext cx="375537" cy="29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V="1">
            <a:off x="3657994" y="2580888"/>
            <a:ext cx="1251033" cy="63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3779912" y="2935033"/>
            <a:ext cx="2278044" cy="570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702469" y="3769702"/>
            <a:ext cx="2517596" cy="594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3377122" y="4066906"/>
            <a:ext cx="1378715" cy="588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2649572" y="4309166"/>
            <a:ext cx="215274" cy="34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C03363BF-D49D-4B90-BB63-7BC6B546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30" y="262170"/>
            <a:ext cx="8424935" cy="8440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/>
              </a:rPr>
              <a:t>Resultados do P4P na Experi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ê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/>
              </a:rPr>
              <a:t>ncia Internacional </a:t>
            </a:r>
            <a:endParaRPr lang="es" sz="32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852138" y="5911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46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350567" y="918832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169664" y="6491933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</a:p>
        </p:txBody>
      </p:sp>
    </p:spTree>
    <p:extLst>
      <p:ext uri="{BB962C8B-B14F-4D97-AF65-F5344CB8AC3E}">
        <p14:creationId xmlns:p14="http://schemas.microsoft.com/office/powerpoint/2010/main" val="1156244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400438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Valorizar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responsabilização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equipes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 ESF/APS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pelas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Pessoas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Estimular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cobertura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cadastro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da APS,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principalmente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entre as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populações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vulneráveis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Fortalecer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atributos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APS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Buscar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melhores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resultados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saúde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desempenho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APS)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47</a:t>
            </a:fld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89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224591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capacidade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instalada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Informatização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qualidade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atenção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Residência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MFC,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Enfermagem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Odontologia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Promoção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Prevenção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48</a:t>
            </a:fld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96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7" y="250479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0" y="1340768"/>
            <a:ext cx="8047806" cy="4351338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Modelo misto de financiamento formado por:</a:t>
            </a:r>
          </a:p>
          <a:p>
            <a:pPr marL="0" lvl="1" indent="0" algn="ctr">
              <a:lnSpc>
                <a:spcPct val="110000"/>
              </a:lnSpc>
              <a:buNone/>
            </a:pPr>
            <a:endParaRPr lang="pt-BR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Capitação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ponderada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Pagamento por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Desempenho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Incentivos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a estratégias e programas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0BB99-5542-47DB-880E-AAA7041D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2477" y="26270"/>
            <a:ext cx="2133600" cy="365125"/>
          </a:xfrm>
        </p:spPr>
        <p:txBody>
          <a:bodyPr/>
          <a:lstStyle/>
          <a:p>
            <a:fld id="{BDE6691D-C8AF-4EAA-A437-B4EE4849EF41}" type="slidenum">
              <a:rPr lang="en-US" smtClean="0">
                <a:solidFill>
                  <a:schemeClr val="accent1"/>
                </a:solidFill>
              </a:rPr>
              <a:pPr/>
              <a:t>49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6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39750" y="6139597"/>
            <a:ext cx="4121671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pt-BR" sz="1200" dirty="0" err="1">
                <a:solidFill>
                  <a:prstClr val="black"/>
                </a:solidFill>
              </a:rPr>
              <a:t>Starfield</a:t>
            </a:r>
            <a:r>
              <a:rPr lang="en-US" altLang="pt-BR" sz="1200" dirty="0">
                <a:solidFill>
                  <a:prstClr val="black"/>
                </a:solidFill>
              </a:rPr>
              <a:t> B, 1992. Primary Care: concept, evaluation and policy.</a:t>
            </a:r>
          </a:p>
          <a:p>
            <a:pPr algn="r">
              <a:spcBef>
                <a:spcPct val="50000"/>
              </a:spcBef>
            </a:pPr>
            <a:endParaRPr lang="pt-BR" sz="1400" i="1" dirty="0">
              <a:solidFill>
                <a:prstClr val="black"/>
              </a:solidFill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2277572" y="1339627"/>
            <a:ext cx="3471261" cy="8651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35000"/>
              </a:spcBef>
            </a:pPr>
            <a:r>
              <a:rPr lang="es-ES" altLang="pt-BR" sz="2000" b="1" dirty="0" err="1">
                <a:solidFill>
                  <a:prstClr val="white"/>
                </a:solidFill>
              </a:rPr>
              <a:t>Atenção</a:t>
            </a:r>
            <a:r>
              <a:rPr lang="es-ES" altLang="pt-BR" sz="2000" b="1" dirty="0">
                <a:solidFill>
                  <a:prstClr val="white"/>
                </a:solidFill>
              </a:rPr>
              <a:t> </a:t>
            </a:r>
            <a:r>
              <a:rPr lang="es-ES" altLang="pt-BR" sz="2000" b="1" dirty="0" err="1">
                <a:solidFill>
                  <a:prstClr val="white"/>
                </a:solidFill>
              </a:rPr>
              <a:t>Primária</a:t>
            </a:r>
            <a:endParaRPr lang="es-ES" altLang="pt-BR" sz="2000" b="1" dirty="0">
              <a:solidFill>
                <a:prstClr val="white"/>
              </a:solidFill>
            </a:endParaRPr>
          </a:p>
          <a:p>
            <a:pPr algn="ctr" defTabSz="914400">
              <a:lnSpc>
                <a:spcPct val="70000"/>
              </a:lnSpc>
              <a:spcBef>
                <a:spcPct val="35000"/>
              </a:spcBef>
            </a:pPr>
            <a:r>
              <a:rPr lang="es-ES" altLang="pt-BR" sz="2000" b="1" dirty="0">
                <a:solidFill>
                  <a:prstClr val="white"/>
                </a:solidFill>
              </a:rPr>
              <a:t>à </a:t>
            </a:r>
            <a:r>
              <a:rPr lang="es-ES" altLang="pt-BR" sz="2000" b="1" dirty="0" err="1">
                <a:solidFill>
                  <a:prstClr val="white"/>
                </a:solidFill>
              </a:rPr>
              <a:t>Saúde</a:t>
            </a:r>
            <a:r>
              <a:rPr lang="es-ES" altLang="pt-BR" sz="2000" b="1" dirty="0">
                <a:solidFill>
                  <a:prstClr val="white"/>
                </a:solidFill>
              </a:rPr>
              <a:t> (APS)</a:t>
            </a:r>
            <a:endParaRPr lang="en-US" altLang="pt-BR" sz="2000" b="1" dirty="0">
              <a:solidFill>
                <a:prstClr val="white"/>
              </a:solidFill>
            </a:endParaRPr>
          </a:p>
          <a:p>
            <a:pPr algn="ctr" defTabSz="914400"/>
            <a:endParaRPr lang="en-US" altLang="pt-BR" dirty="0">
              <a:solidFill>
                <a:prstClr val="white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539750" y="2565177"/>
            <a:ext cx="2771775" cy="7445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2000" b="1" dirty="0">
                <a:solidFill>
                  <a:prstClr val="white"/>
                </a:solidFill>
              </a:rPr>
              <a:t>Atributos Essenciais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4867275" y="2565177"/>
            <a:ext cx="2482850" cy="7445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2000" b="1" dirty="0">
                <a:solidFill>
                  <a:prstClr val="white"/>
                </a:solidFill>
              </a:rPr>
              <a:t>Atributos</a:t>
            </a:r>
            <a:r>
              <a:rPr lang="pt-BR" b="1" dirty="0">
                <a:solidFill>
                  <a:prstClr val="white"/>
                </a:solidFill>
              </a:rPr>
              <a:t> Derivados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2722562" y="3428777"/>
            <a:ext cx="1922463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Acesso 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de 1º Contato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2722562" y="4157439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Longitudinalidade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2722562" y="4733702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Coordenação</a:t>
            </a: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2722562" y="5309964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Integralidade</a:t>
            </a: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6557962" y="3582764"/>
            <a:ext cx="2044700" cy="681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Orientação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Familiar</a:t>
            </a: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6557962" y="4352702"/>
            <a:ext cx="2044700" cy="681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Orientação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Comunitária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6557962" y="5119464"/>
            <a:ext cx="2046288" cy="681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Competência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Cultural</a:t>
            </a:r>
          </a:p>
        </p:txBody>
      </p:sp>
      <p:cxnSp>
        <p:nvCxnSpPr>
          <p:cNvPr id="37" name="AutoShape 31"/>
          <p:cNvCxnSpPr>
            <a:cxnSpLocks noChangeShapeType="1"/>
            <a:stCxn id="28" idx="0"/>
            <a:endCxn id="27" idx="2"/>
          </p:cNvCxnSpPr>
          <p:nvPr/>
        </p:nvCxnSpPr>
        <p:spPr bwMode="auto">
          <a:xfrm rot="5400000" flipH="1" flipV="1">
            <a:off x="2789199" y="1341173"/>
            <a:ext cx="360363" cy="208764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38" name="AutoShape 32"/>
          <p:cNvCxnSpPr>
            <a:cxnSpLocks noChangeShapeType="1"/>
            <a:stCxn id="27" idx="2"/>
            <a:endCxn id="29" idx="0"/>
          </p:cNvCxnSpPr>
          <p:nvPr/>
        </p:nvCxnSpPr>
        <p:spPr bwMode="auto">
          <a:xfrm rot="16200000" flipH="1">
            <a:off x="4881382" y="1337428"/>
            <a:ext cx="360363" cy="2095137"/>
          </a:xfrm>
          <a:prstGeom prst="bentConnector3">
            <a:avLst>
              <a:gd name="adj1" fmla="val 49778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39" name="AutoShape 33"/>
          <p:cNvCxnSpPr>
            <a:cxnSpLocks noChangeShapeType="1"/>
            <a:stCxn id="28" idx="2"/>
            <a:endCxn id="33" idx="1"/>
          </p:cNvCxnSpPr>
          <p:nvPr/>
        </p:nvCxnSpPr>
        <p:spPr bwMode="auto">
          <a:xfrm rot="16200000" flipH="1">
            <a:off x="1200019" y="4035251"/>
            <a:ext cx="2247900" cy="796826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0" name="AutoShape 34"/>
          <p:cNvCxnSpPr>
            <a:cxnSpLocks noChangeShapeType="1"/>
            <a:stCxn id="32" idx="1"/>
            <a:endCxn id="28" idx="2"/>
          </p:cNvCxnSpPr>
          <p:nvPr/>
        </p:nvCxnSpPr>
        <p:spPr bwMode="auto">
          <a:xfrm rot="10800000">
            <a:off x="1925558" y="3309714"/>
            <a:ext cx="796826" cy="1671638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1" name="AutoShape 35"/>
          <p:cNvCxnSpPr>
            <a:cxnSpLocks noChangeShapeType="1"/>
            <a:stCxn id="31" idx="1"/>
            <a:endCxn id="28" idx="2"/>
          </p:cNvCxnSpPr>
          <p:nvPr/>
        </p:nvCxnSpPr>
        <p:spPr bwMode="auto">
          <a:xfrm rot="10800000">
            <a:off x="1925557" y="3309715"/>
            <a:ext cx="796825" cy="1095375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2" name="AutoShape 36"/>
          <p:cNvCxnSpPr>
            <a:cxnSpLocks noChangeShapeType="1"/>
            <a:stCxn id="30" idx="1"/>
            <a:endCxn id="28" idx="2"/>
          </p:cNvCxnSpPr>
          <p:nvPr/>
        </p:nvCxnSpPr>
        <p:spPr bwMode="auto">
          <a:xfrm rot="10800000">
            <a:off x="1925558" y="3309714"/>
            <a:ext cx="796826" cy="442628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3" name="AutoShape 37"/>
          <p:cNvCxnSpPr>
            <a:cxnSpLocks noChangeShapeType="1"/>
            <a:stCxn id="29" idx="2"/>
            <a:endCxn id="36" idx="1"/>
          </p:cNvCxnSpPr>
          <p:nvPr/>
        </p:nvCxnSpPr>
        <p:spPr bwMode="auto">
          <a:xfrm rot="16200000" flipH="1">
            <a:off x="5258194" y="4160653"/>
            <a:ext cx="2151063" cy="449185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4" name="AutoShape 38"/>
          <p:cNvCxnSpPr>
            <a:cxnSpLocks noChangeShapeType="1"/>
            <a:stCxn id="35" idx="1"/>
            <a:endCxn id="29" idx="2"/>
          </p:cNvCxnSpPr>
          <p:nvPr/>
        </p:nvCxnSpPr>
        <p:spPr bwMode="auto">
          <a:xfrm rot="10800000">
            <a:off x="6109133" y="3309714"/>
            <a:ext cx="449185" cy="13843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5" name="AutoShape 39"/>
          <p:cNvCxnSpPr>
            <a:cxnSpLocks noChangeShapeType="1"/>
            <a:stCxn id="34" idx="1"/>
            <a:endCxn id="29" idx="2"/>
          </p:cNvCxnSpPr>
          <p:nvPr/>
        </p:nvCxnSpPr>
        <p:spPr bwMode="auto">
          <a:xfrm rot="10800000">
            <a:off x="6109133" y="3309714"/>
            <a:ext cx="449185" cy="614363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47" name="Seta para a Direita 46"/>
          <p:cNvSpPr/>
          <p:nvPr/>
        </p:nvSpPr>
        <p:spPr>
          <a:xfrm rot="3163341">
            <a:off x="271240" y="1494607"/>
            <a:ext cx="1008112" cy="721221"/>
          </a:xfrm>
          <a:prstGeom prst="rightArrow">
            <a:avLst>
              <a:gd name="adj1" fmla="val 32933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 txBox="1">
            <a:spLocks/>
          </p:cNvSpPr>
          <p:nvPr/>
        </p:nvSpPr>
        <p:spPr>
          <a:xfrm>
            <a:off x="350567" y="280243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Atributos da Atenção Primária à Saúde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69" y="263255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Critérios de ponderação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83" y="1268760"/>
            <a:ext cx="7992887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População cadastrada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Em equipe de saúde da família e atenção primária credenciadas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Vulnerabilidade socioeconômica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Considerando a proporção de pessoas cadastradas nas ESF e que recebam benefício financeiro do Programa Bolsa Família (PBF), Benefício de Prestação Continuada (BPC) ou benefício previdenciário no valor máximo de dois salários-mínimos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Perfil demográfico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Considera faixas etárias com maiores necessidades e gastos de saúde - população cadastrada nas ESF com até 5 anos e a partir de 65 anos de idade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Classificação geográfica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Classificação dos municípios de acordo com a tipologia rural-urbana definida pelo Instituto Brasileiro de Geografia e Estatística (IBGE)</a:t>
            </a:r>
            <a:endParaRPr lang="pt-BR" sz="1800" u="sng" dirty="0"/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0062" y="4128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50</a:t>
            </a:fld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84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3462" y="268926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C</a:t>
            </a: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adastro por equipe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5275" y="1268760"/>
            <a:ext cx="79928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Metas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 de cadastro por equipe e município – de acordo com o tipo de município (IBGE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Segoe UI" pitchFamily="34" charset="0"/>
              </a:rPr>
              <a:t>)</a:t>
            </a:r>
            <a:endParaRPr kumimoji="0" lang="pt-BR" altLang="pt-B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45275" y="2030688"/>
          <a:ext cx="7272808" cy="4210206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870361411"/>
                    </a:ext>
                  </a:extLst>
                </a:gridCol>
                <a:gridCol w="134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51">
                  <a:extLst>
                    <a:ext uri="{9D8B030D-6E8A-4147-A177-3AD203B41FA5}">
                      <a16:colId xmlns:a16="http://schemas.microsoft.com/office/drawing/2014/main" val="4141532494"/>
                    </a:ext>
                  </a:extLst>
                </a:gridCol>
              </a:tblGrid>
              <a:tr h="54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IBGE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</a:t>
                      </a:r>
                      <a:r>
                        <a:rPr lang="pt-BR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municípios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 de ESF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 de cadastro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26.568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4.000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6673"/>
                  </a:ext>
                </a:extLst>
              </a:tr>
              <a:tr h="6088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2.750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46721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60895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36936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91240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43.193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8422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71647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51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6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- Cálculo dos pesos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56642" y="1340768"/>
          <a:ext cx="7886700" cy="464115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51279242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384844984"/>
                    </a:ext>
                  </a:extLst>
                </a:gridCol>
                <a:gridCol w="3638228">
                  <a:extLst>
                    <a:ext uri="{9D8B030D-6E8A-4147-A177-3AD203B41FA5}">
                      <a16:colId xmlns:a16="http://schemas.microsoft.com/office/drawing/2014/main" val="691869751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Critérios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Peso por pessoa cadastrada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O que representa?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1982"/>
                  </a:ext>
                </a:extLst>
              </a:tr>
              <a:tr h="124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 da 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OU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30% a mais do valor base da 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904117242"/>
                  </a:ext>
                </a:extLst>
              </a:tr>
              <a:tr h="1769123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500"/>
                        <a:buFont typeface="Calibri" panose="020F0502020204030204" pitchFamily="34" charset="0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Classificação</a:t>
                      </a:r>
                      <a:r>
                        <a:rPr lang="pt-B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geográfica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Urbano: 1</a:t>
                      </a:r>
                    </a:p>
                    <a:p>
                      <a:pPr algn="ctr" rtl="0" fontAlgn="ctr"/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adjacente: 1,45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adjacente: 1,45</a:t>
                      </a:r>
                    </a:p>
                    <a:p>
                      <a:pPr algn="ctr" rtl="0" fontAlgn="ctr"/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remoto: 2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remoto: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Municípios intermediário adjacente e rural adjacente  receberá 1,45 vezes mais por pessoa cadastrada do que no município urbano.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Município rural remoto ou intermediário remoto  receberá 2 vezes mais por pessoa cadastrada do que no município urbano.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4113073157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13685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3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Aplicação dos pesos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45652" y="1340768"/>
          <a:ext cx="8114780" cy="3960440"/>
        </p:xfrm>
        <a:graphic>
          <a:graphicData uri="http://schemas.openxmlformats.org/drawingml/2006/table">
            <a:tbl>
              <a:tblPr/>
              <a:tblGrid>
                <a:gridCol w="285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Pesos por pessoa cadastrada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e 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demográfico (x 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1,3 = 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 x 1,3 = 1,885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1,3 = 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04892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7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Valor per capita/ano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45651" y="1340768"/>
          <a:ext cx="8330805" cy="4104002"/>
        </p:xfrm>
        <a:graphic>
          <a:graphicData uri="http://schemas.openxmlformats.org/drawingml/2006/table">
            <a:tbl>
              <a:tblPr/>
              <a:tblGrid>
                <a:gridCol w="349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per capita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e 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demográfico (x1,3)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</a:t>
                      </a:r>
                      <a:r>
                        <a:rPr lang="pt-BR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</a:t>
                      </a:r>
                      <a:r>
                        <a:rPr lang="pt-BR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66,76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R$ 74,46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R$ 96,80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R$ 102,71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R$ 133,52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87308" y="562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8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Capitação: adaptação aos contextos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681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33480"/>
            <a:ext cx="8178534" cy="503870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675" lvl="1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Equipes com profissional ausente por 60 dias </a:t>
            </a:r>
            <a:r>
              <a:rPr lang="pt-BR" sz="2000" dirty="0"/>
              <a:t> </a:t>
            </a:r>
          </a:p>
          <a:p>
            <a:pPr marL="34925" lvl="1" indent="0">
              <a:buNone/>
            </a:pPr>
            <a:endParaRPr lang="pt-BR" sz="1400" dirty="0"/>
          </a:p>
          <a:p>
            <a:pPr marL="492125" lvl="2" indent="0">
              <a:buNone/>
            </a:pPr>
            <a:r>
              <a:rPr lang="pt-BR" sz="1800" dirty="0"/>
              <a:t>Receberão 75% da valor per capita na ausência de profissional de nível médio/técnico</a:t>
            </a:r>
          </a:p>
          <a:p>
            <a:pPr marL="492125" lvl="2" indent="0">
              <a:buNone/>
            </a:pPr>
            <a:endParaRPr lang="pt-BR" sz="1800" dirty="0"/>
          </a:p>
          <a:p>
            <a:pPr marL="492125" lvl="2" indent="0">
              <a:buNone/>
            </a:pPr>
            <a:r>
              <a:rPr lang="pt-BR" sz="1800" dirty="0"/>
              <a:t>Receberão 50% da valor per capita na ausência de profissional de nível superior</a:t>
            </a:r>
          </a:p>
          <a:p>
            <a:pPr marL="492125" lvl="2" indent="0">
              <a:buNone/>
            </a:pPr>
            <a:endParaRPr lang="pt-BR" sz="1800" dirty="0"/>
          </a:p>
          <a:p>
            <a:pPr marL="492125" lvl="2" indent="0">
              <a:buNone/>
            </a:pPr>
            <a:r>
              <a:rPr lang="pt-BR" sz="1800" dirty="0"/>
              <a:t>Receberão o recurso do pagamento por desempenho de acordo com o alcance das metas dos indicadores</a:t>
            </a:r>
          </a:p>
          <a:p>
            <a:pPr marL="34925" lvl="1" indent="0">
              <a:buNone/>
            </a:pPr>
            <a:endParaRPr lang="pt-BR" sz="2000" b="1" dirty="0">
              <a:solidFill>
                <a:srgbClr val="053875"/>
              </a:solidFill>
            </a:endParaRPr>
          </a:p>
          <a:p>
            <a:pPr marL="320675" lvl="1" indent="-285750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Variações no número de cadastro entre equipes do mesmo município</a:t>
            </a:r>
          </a:p>
          <a:p>
            <a:pPr marL="34925" lvl="1" indent="0">
              <a:buNone/>
            </a:pPr>
            <a:endParaRPr lang="pt-BR" sz="1200" b="1" dirty="0">
              <a:solidFill>
                <a:srgbClr val="053875"/>
              </a:solidFill>
            </a:endParaRPr>
          </a:p>
          <a:p>
            <a:pPr marL="432000" lvl="2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Variações são aceitáveis, desde que esteja dentro do limite do município</a:t>
            </a:r>
          </a:p>
          <a:p>
            <a:pPr marL="432000" lvl="2" indent="0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Limite do município = nº de equipes x parâmetro de cadastro por equipe </a:t>
            </a:r>
          </a:p>
          <a:p>
            <a:pPr marL="432000" lvl="2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2000" b="1" dirty="0">
              <a:solidFill>
                <a:srgbClr val="05387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52138" y="7300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55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5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594" y="1412385"/>
            <a:ext cx="3815862" cy="4351338"/>
          </a:xfr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just">
              <a:buNone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/>
              <a:t>Monitoramento quadrimestral </a:t>
            </a:r>
            <a:r>
              <a:rPr lang="pt-BR" sz="1800" dirty="0"/>
              <a:t>(junto aos demais instrumentos de gestão do SUS)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Granularidade ao </a:t>
            </a:r>
            <a:r>
              <a:rPr lang="pt-BR" sz="1800" b="1" dirty="0"/>
              <a:t>nível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/>
              <a:t>Metas graduais </a:t>
            </a:r>
            <a:r>
              <a:rPr lang="pt-BR" sz="1800" dirty="0"/>
              <a:t>que consideram o estágio atual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/>
              <a:t>Valores ponderados </a:t>
            </a:r>
            <a:r>
              <a:rPr lang="pt-BR" sz="1800" dirty="0"/>
              <a:t>correspondentes à dificuldade de alcance do indicador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52139" y="3992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56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0618" y="188640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por desempenho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412385"/>
            <a:ext cx="3809608" cy="43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Indicadores selecionados com base na </a:t>
            </a:r>
            <a:r>
              <a:rPr lang="pt-BR" sz="1800" b="1" dirty="0"/>
              <a:t>relevância clínica e epidemiológica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Indicadores de </a:t>
            </a:r>
            <a:r>
              <a:rPr lang="pt-BR" sz="1800" b="1" dirty="0"/>
              <a:t>processo e resultados intermediários </a:t>
            </a:r>
            <a:r>
              <a:rPr lang="pt-BR" sz="1800" dirty="0"/>
              <a:t>das ESF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Indicadores de </a:t>
            </a:r>
            <a:r>
              <a:rPr lang="pt-BR" sz="1800" b="1" dirty="0"/>
              <a:t>resultados em saúde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Indicadores </a:t>
            </a:r>
            <a:r>
              <a:rPr lang="pt-BR" sz="1800" b="1" dirty="0"/>
              <a:t>globais</a:t>
            </a:r>
            <a:r>
              <a:rPr lang="pt-BR" sz="1800" dirty="0"/>
              <a:t> de APS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/>
              <a:t>Indicador novo, </a:t>
            </a:r>
            <a:r>
              <a:rPr lang="pt-BR" sz="1800" b="1" dirty="0"/>
              <a:t>$ novo</a:t>
            </a:r>
          </a:p>
        </p:txBody>
      </p:sp>
    </p:spTree>
    <p:extLst>
      <p:ext uri="{BB962C8B-B14F-4D97-AF65-F5344CB8AC3E}">
        <p14:creationId xmlns:p14="http://schemas.microsoft.com/office/powerpoint/2010/main" val="3582108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por Desempenho: Indicadores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4925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733" y="959967"/>
            <a:ext cx="8178534" cy="4306625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Conjunto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reduzido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indicadores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áreas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estratégicas</a:t>
            </a:r>
            <a:endParaRPr lang="en-US" sz="2400" b="1" dirty="0">
              <a:solidFill>
                <a:schemeClr val="tx1"/>
              </a:solidFill>
            </a:endParaRPr>
          </a:p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2020: </a:t>
            </a:r>
            <a:endParaRPr lang="pt-BR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800" dirty="0" err="1"/>
              <a:t>I</a:t>
            </a:r>
            <a:r>
              <a:rPr lang="pt-BR" sz="1800" dirty="0"/>
              <a:t> - proporção de gestantes com pelo menos 6 (seis) consultas pré-natal realizadas, sendo a 1ª até a 20ª semana de gestação;</a:t>
            </a:r>
          </a:p>
          <a:p>
            <a:pPr marL="0" indent="0">
              <a:buNone/>
            </a:pPr>
            <a:r>
              <a:rPr lang="pt-BR" sz="1800" dirty="0"/>
              <a:t>II – proporção de gestantes com realização de exames para sífilis e HIV;</a:t>
            </a:r>
          </a:p>
          <a:p>
            <a:pPr marL="0" indent="0">
              <a:buNone/>
            </a:pPr>
            <a:r>
              <a:rPr lang="pt-BR" sz="1800" dirty="0"/>
              <a:t>III – proporção de gestantes com atendimento odontológico realizado;</a:t>
            </a:r>
          </a:p>
          <a:p>
            <a:pPr marL="0" indent="0">
              <a:buNone/>
            </a:pPr>
            <a:r>
              <a:rPr lang="pt-BR" sz="1800" dirty="0"/>
              <a:t>IV – cobertura de exame </a:t>
            </a:r>
            <a:r>
              <a:rPr lang="pt-BR" sz="1800" dirty="0" err="1"/>
              <a:t>citopatológico</a:t>
            </a:r>
            <a:r>
              <a:rPr lang="pt-BR" sz="1800" dirty="0"/>
              <a:t>;</a:t>
            </a:r>
          </a:p>
          <a:p>
            <a:pPr marL="0" indent="0">
              <a:buNone/>
            </a:pPr>
            <a:r>
              <a:rPr lang="pt-BR" sz="1800" dirty="0"/>
              <a:t>V – cobertura vacinal de poliomielite inativada e de </a:t>
            </a:r>
            <a:r>
              <a:rPr lang="pt-BR" sz="1800" dirty="0" err="1"/>
              <a:t>pentavalente</a:t>
            </a:r>
            <a:r>
              <a:rPr lang="pt-BR" sz="1800" dirty="0"/>
              <a:t>;</a:t>
            </a:r>
          </a:p>
          <a:p>
            <a:pPr marL="0" indent="0">
              <a:buNone/>
            </a:pPr>
            <a:r>
              <a:rPr lang="pt-BR" sz="1800" dirty="0"/>
              <a:t>VI – percentual de pessoas hipertensas com pressão arterial aferida em cada semestre; e</a:t>
            </a:r>
          </a:p>
          <a:p>
            <a:pPr marL="0" indent="0">
              <a:buNone/>
            </a:pPr>
            <a:r>
              <a:rPr lang="pt-BR" sz="1800" dirty="0"/>
              <a:t>VII – percentual de diabéticos com solicitação de hemoglobina </a:t>
            </a:r>
            <a:r>
              <a:rPr lang="pt-BR" sz="1800" dirty="0" err="1"/>
              <a:t>glicada</a:t>
            </a:r>
            <a:r>
              <a:rPr lang="pt-BR" sz="1800" dirty="0"/>
              <a:t> 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8516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59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289183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Indicadores  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58685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52736"/>
            <a:ext cx="8178534" cy="490844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2021 e 2022: 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2000" b="1" dirty="0"/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multiprofissionais no âmbito da atenção primária à saúde;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 ações no cuidado puerperal;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de puericultura (crianças até 12 meses);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relacionadas ao HIV;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relacionadas ao cuidado de pessoas com tuberculose;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 ações odontológicas;</a:t>
            </a: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b="1" dirty="0">
              <a:solidFill>
                <a:srgbClr val="053875"/>
              </a:solidFill>
            </a:endParaRPr>
          </a:p>
          <a:p>
            <a:pPr marL="432000" lvl="1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60931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58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53263-70E4-6D4B-A1DD-6862EAB0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1680"/>
            <a:ext cx="8229600" cy="1143000"/>
          </a:xfrm>
        </p:spPr>
        <p:txBody>
          <a:bodyPr/>
          <a:lstStyle/>
          <a:p>
            <a:pPr marL="34925" lvl="1" indent="0">
              <a:lnSpc>
                <a:spcPct val="150000"/>
              </a:lnSpc>
              <a:buNone/>
            </a:pPr>
            <a:br>
              <a:rPr lang="pt-B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2021 e 2022: </a:t>
            </a:r>
            <a:b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sz="1600" b="1" dirty="0"/>
            </a:br>
            <a:br>
              <a:rPr lang="pt-BR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7B8CB4-EB36-7E4F-A13C-6E0E97A8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2057399"/>
            <a:ext cx="8229600" cy="452596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relacionadas às hepatites;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 ações em saúde mental;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ações relacionadas ao câncer de mama; e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000" dirty="0"/>
              <a:t> Indicadores Globais de avaliação da qualidade assistencial e experiência do paciente com reconhecimento e validação internacional e nacional, como o </a:t>
            </a:r>
            <a:r>
              <a:rPr lang="pt-BR" sz="2000" dirty="0" err="1"/>
              <a:t>Primary</a:t>
            </a:r>
            <a:r>
              <a:rPr lang="pt-BR" sz="2000" dirty="0"/>
              <a:t> </a:t>
            </a:r>
            <a:r>
              <a:rPr lang="pt-BR" sz="2000" dirty="0" err="1"/>
              <a:t>Care</a:t>
            </a:r>
            <a:r>
              <a:rPr lang="pt-BR" sz="2000" dirty="0"/>
              <a:t> </a:t>
            </a:r>
            <a:r>
              <a:rPr lang="pt-BR" sz="2000" dirty="0" err="1"/>
              <a:t>Assessment</a:t>
            </a:r>
            <a:r>
              <a:rPr lang="pt-BR" sz="2000" dirty="0"/>
              <a:t> Tool (</a:t>
            </a:r>
            <a:r>
              <a:rPr lang="pt-BR" sz="2000" dirty="0" err="1"/>
              <a:t>PCATool</a:t>
            </a:r>
            <a:r>
              <a:rPr lang="pt-BR" sz="2000" dirty="0"/>
              <a:t> – Instrumento de Avaliação da Atenção Primária), o </a:t>
            </a:r>
            <a:r>
              <a:rPr lang="pt-BR" sz="2000" dirty="0" err="1"/>
              <a:t>Patient-Doctor</a:t>
            </a:r>
            <a:r>
              <a:rPr lang="pt-BR" sz="2000" dirty="0"/>
              <a:t> </a:t>
            </a:r>
            <a:r>
              <a:rPr lang="pt-BR" sz="2000" dirty="0" err="1"/>
              <a:t>Relationship</a:t>
            </a:r>
            <a:r>
              <a:rPr lang="pt-BR" sz="2000" dirty="0"/>
              <a:t> </a:t>
            </a:r>
            <a:r>
              <a:rPr lang="pt-BR" sz="2000" dirty="0" err="1"/>
              <a:t>Questionnaire</a:t>
            </a:r>
            <a:r>
              <a:rPr lang="pt-BR" sz="2000" dirty="0"/>
              <a:t> (PDRQ-9 – Questionário de Avaliação da Relação Médico-Paciente) e o Net Promoter Score (NPS – Escala de Satisfação do Usuário).</a:t>
            </a:r>
          </a:p>
          <a:p>
            <a:pPr marL="549275" lvl="1" indent="-514350" algn="just">
              <a:lnSpc>
                <a:spcPct val="150000"/>
              </a:lnSpc>
              <a:buFont typeface="+mj-lt"/>
              <a:buAutoNum type="romanLcPeriod"/>
            </a:pPr>
            <a:endParaRPr lang="pt-BR" sz="2000" b="1" dirty="0">
              <a:solidFill>
                <a:srgbClr val="053875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36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224" r="3483"/>
          <a:stretch/>
        </p:blipFill>
        <p:spPr>
          <a:xfrm>
            <a:off x="1897286" y="804012"/>
            <a:ext cx="4995082" cy="52172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363" y="188641"/>
            <a:ext cx="8734567" cy="615372"/>
          </a:xfrm>
        </p:spPr>
        <p:txBody>
          <a:bodyPr>
            <a:noAutofit/>
          </a:bodyPr>
          <a:lstStyle/>
          <a:p>
            <a:pPr algn="l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Visão da SAPS sobre a APS e o Sistema de Saúde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218363" y="796636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066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1072" y="126429"/>
            <a:ext cx="8784976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Incentivos a ações específicas e estratégicas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4" y="1124744"/>
          <a:ext cx="8208912" cy="4719052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3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Prioritários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Hora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Informatização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Formação e residência médica e multiprofissional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3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Laboratório de Prótese Dentária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63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Promoção da Saúde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Escola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saúde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638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Especificidades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Consultório na Rua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Equipes Ribeirinhas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UBS Fluviais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Microscopistas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Prisional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do Adolescente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34554" y="5442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60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41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67544" y="85804"/>
            <a:ext cx="8676455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Síntese dos resultados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3" y="1268760"/>
            <a:ext cx="7992887" cy="3918702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Ganho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Maior parte dos municípios apresenta ganho com o 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Ganho total na ordem de 2,6 bilhões 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Corresponde a 12% do Orçamento 2020 da SAPS 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Perda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Parcela mínima dos municípios apresenta perda com o 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Perda total na ordem de 290 milhões 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Corresponde a 1,5% do Orçamento 2020 da SAPS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60930" y="677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61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6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5556" y="728917"/>
            <a:ext cx="8136904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/>
          </a:p>
          <a:p>
            <a:r>
              <a:rPr lang="pt-BR" sz="2000" b="1" dirty="0"/>
              <a:t>1- . Quando se inicia o novo modelo?</a:t>
            </a:r>
            <a:br>
              <a:rPr lang="pt-BR" sz="2000" dirty="0"/>
            </a:br>
            <a:r>
              <a:rPr lang="pt-BR" sz="2000" dirty="0"/>
              <a:t>O novo modelo de financiamento de custeio da Atenção Primária terá início na competência financeira janeiro de 2020.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b="1" dirty="0"/>
              <a:t>2- . Será necessário fazer adesão ao novo modelo de financiamento?</a:t>
            </a:r>
            <a:br>
              <a:rPr lang="pt-BR" sz="2000" dirty="0"/>
            </a:br>
            <a:r>
              <a:rPr lang="pt-BR" sz="2000" dirty="0"/>
              <a:t>Não será necessário fazer adesão ao novo modelo, pois todos os municípios já começarão a transição a partir da competência financeira janeiro de 2020, isto é, a partir de 1º de janeiro de 2020.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b="1" dirty="0"/>
              <a:t>Como será a transição entre o modelo atual e o novo modelo de financiamento?</a:t>
            </a:r>
          </a:p>
          <a:p>
            <a:r>
              <a:rPr lang="pt-BR" dirty="0"/>
              <a:t>Existem duas estratégias de transição para dois grupos diferentes de municípios. Para os municípios que têm previsão de manutenção ou aumento de repasses com o novo modelo, a transição será da seguinte forma:</a:t>
            </a: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386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5556" y="728917"/>
            <a:ext cx="8136904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pt-BR" sz="2000" dirty="0"/>
          </a:p>
          <a:p>
            <a:r>
              <a:rPr lang="pt-BR" sz="2000" b="1" dirty="0"/>
              <a:t>1. Municípios que ganham na simulação da mudança </a:t>
            </a:r>
          </a:p>
          <a:p>
            <a:pPr lvl="1"/>
            <a:r>
              <a:rPr lang="pt-BR" sz="2000" b="1" dirty="0">
                <a:solidFill>
                  <a:schemeClr val="accent4"/>
                </a:solidFill>
              </a:rPr>
              <a:t>&gt;&gt; Em 2020 já vale o novo modelo</a:t>
            </a:r>
            <a:endParaRPr lang="pt-BR" sz="2000" b="1" dirty="0"/>
          </a:p>
          <a:p>
            <a:pPr lvl="1"/>
            <a:endParaRPr lang="pt-BR" sz="2000" dirty="0"/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/>
              <a:t>Capitação ponderada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Receberão 100% do recurso (como se todos os usuários estivessem cadastrados) por </a:t>
            </a:r>
            <a:r>
              <a:rPr lang="pt-BR" sz="2000" b="1" dirty="0"/>
              <a:t>4 meses </a:t>
            </a:r>
            <a:r>
              <a:rPr lang="pt-BR" sz="2000" dirty="0"/>
              <a:t>(1º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partir do 2º quadrimestre receberão pelos cadastrados alcançados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/>
              <a:t>Incentivo per capita de transição </a:t>
            </a:r>
            <a:endParaRPr lang="pt-B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dirty="0"/>
              <a:t>Será transferido o valor per capita anual de R$5,95 de acordo com a população IBGE 2019 do município, ao longo das 12 competências financeiras do ano de 2020.</a:t>
            </a:r>
            <a:endParaRPr lang="pt-B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/>
              <a:t>Pagamento por desempenho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Receberão valor de acordo com a certificação do 3º ciclo do PMAQ por </a:t>
            </a:r>
            <a:r>
              <a:rPr lang="pt-BR" sz="2000" b="1" dirty="0"/>
              <a:t>8 meses </a:t>
            </a:r>
            <a:r>
              <a:rPr lang="pt-BR" sz="2000" dirty="0"/>
              <a:t>(até o 2º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partir do 3º quadrimestre receberão pelos resultados dos indicadores alcançados. Neste momento, vale para todos as equipes implantadas.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3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133698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000" b="1" dirty="0"/>
              <a:t>2. Municípios que perdem na simulação da mudança</a:t>
            </a:r>
          </a:p>
          <a:p>
            <a:pPr>
              <a:spcAft>
                <a:spcPts val="1800"/>
              </a:spcAft>
            </a:pPr>
            <a:endParaRPr lang="pt-B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As perdas serão compensadas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Receberão valor máximo de 2019 por </a:t>
            </a:r>
            <a:r>
              <a:rPr lang="pt-BR" sz="2000" b="1" dirty="0"/>
              <a:t>12 meses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Os municípios poderão mudar para o novo modelo a qualquer momento em 2020</a:t>
            </a:r>
          </a:p>
          <a:p>
            <a:pPr lvl="1"/>
            <a:endParaRPr lang="pt-BR" sz="2000" dirty="0"/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chemeClr val="accent4"/>
                </a:solidFill>
              </a:rPr>
              <a:t>&gt;&gt; Ou seja, receberão em 2020 de acordo com modelo anterior</a:t>
            </a:r>
          </a:p>
          <a:p>
            <a:pPr>
              <a:spcBef>
                <a:spcPts val="1800"/>
              </a:spcBef>
            </a:pPr>
            <a:endParaRPr lang="pt-BR" sz="2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87308" y="5063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92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InformatizaAPS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235288" cy="1184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sz="1000" b="1" dirty="0"/>
          </a:p>
          <a:p>
            <a:pPr algn="just"/>
            <a:r>
              <a:rPr lang="pt-BR" sz="1700" b="1" dirty="0"/>
              <a:t>Valores de repasse: </a:t>
            </a:r>
          </a:p>
          <a:p>
            <a:pPr algn="just"/>
            <a:endParaRPr lang="pt-BR" sz="1000" b="1" dirty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Custeio -  média de R$ 2.000,00/equipe (varia </a:t>
            </a:r>
            <a:r>
              <a:rPr lang="pt-BR" sz="1700" dirty="0" err="1"/>
              <a:t>cfe</a:t>
            </a:r>
            <a:r>
              <a:rPr lang="pt-BR" sz="1700" dirty="0"/>
              <a:t> caracterização do município)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Incentivo de adesão e prazo de implantação – após piloto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65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21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4013" y="322246"/>
            <a:ext cx="8775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Expectativa do Orçamento APS 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0696" y="7053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66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91735" r="24648"/>
          <a:stretch/>
        </p:blipFill>
        <p:spPr bwMode="auto">
          <a:xfrm>
            <a:off x="2381567" y="5803799"/>
            <a:ext cx="4380865" cy="43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937" r="47029" b="6943"/>
          <a:stretch/>
        </p:blipFill>
        <p:spPr>
          <a:xfrm>
            <a:off x="1388540" y="1084010"/>
            <a:ext cx="5669486" cy="47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2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11599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 de apoio do Novo Financiamento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9378" y="1042743"/>
            <a:ext cx="8516524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/>
              <a:t>Conceito: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Equipe SAPS exclusiva para tirar dúvidas de gestores e profissionais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Mesmo técnico responde para determinado estado/município (referência)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Técnicos com disponibilidade para viagens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Atenção prioritária aos munícipios que perdem na mudança</a:t>
            </a:r>
          </a:p>
          <a:p>
            <a:endParaRPr lang="pt-BR" sz="2000" b="1" dirty="0"/>
          </a:p>
          <a:p>
            <a:r>
              <a:rPr lang="pt-BR" sz="2000" b="1" dirty="0"/>
              <a:t>Benefícios: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Suporte para compreensão dos indicadores, da capitação e mecanismos de monitoramento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Apoio para as mudanças visando melhoria do desempenho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/>
              <a:t>Ganho de autonomia no médio prazo</a:t>
            </a:r>
            <a:endParaRPr lang="pt-BR" sz="2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8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Equipes de Atenção Primária e Saúde Bucal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Conceito: </a:t>
            </a:r>
            <a:r>
              <a:rPr lang="pt-BR" dirty="0"/>
              <a:t>são equipes de 20h ou 30h semanais que devem observar os atributos essenciais de APS e às diretrizes da PNAB </a:t>
            </a:r>
          </a:p>
          <a:p>
            <a:endParaRPr lang="pt-BR" sz="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/>
              <a:t>Equipe de Atenção Primária</a:t>
            </a:r>
            <a:r>
              <a:rPr lang="pt-BR" dirty="0"/>
              <a:t>: médico e enfermeiro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/>
              <a:t>Equipe de Saúde Bucal</a:t>
            </a:r>
            <a:r>
              <a:rPr lang="pt-BR" dirty="0"/>
              <a:t>: cirurgião-dentista e auxiliar ou técnico em saúde bucal </a:t>
            </a:r>
          </a:p>
          <a:p>
            <a:endParaRPr lang="pt-BR" b="1" dirty="0"/>
          </a:p>
          <a:p>
            <a:r>
              <a:rPr lang="pt-BR" b="1" dirty="0"/>
              <a:t>Benefício: </a:t>
            </a:r>
            <a:r>
              <a:rPr lang="pt-BR" dirty="0"/>
              <a:t>ampliação da cobertura populacional de APS no Brasil e ênfase nos atributos de acesso, </a:t>
            </a:r>
            <a:r>
              <a:rPr lang="pt-BR" dirty="0" err="1"/>
              <a:t>longitudinalidade</a:t>
            </a:r>
            <a:r>
              <a:rPr lang="pt-BR" dirty="0"/>
              <a:t>, integralidade e coordenação</a:t>
            </a:r>
            <a:endParaRPr lang="pt-BR" b="1" dirty="0"/>
          </a:p>
          <a:p>
            <a:endParaRPr lang="pt-BR" b="1" dirty="0"/>
          </a:p>
          <a:p>
            <a:r>
              <a:rPr lang="pt-BR" b="1" dirty="0"/>
              <a:t>Valores de repasse: 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68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70383" y="4172502"/>
          <a:ext cx="5949170" cy="18326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/>
                        <a:t>Carga horária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eAP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eSB</a:t>
                      </a:r>
                      <a:r>
                        <a:rPr lang="pt-BR" sz="2000" baseline="0" dirty="0"/>
                        <a:t> Mod. 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R$ 3.565,00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</a:t>
                      </a:r>
                      <a:r>
                        <a:rPr lang="pt-BR" sz="2000" baseline="0" dirty="0"/>
                        <a:t> 1.115,00</a:t>
                      </a:r>
                      <a:r>
                        <a:rPr lang="pt-BR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R$ 4.680,00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R$ 5.347,00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R$1.672,50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</a:t>
                      </a:r>
                      <a:r>
                        <a:rPr lang="pt-BR" sz="2000" baseline="0" dirty="0"/>
                        <a:t> 7.019,50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519553" y="4172502"/>
            <a:ext cx="2624447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Credenciamento </a:t>
            </a: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facilitado</a:t>
            </a: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iniciou em</a:t>
            </a: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04/11</a:t>
            </a:r>
          </a:p>
        </p:txBody>
      </p:sp>
    </p:spTree>
    <p:extLst>
      <p:ext uri="{BB962C8B-B14F-4D97-AF65-F5344CB8AC3E}">
        <p14:creationId xmlns:p14="http://schemas.microsoft.com/office/powerpoint/2010/main" val="354303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CCCEEE-D6A0-4E5A-ABCF-6DB07473C102}"/>
              </a:ext>
            </a:extLst>
          </p:cNvPr>
          <p:cNvSpPr txBox="1">
            <a:spLocks/>
          </p:cNvSpPr>
          <p:nvPr/>
        </p:nvSpPr>
        <p:spPr>
          <a:xfrm>
            <a:off x="685800" y="2618910"/>
            <a:ext cx="7772400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Obrigada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Evidências sobre a efetividade da Atenção Primária à Saúde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Contexto atual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Novas agendas em execução e Propostas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Novo Financiamento 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457200" y="2045397"/>
            <a:ext cx="7886700" cy="739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Sumário</a:t>
            </a:r>
            <a:r>
              <a:rPr lang="pt-BR" sz="32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92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/>
          </p:cNvSpPr>
          <p:nvPr/>
        </p:nvSpPr>
        <p:spPr>
          <a:xfrm>
            <a:off x="350567" y="93528"/>
            <a:ext cx="825312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pt-BR" sz="3000" dirty="0"/>
              <a:t>A Atenção Primária à Saúde no Ministério da Saúde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6594" r="3613" b="6887"/>
          <a:stretch/>
        </p:blipFill>
        <p:spPr>
          <a:xfrm>
            <a:off x="683568" y="1025340"/>
            <a:ext cx="8439405" cy="50687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20589306">
            <a:off x="150792" y="1350778"/>
            <a:ext cx="3717580" cy="1169551"/>
          </a:xfrm>
          <a:prstGeom prst="rect">
            <a:avLst/>
          </a:prstGeom>
          <a:solidFill>
            <a:srgbClr val="FFFF00"/>
          </a:solidFill>
          <a:ln w="38100">
            <a:solidFill>
              <a:srgbClr val="053875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pt-PT" sz="1400" dirty="0"/>
              <a:t>A partir do </a:t>
            </a:r>
            <a:r>
              <a:rPr lang="pt-PT" sz="1400" b="1" u="sng" dirty="0"/>
              <a:t>Decreto Nº 9.795, de 17 de maio de 2019</a:t>
            </a:r>
            <a:r>
              <a:rPr lang="pt-PT" sz="1400" dirty="0"/>
              <a:t>, a APS adquire status de Secretaria no âmbito do MS, enfatizando-se assim sua relevância e prioridade no Sistema Único de Saúde. </a:t>
            </a:r>
            <a:endParaRPr lang="pt-BR" sz="1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561" y="1624690"/>
            <a:ext cx="4030979" cy="8617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325"/>
              </a:spcBef>
              <a:buSzPct val="96428"/>
              <a:buFont typeface="Wingdings" panose="05000000000000000000" pitchFamily="2" charset="2"/>
              <a:buChar char="ü"/>
              <a:tabLst>
                <a:tab pos="330200" algn="l"/>
              </a:tabLst>
            </a:pPr>
            <a:endParaRPr sz="25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335"/>
              </a:spcBef>
              <a:buSzPct val="96428"/>
              <a:buFont typeface="Wingdings" panose="05000000000000000000" pitchFamily="2" charset="2"/>
              <a:buChar char="ü"/>
              <a:tabLst>
                <a:tab pos="330200" algn="l"/>
              </a:tabLst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/>
          </p:cNvSpPr>
          <p:nvPr/>
        </p:nvSpPr>
        <p:spPr>
          <a:xfrm>
            <a:off x="350567" y="93528"/>
            <a:ext cx="825312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dirty="0"/>
              <a:t>Atenção Primária como Secretaria: Princípios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/>
          <p:cNvGrpSpPr/>
          <p:nvPr/>
        </p:nvGrpSpPr>
        <p:grpSpPr>
          <a:xfrm>
            <a:off x="1529323" y="987773"/>
            <a:ext cx="6096000" cy="5402621"/>
            <a:chOff x="3048000" y="1260784"/>
            <a:chExt cx="6096000" cy="5402621"/>
          </a:xfrm>
        </p:grpSpPr>
        <p:graphicFrame>
          <p:nvGraphicFramePr>
            <p:cNvPr id="7" name="Diagrama 6"/>
            <p:cNvGraphicFramePr/>
            <p:nvPr>
              <p:extLst>
                <p:ext uri="{D42A27DB-BD31-4B8C-83A1-F6EECF244321}">
                  <p14:modId xmlns:p14="http://schemas.microsoft.com/office/powerpoint/2010/main" val="2677595428"/>
                </p:ext>
              </p:extLst>
            </p:nvPr>
          </p:nvGraphicFramePr>
          <p:xfrm>
            <a:off x="3048000" y="126078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Agrupar 7"/>
            <p:cNvGrpSpPr/>
            <p:nvPr/>
          </p:nvGrpSpPr>
          <p:grpSpPr>
            <a:xfrm>
              <a:off x="7132588" y="5346598"/>
              <a:ext cx="1949648" cy="1281906"/>
              <a:chOff x="4077414" y="2780633"/>
              <a:chExt cx="1949648" cy="1281906"/>
            </a:xfrm>
          </p:grpSpPr>
          <p:sp>
            <p:nvSpPr>
              <p:cNvPr id="9" name="Retângulo Arredondado 8"/>
              <p:cNvSpPr/>
              <p:nvPr/>
            </p:nvSpPr>
            <p:spPr>
              <a:xfrm>
                <a:off x="4077414" y="2780633"/>
                <a:ext cx="1949648" cy="12819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aixaDeTexto 9"/>
              <p:cNvSpPr txBox="1"/>
              <p:nvPr/>
            </p:nvSpPr>
            <p:spPr>
              <a:xfrm>
                <a:off x="4114960" y="2850565"/>
                <a:ext cx="1874556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8669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500" spc="-15" dirty="0">
                    <a:cs typeface="Calibri"/>
                  </a:rPr>
                  <a:t>Parcerias</a:t>
                </a:r>
                <a:endParaRPr lang="pt-BR" sz="2500" kern="1200" dirty="0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5107528" y="5379376"/>
              <a:ext cx="1949648" cy="1281906"/>
              <a:chOff x="4063766" y="2835225"/>
              <a:chExt cx="1949648" cy="1281906"/>
            </a:xfrm>
          </p:grpSpPr>
          <p:sp>
            <p:nvSpPr>
              <p:cNvPr id="12" name="Retângulo Arredondado 11"/>
              <p:cNvSpPr/>
              <p:nvPr/>
            </p:nvSpPr>
            <p:spPr>
              <a:xfrm>
                <a:off x="4063766" y="2835225"/>
                <a:ext cx="1949648" cy="12819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aixaDeTexto 12"/>
              <p:cNvSpPr txBox="1"/>
              <p:nvPr/>
            </p:nvSpPr>
            <p:spPr>
              <a:xfrm>
                <a:off x="4114960" y="2904292"/>
                <a:ext cx="1874556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500" kern="1200" dirty="0">
                  <a:cs typeface="Calibri"/>
                </a:endParaRPr>
              </a:p>
              <a:p>
                <a:pPr algn="ctr" defTabSz="18669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spc="-25" dirty="0">
                    <a:cs typeface="Calibri"/>
                  </a:rPr>
                  <a:t>Transparência</a:t>
                </a:r>
                <a:r>
                  <a:rPr lang="pt-BR" sz="2500" spc="-25" dirty="0">
                    <a:cs typeface="Calibri"/>
                  </a:rPr>
                  <a:t> </a:t>
                </a:r>
                <a:r>
                  <a:rPr lang="pt-BR" sz="2400" spc="-5" dirty="0">
                    <a:cs typeface="Calibri"/>
                  </a:rPr>
                  <a:t>e</a:t>
                </a:r>
                <a:r>
                  <a:rPr lang="pt-BR" sz="2400" spc="10" dirty="0">
                    <a:cs typeface="Calibri"/>
                  </a:rPr>
                  <a:t> </a:t>
                </a:r>
                <a:r>
                  <a:rPr lang="pt-BR" sz="2400" spc="-15" dirty="0">
                    <a:cs typeface="Calibri"/>
                  </a:rPr>
                  <a:t>Equidade</a:t>
                </a:r>
                <a:endParaRPr lang="pt-BR" sz="2400" dirty="0">
                  <a:cs typeface="Calibri"/>
                </a:endParaRPr>
              </a:p>
              <a:p>
                <a:pPr lvl="0" algn="ctr" defTabSz="1866900">
                  <a:spcBef>
                    <a:spcPct val="0"/>
                  </a:spcBef>
                  <a:spcAft>
                    <a:spcPct val="35000"/>
                  </a:spcAft>
                </a:pPr>
                <a:endParaRPr lang="pt-BR" sz="2500" kern="1200" dirty="0"/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3048000" y="5381499"/>
              <a:ext cx="1949648" cy="1281906"/>
              <a:chOff x="4077414" y="2821577"/>
              <a:chExt cx="1949648" cy="1281906"/>
            </a:xfrm>
          </p:grpSpPr>
          <p:sp>
            <p:nvSpPr>
              <p:cNvPr id="15" name="Retângulo Arredondado 14"/>
              <p:cNvSpPr/>
              <p:nvPr/>
            </p:nvSpPr>
            <p:spPr>
              <a:xfrm>
                <a:off x="4077414" y="2821577"/>
                <a:ext cx="1949648" cy="12819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CaixaDeTexto 15"/>
              <p:cNvSpPr txBox="1"/>
              <p:nvPr/>
            </p:nvSpPr>
            <p:spPr>
              <a:xfrm>
                <a:off x="4142256" y="2845475"/>
                <a:ext cx="1874556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8669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500" spc="-30" dirty="0">
                    <a:cs typeface="Calibri"/>
                  </a:rPr>
                  <a:t>Tecnologia</a:t>
                </a:r>
                <a:endParaRPr lang="pt-BR" sz="25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44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4238</Words>
  <Application>Microsoft Macintosh PowerPoint</Application>
  <PresentationFormat>Apresentação na tela (4:3)</PresentationFormat>
  <Paragraphs>911</Paragraphs>
  <Slides>69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Helvetica</vt:lpstr>
      <vt:lpstr>Tahoma</vt:lpstr>
      <vt:lpstr>Wingdings</vt:lpstr>
      <vt:lpstr>Office Theme</vt:lpstr>
      <vt:lpstr>Apresentação do PowerPoint</vt:lpstr>
      <vt:lpstr>Política de Atenção Primária à Saúde.</vt:lpstr>
      <vt:lpstr>Sumário </vt:lpstr>
      <vt:lpstr>Apresentação do PowerPoint</vt:lpstr>
      <vt:lpstr>Apresentação do PowerPoint</vt:lpstr>
      <vt:lpstr>Visão da SAPS sobre a APS e o Sistema de Saúde</vt:lpstr>
      <vt:lpstr>Sumário </vt:lpstr>
      <vt:lpstr>Apresentação do PowerPoint</vt:lpstr>
      <vt:lpstr>Apresentação do PowerPoint</vt:lpstr>
      <vt:lpstr>Evolução da implantação de ESF e ESB</vt:lpstr>
      <vt:lpstr>Apresentação do PowerPoint</vt:lpstr>
      <vt:lpstr>Desafios para Atenção Primária à Saúde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Equipes de Atenção Primária e equipes de Atenção Primária-Saúde Bucal  </vt:lpstr>
      <vt:lpstr>Equipes de Atenção Primária </vt:lpstr>
      <vt:lpstr>Equipes de Atenção Primária-Saúde Bucal  </vt:lpstr>
      <vt:lpstr>Financiamento </vt:lpstr>
      <vt:lpstr>Apresentação do PowerPoint</vt:lpstr>
      <vt:lpstr>Apresentação do PowerPoint</vt:lpstr>
      <vt:lpstr>Causas da ‘escassez’ de médicos - Literatura internacional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critérios ATUAIS de alocação do repasse federal em APS</vt:lpstr>
      <vt:lpstr>O Novo Financiamento da APS</vt:lpstr>
      <vt:lpstr>O Novo Financiamento da APS</vt:lpstr>
      <vt:lpstr>Financiamento da APS (países da OCDE)</vt:lpstr>
      <vt:lpstr>Pagamento da APS do Reino Unido</vt:lpstr>
      <vt:lpstr>Resultados do P4P na Experiência Internacional </vt:lpstr>
      <vt:lpstr>O Novo Financiamento da APS</vt:lpstr>
      <vt:lpstr>O Novo Financiamento da APS</vt:lpstr>
      <vt:lpstr>O Novo Financiamento da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Pagamento por Desempenho:  Indicadores para pagamento em 2021 e 2022: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CCPAGENCIA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Lívia Faller</cp:lastModifiedBy>
  <cp:revision>59</cp:revision>
  <dcterms:created xsi:type="dcterms:W3CDTF">2019-08-13T14:22:08Z</dcterms:created>
  <dcterms:modified xsi:type="dcterms:W3CDTF">2019-12-17T17:11:35Z</dcterms:modified>
</cp:coreProperties>
</file>