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7"/>
  </p:notesMasterIdLst>
  <p:sldIdLst>
    <p:sldId id="258" r:id="rId2"/>
    <p:sldId id="321" r:id="rId3"/>
    <p:sldId id="257" r:id="rId4"/>
    <p:sldId id="310" r:id="rId5"/>
    <p:sldId id="329" r:id="rId6"/>
    <p:sldId id="330" r:id="rId7"/>
    <p:sldId id="318" r:id="rId8"/>
    <p:sldId id="312" r:id="rId9"/>
    <p:sldId id="265" r:id="rId10"/>
    <p:sldId id="331" r:id="rId11"/>
    <p:sldId id="332" r:id="rId12"/>
    <p:sldId id="333" r:id="rId13"/>
    <p:sldId id="266" r:id="rId14"/>
    <p:sldId id="316" r:id="rId15"/>
    <p:sldId id="317" r:id="rId16"/>
    <p:sldId id="267" r:id="rId17"/>
    <p:sldId id="268" r:id="rId18"/>
    <p:sldId id="269" r:id="rId19"/>
    <p:sldId id="270" r:id="rId20"/>
    <p:sldId id="322" r:id="rId21"/>
    <p:sldId id="297" r:id="rId22"/>
    <p:sldId id="271" r:id="rId23"/>
    <p:sldId id="298" r:id="rId24"/>
    <p:sldId id="273" r:id="rId25"/>
    <p:sldId id="274" r:id="rId26"/>
    <p:sldId id="275" r:id="rId27"/>
    <p:sldId id="276" r:id="rId28"/>
    <p:sldId id="277" r:id="rId29"/>
    <p:sldId id="280" r:id="rId30"/>
    <p:sldId id="314" r:id="rId31"/>
    <p:sldId id="326" r:id="rId32"/>
    <p:sldId id="323" r:id="rId33"/>
    <p:sldId id="327" r:id="rId34"/>
    <p:sldId id="328" r:id="rId35"/>
    <p:sldId id="290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eu%20Drive\Economia%20da%20Saude\Desvincula&#231;&#227;o%20Or&#231;amento\MinimoConstitucional_jun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Google%20Drive\Economia%20da%20Saude\APRESENTACAO\FNS%20repasses%202002%20a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943464824888875E-2"/>
          <c:y val="3.3104562917968525E-2"/>
          <c:w val="0.91495634125866732"/>
          <c:h val="0.83404448438848533"/>
        </c:manualLayout>
      </c:layout>
      <c:barChart>
        <c:barDir val="col"/>
        <c:grouping val="stacked"/>
        <c:varyColors val="0"/>
        <c:ser>
          <c:idx val="16"/>
          <c:order val="0"/>
          <c:tx>
            <c:strRef>
              <c:f>Planilha1!$C$60</c:f>
              <c:strCache>
                <c:ptCount val="1"/>
                <c:pt idx="0">
                  <c:v>União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Planilha1!$B$63:$B$79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Planilha1!$E$63:$E$79</c:f>
              <c:numCache>
                <c:formatCode>#,##0.00,,,;[Red]\-#,##0.00,,,</c:formatCode>
                <c:ptCount val="17"/>
                <c:pt idx="0">
                  <c:v>69606255493.66275</c:v>
                </c:pt>
                <c:pt idx="1">
                  <c:v>67970834743.667839</c:v>
                </c:pt>
                <c:pt idx="2">
                  <c:v>74806284411.927139</c:v>
                </c:pt>
                <c:pt idx="3">
                  <c:v>78973369649.910187</c:v>
                </c:pt>
                <c:pt idx="4">
                  <c:v>81974399419.756592</c:v>
                </c:pt>
                <c:pt idx="5">
                  <c:v>86405280852.406967</c:v>
                </c:pt>
                <c:pt idx="6">
                  <c:v>90881860729.454163</c:v>
                </c:pt>
                <c:pt idx="7">
                  <c:v>102746135789.49986</c:v>
                </c:pt>
                <c:pt idx="8">
                  <c:v>104746720307.26933</c:v>
                </c:pt>
                <c:pt idx="9">
                  <c:v>115448368130.71356</c:v>
                </c:pt>
                <c:pt idx="10">
                  <c:v>119988239291.76715</c:v>
                </c:pt>
                <c:pt idx="11">
                  <c:v>117601494498.94403</c:v>
                </c:pt>
                <c:pt idx="12">
                  <c:v>122864886734.05365</c:v>
                </c:pt>
                <c:pt idx="13">
                  <c:v>125711489459.50591</c:v>
                </c:pt>
                <c:pt idx="14">
                  <c:v>120608157138.08356</c:v>
                </c:pt>
                <c:pt idx="15">
                  <c:v>122645100187.70502</c:v>
                </c:pt>
                <c:pt idx="16">
                  <c:v>116820887299.37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E7-4885-A13F-FD25E3EDCD95}"/>
            </c:ext>
          </c:extLst>
        </c:ser>
        <c:ser>
          <c:idx val="17"/>
          <c:order val="1"/>
          <c:tx>
            <c:strRef>
              <c:f>Planilha1!$G$60</c:f>
              <c:strCache>
                <c:ptCount val="1"/>
                <c:pt idx="0">
                  <c:v>Estados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Planilha1!$B$63:$B$79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Planilha1!$J$63:$J$79</c:f>
              <c:numCache>
                <c:formatCode>#,##0.00,,,;[Red]\-#,##0.00,,,</c:formatCode>
                <c:ptCount val="17"/>
                <c:pt idx="0">
                  <c:v>29398302358.0732</c:v>
                </c:pt>
                <c:pt idx="1">
                  <c:v>32269229943.87994</c:v>
                </c:pt>
                <c:pt idx="2">
                  <c:v>39518737125.360161</c:v>
                </c:pt>
                <c:pt idx="3">
                  <c:v>41812543512.487869</c:v>
                </c:pt>
                <c:pt idx="4">
                  <c:v>46228377791.10331</c:v>
                </c:pt>
                <c:pt idx="5">
                  <c:v>50655935527.942757</c:v>
                </c:pt>
                <c:pt idx="6">
                  <c:v>57842396565.77359</c:v>
                </c:pt>
                <c:pt idx="7">
                  <c:v>56907888864.474846</c:v>
                </c:pt>
                <c:pt idx="8">
                  <c:v>63046256997.083427</c:v>
                </c:pt>
                <c:pt idx="9">
                  <c:v>66256362098.249641</c:v>
                </c:pt>
                <c:pt idx="10">
                  <c:v>67174433357.97538</c:v>
                </c:pt>
                <c:pt idx="11">
                  <c:v>73840392092.0578</c:v>
                </c:pt>
                <c:pt idx="12">
                  <c:v>76615163286.893234</c:v>
                </c:pt>
                <c:pt idx="13">
                  <c:v>76064244346.322586</c:v>
                </c:pt>
                <c:pt idx="14">
                  <c:v>71856399073.919785</c:v>
                </c:pt>
                <c:pt idx="15">
                  <c:v>73074547612.920258</c:v>
                </c:pt>
                <c:pt idx="16">
                  <c:v>66254034898.910004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E7-4885-A13F-FD25E3EDCD95}"/>
            </c:ext>
          </c:extLst>
        </c:ser>
        <c:ser>
          <c:idx val="0"/>
          <c:order val="2"/>
          <c:tx>
            <c:strRef>
              <c:f>Planilha1!$L$60</c:f>
              <c:strCache>
                <c:ptCount val="1"/>
                <c:pt idx="0">
                  <c:v>Municípios </c:v>
                </c:pt>
              </c:strCache>
            </c:strRef>
          </c:tx>
          <c:spPr>
            <a:solidFill>
              <a:srgbClr val="35A13A"/>
            </a:solidFill>
          </c:spPr>
          <c:invertIfNegative val="0"/>
          <c:cat>
            <c:numRef>
              <c:f>Planilha1!$B$63:$B$79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Planilha1!$O$63:$O$79</c:f>
              <c:numCache>
                <c:formatCode>#,##0.00,,,;[Red]\-#,##0.00,,,</c:formatCode>
                <c:ptCount val="17"/>
                <c:pt idx="0">
                  <c:v>33851713232.529358</c:v>
                </c:pt>
                <c:pt idx="1">
                  <c:v>34422890827.830498</c:v>
                </c:pt>
                <c:pt idx="2">
                  <c:v>37543873139.969398</c:v>
                </c:pt>
                <c:pt idx="3">
                  <c:v>43136958174.62355</c:v>
                </c:pt>
                <c:pt idx="4">
                  <c:v>47416046980.467812</c:v>
                </c:pt>
                <c:pt idx="5">
                  <c:v>51547216985.79921</c:v>
                </c:pt>
                <c:pt idx="6">
                  <c:v>60633798221.761276</c:v>
                </c:pt>
                <c:pt idx="7">
                  <c:v>60908326233.59201</c:v>
                </c:pt>
                <c:pt idx="8">
                  <c:v>66417379341.890709</c:v>
                </c:pt>
                <c:pt idx="9">
                  <c:v>73429090442.214539</c:v>
                </c:pt>
                <c:pt idx="10">
                  <c:v>77982336837.031784</c:v>
                </c:pt>
                <c:pt idx="11">
                  <c:v>84828500170.456604</c:v>
                </c:pt>
                <c:pt idx="12">
                  <c:v>90086025737.476959</c:v>
                </c:pt>
                <c:pt idx="13">
                  <c:v>90743024524.406128</c:v>
                </c:pt>
                <c:pt idx="14">
                  <c:v>89122107056.764206</c:v>
                </c:pt>
                <c:pt idx="15">
                  <c:v>88216101919.180038</c:v>
                </c:pt>
                <c:pt idx="16">
                  <c:v>84134096247.309998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7-4885-A13F-FD25E3EDC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144000"/>
        <c:axId val="143213696"/>
      </c:barChart>
      <c:catAx>
        <c:axId val="11014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43213696"/>
        <c:crossesAt val="0"/>
        <c:auto val="1"/>
        <c:lblAlgn val="ctr"/>
        <c:lblOffset val="100"/>
        <c:noMultiLvlLbl val="0"/>
      </c:catAx>
      <c:valAx>
        <c:axId val="143213696"/>
        <c:scaling>
          <c:orientation val="minMax"/>
          <c:max val="300000000000"/>
        </c:scaling>
        <c:delete val="0"/>
        <c:axPos val="l"/>
        <c:majorGridlines/>
        <c:numFmt formatCode="#,##0.00,,,;[Red]\-#,##0.00,,,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pt-BR"/>
          </a:p>
        </c:txPr>
        <c:crossAx val="1101440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="0" dirty="0" err="1">
                <a:latin typeface="+mn-lt"/>
              </a:rPr>
              <a:t>Bilhões</a:t>
            </a:r>
            <a:r>
              <a:rPr lang="en-US" sz="1100" b="0" dirty="0">
                <a:latin typeface="+mn-lt"/>
              </a:rPr>
              <a:t> de </a:t>
            </a:r>
            <a:r>
              <a:rPr lang="en-US" sz="1100" b="0" dirty="0" err="1">
                <a:latin typeface="+mn-lt"/>
              </a:rPr>
              <a:t>Reais</a:t>
            </a:r>
            <a:r>
              <a:rPr lang="en-US" sz="1100" b="0" dirty="0">
                <a:latin typeface="+mn-lt"/>
              </a:rPr>
              <a:t> a </a:t>
            </a:r>
            <a:r>
              <a:rPr lang="en-US" sz="1100" b="0" dirty="0" err="1">
                <a:latin typeface="+mn-lt"/>
              </a:rPr>
              <a:t>preços</a:t>
            </a:r>
            <a:r>
              <a:rPr lang="en-US" sz="1100" b="0" dirty="0">
                <a:latin typeface="+mn-lt"/>
              </a:rPr>
              <a:t> de </a:t>
            </a:r>
            <a:r>
              <a:rPr lang="en-US" sz="1100" b="0" dirty="0" err="1">
                <a:latin typeface="+mn-lt"/>
              </a:rPr>
              <a:t>Dez</a:t>
            </a:r>
            <a:r>
              <a:rPr lang="en-US" sz="1100" b="0" dirty="0">
                <a:latin typeface="+mn-lt"/>
              </a:rPr>
              <a:t>/2017 (IPCA)</a:t>
            </a:r>
            <a:endParaRPr lang="en-US" sz="1100" dirty="0">
              <a:latin typeface="+mn-lt"/>
            </a:endParaRPr>
          </a:p>
        </c:rich>
      </c:tx>
      <c:layout>
        <c:manualLayout>
          <c:xMode val="edge"/>
          <c:yMode val="edge"/>
          <c:x val="8.6701723688047697E-2"/>
          <c:y val="4.30409388435558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3224596925384E-2"/>
          <c:y val="0.116996712253074"/>
          <c:w val="0.95628582141518004"/>
          <c:h val="0.72544075148501197"/>
        </c:manualLayout>
      </c:layout>
      <c:lineChart>
        <c:grouping val="standard"/>
        <c:varyColors val="0"/>
        <c:ser>
          <c:idx val="1"/>
          <c:order val="0"/>
          <c:tx>
            <c:strRef>
              <c:f>'Total FNS'!$C$4</c:f>
              <c:strCache>
                <c:ptCount val="1"/>
                <c:pt idx="0">
                  <c:v>Fundo Nacional de Saúde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8575">
                <a:solidFill>
                  <a:schemeClr val="accent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>
                <a:solidFill>
                  <a:srgbClr val="FF0000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numRef>
              <c:f>'Total FNS'!$A$25:$A$40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'Total FNS'!$C$25:$C$40</c:f>
              <c:numCache>
                <c:formatCode>#,##0.0,,,_;</c:formatCode>
                <c:ptCount val="16"/>
                <c:pt idx="0">
                  <c:v>30024057021.267799</c:v>
                </c:pt>
                <c:pt idx="1">
                  <c:v>34819763490.471497</c:v>
                </c:pt>
                <c:pt idx="2">
                  <c:v>44015100073.034599</c:v>
                </c:pt>
                <c:pt idx="3">
                  <c:v>47100534862.984001</c:v>
                </c:pt>
                <c:pt idx="4">
                  <c:v>53130338492.079102</c:v>
                </c:pt>
                <c:pt idx="5">
                  <c:v>61406206202.960297</c:v>
                </c:pt>
                <c:pt idx="6">
                  <c:v>62283012150.470901</c:v>
                </c:pt>
                <c:pt idx="7">
                  <c:v>66837054320.0522</c:v>
                </c:pt>
                <c:pt idx="8">
                  <c:v>70274629024.986801</c:v>
                </c:pt>
                <c:pt idx="9">
                  <c:v>73764471146.579193</c:v>
                </c:pt>
                <c:pt idx="10">
                  <c:v>78705379711.2155</c:v>
                </c:pt>
                <c:pt idx="11">
                  <c:v>78823947096.365707</c:v>
                </c:pt>
                <c:pt idx="12">
                  <c:v>84194484398.386002</c:v>
                </c:pt>
                <c:pt idx="13">
                  <c:v>80482195810.5504</c:v>
                </c:pt>
                <c:pt idx="14">
                  <c:v>77723745145.018402</c:v>
                </c:pt>
                <c:pt idx="15">
                  <c:v>78399204784.820007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70-4DE4-81A6-D04C20BBEF65}"/>
            </c:ext>
          </c:extLst>
        </c:ser>
        <c:ser>
          <c:idx val="3"/>
          <c:order val="1"/>
          <c:tx>
            <c:strRef>
              <c:f>'Total FNS'!$G$24</c:f>
              <c:strCache>
                <c:ptCount val="1"/>
                <c:pt idx="0">
                  <c:v>MAC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8575">
                <a:solidFill>
                  <a:srgbClr val="00B0F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'Total FNS'!$A$25:$A$40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'Total FNS'!$G$25:$G$40</c:f>
              <c:numCache>
                <c:formatCode>#,##0.0,,,_;</c:formatCode>
                <c:ptCount val="16"/>
                <c:pt idx="0">
                  <c:v>18941565738.286201</c:v>
                </c:pt>
                <c:pt idx="1">
                  <c:v>23597563028.876801</c:v>
                </c:pt>
                <c:pt idx="2">
                  <c:v>31365473570.036301</c:v>
                </c:pt>
                <c:pt idx="3">
                  <c:v>32534832721.8297</c:v>
                </c:pt>
                <c:pt idx="4">
                  <c:v>36244506977.2201</c:v>
                </c:pt>
                <c:pt idx="5">
                  <c:v>42266050920.674896</c:v>
                </c:pt>
                <c:pt idx="6">
                  <c:v>42047107262.089302</c:v>
                </c:pt>
                <c:pt idx="7">
                  <c:v>45174407974.104301</c:v>
                </c:pt>
                <c:pt idx="8">
                  <c:v>47276908632.8116</c:v>
                </c:pt>
                <c:pt idx="9">
                  <c:v>49547875128.7743</c:v>
                </c:pt>
                <c:pt idx="10">
                  <c:v>51320515995.847</c:v>
                </c:pt>
                <c:pt idx="11">
                  <c:v>49637649605.8367</c:v>
                </c:pt>
                <c:pt idx="12">
                  <c:v>52750604934.9515</c:v>
                </c:pt>
                <c:pt idx="13">
                  <c:v>50937420979.498703</c:v>
                </c:pt>
                <c:pt idx="14">
                  <c:v>46623748534.616997</c:v>
                </c:pt>
                <c:pt idx="15">
                  <c:v>49326437444.080002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70-4DE4-81A6-D04C20BBEF65}"/>
            </c:ext>
          </c:extLst>
        </c:ser>
        <c:ser>
          <c:idx val="2"/>
          <c:order val="2"/>
          <c:tx>
            <c:strRef>
              <c:f>'Total FNS'!$F$24</c:f>
              <c:strCache>
                <c:ptCount val="1"/>
                <c:pt idx="0">
                  <c:v>AB</c:v>
                </c:pt>
              </c:strCache>
            </c:strRef>
          </c:tx>
          <c:spPr>
            <a:ln w="28575">
              <a:solidFill>
                <a:srgbClr val="008E4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8575">
                <a:solidFill>
                  <a:srgbClr val="008E4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2225">
                <a:solidFill>
                  <a:srgbClr val="FF0000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numRef>
              <c:f>'Total FNS'!$A$25:$A$40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'Total FNS'!$F$25:$F$40</c:f>
              <c:numCache>
                <c:formatCode>#,##0.0,,,_;</c:formatCode>
                <c:ptCount val="16"/>
                <c:pt idx="0">
                  <c:v>7845085078.3926001</c:v>
                </c:pt>
                <c:pt idx="1">
                  <c:v>7983417630.16611</c:v>
                </c:pt>
                <c:pt idx="2">
                  <c:v>8995497666.5324001</c:v>
                </c:pt>
                <c:pt idx="3">
                  <c:v>9854968659.9317303</c:v>
                </c:pt>
                <c:pt idx="4">
                  <c:v>11360488135.1611</c:v>
                </c:pt>
                <c:pt idx="5">
                  <c:v>12661683468.602699</c:v>
                </c:pt>
                <c:pt idx="6">
                  <c:v>13495015210.3272</c:v>
                </c:pt>
                <c:pt idx="7">
                  <c:v>13536330552.451799</c:v>
                </c:pt>
                <c:pt idx="8">
                  <c:v>14858710578.378799</c:v>
                </c:pt>
                <c:pt idx="9">
                  <c:v>15774697657.1686</c:v>
                </c:pt>
                <c:pt idx="10">
                  <c:v>18198288506.723099</c:v>
                </c:pt>
                <c:pt idx="11">
                  <c:v>16556410842.7363</c:v>
                </c:pt>
                <c:pt idx="12">
                  <c:v>17197389965.6563</c:v>
                </c:pt>
                <c:pt idx="13">
                  <c:v>16726318344.437599</c:v>
                </c:pt>
                <c:pt idx="14">
                  <c:v>17239400606.617599</c:v>
                </c:pt>
                <c:pt idx="15">
                  <c:v>17231189055.639999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70-4DE4-81A6-D04C20BBE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20992"/>
        <c:axId val="88907072"/>
      </c:lineChart>
      <c:catAx>
        <c:axId val="8642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88907072"/>
        <c:crosses val="autoZero"/>
        <c:auto val="1"/>
        <c:lblAlgn val="ctr"/>
        <c:lblOffset val="100"/>
        <c:noMultiLvlLbl val="0"/>
      </c:catAx>
      <c:valAx>
        <c:axId val="88907072"/>
        <c:scaling>
          <c:orientation val="minMax"/>
        </c:scaling>
        <c:delete val="1"/>
        <c:axPos val="l"/>
        <c:numFmt formatCode="#,##0.0,,,_;" sourceLinked="1"/>
        <c:majorTickMark val="out"/>
        <c:minorTickMark val="none"/>
        <c:tickLblPos val="nextTo"/>
        <c:crossAx val="864209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094E5-DC7B-4E23-8BF0-D8FE40A545F9}" type="datetimeFigureOut">
              <a:rPr lang="pt-BR" smtClean="0"/>
              <a:t>17/12/2019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A7491-8167-433A-AAB3-9FD736BAC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57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3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48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989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Inserir numero da portaria RFB</a:t>
            </a:r>
            <a:r>
              <a:rPr lang="pt-BR" baseline="0" dirty="0"/>
              <a:t> CONCLA. Plano de saúde elaborado para vigência 2018 a 2021 em consonância com o plano plurianual do  município.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8BAB8-1A09-473E-A3BA-3E4C5499719D}" type="slidenum">
              <a:rPr lang="pt-BR" altLang="pt-BR" smtClean="0"/>
              <a:pPr>
                <a:defRPr/>
              </a:pPr>
              <a:t>25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91497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9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8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6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de Se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36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  <a:noFill/>
        </p:grpSpPr>
        <p:grpSp>
          <p:nvGrpSpPr>
            <p:cNvPr id="8" name="Grupo 21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  <a:grpFill/>
          </p:grpSpPr>
          <p:sp>
            <p:nvSpPr>
              <p:cNvPr id="21" name="Retângulo 3"/>
              <p:cNvSpPr/>
              <p:nvPr/>
            </p:nvSpPr>
            <p:spPr>
              <a:xfrm>
                <a:off x="0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Retângulo 4"/>
              <p:cNvSpPr/>
              <p:nvPr/>
            </p:nvSpPr>
            <p:spPr>
              <a:xfrm>
                <a:off x="762005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23" name="Retângulo 5"/>
              <p:cNvSpPr/>
              <p:nvPr/>
            </p:nvSpPr>
            <p:spPr>
              <a:xfrm>
                <a:off x="1524010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24" name="Retângulo 6"/>
              <p:cNvSpPr/>
              <p:nvPr/>
            </p:nvSpPr>
            <p:spPr>
              <a:xfrm>
                <a:off x="2286016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25" name="Retângulo 7"/>
              <p:cNvSpPr/>
              <p:nvPr/>
            </p:nvSpPr>
            <p:spPr>
              <a:xfrm>
                <a:off x="3048021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26" name="Retângulo 8"/>
              <p:cNvSpPr/>
              <p:nvPr/>
            </p:nvSpPr>
            <p:spPr>
              <a:xfrm>
                <a:off x="3810026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4572000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Retângulo 27"/>
              <p:cNvSpPr/>
              <p:nvPr/>
            </p:nvSpPr>
            <p:spPr>
              <a:xfrm>
                <a:off x="5334005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29" name="Retângulo 28"/>
              <p:cNvSpPr/>
              <p:nvPr/>
            </p:nvSpPr>
            <p:spPr>
              <a:xfrm>
                <a:off x="6096010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30" name="Retângulo 29"/>
              <p:cNvSpPr/>
              <p:nvPr/>
            </p:nvSpPr>
            <p:spPr>
              <a:xfrm>
                <a:off x="6858016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31" name="Retângulo 30"/>
              <p:cNvSpPr/>
              <p:nvPr/>
            </p:nvSpPr>
            <p:spPr>
              <a:xfrm>
                <a:off x="7620021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32" name="Retângulo 31"/>
              <p:cNvSpPr/>
              <p:nvPr/>
            </p:nvSpPr>
            <p:spPr>
              <a:xfrm>
                <a:off x="8382026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</p:grpSp>
        <p:grpSp>
          <p:nvGrpSpPr>
            <p:cNvPr id="9" name="Grupo 22"/>
            <p:cNvGrpSpPr/>
            <p:nvPr/>
          </p:nvGrpSpPr>
          <p:grpSpPr>
            <a:xfrm rot="16200000">
              <a:off x="2000272" y="-2000264"/>
              <a:ext cx="5143492" cy="9144000"/>
              <a:chOff x="0" y="0"/>
              <a:chExt cx="9144000" cy="5143500"/>
            </a:xfrm>
            <a:grpFill/>
          </p:grpSpPr>
          <p:sp>
            <p:nvSpPr>
              <p:cNvPr id="10" name="Retângulo 9"/>
              <p:cNvSpPr/>
              <p:nvPr/>
            </p:nvSpPr>
            <p:spPr>
              <a:xfrm>
                <a:off x="0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/>
              <p:cNvSpPr/>
              <p:nvPr/>
            </p:nvSpPr>
            <p:spPr>
              <a:xfrm>
                <a:off x="762005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1524010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13" name="Retângulo 12"/>
              <p:cNvSpPr/>
              <p:nvPr/>
            </p:nvSpPr>
            <p:spPr>
              <a:xfrm>
                <a:off x="2286016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14" name="Retângulo 13"/>
              <p:cNvSpPr/>
              <p:nvPr/>
            </p:nvSpPr>
            <p:spPr>
              <a:xfrm>
                <a:off x="3048021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15" name="Retângulo 14"/>
              <p:cNvSpPr/>
              <p:nvPr/>
            </p:nvSpPr>
            <p:spPr>
              <a:xfrm>
                <a:off x="3810026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4572000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5334005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6096010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19" name="Retângulo 18"/>
              <p:cNvSpPr/>
              <p:nvPr/>
            </p:nvSpPr>
            <p:spPr>
              <a:xfrm>
                <a:off x="7620021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8382026" y="0"/>
                <a:ext cx="761974" cy="5143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0" y="857231"/>
            <a:ext cx="3810026" cy="3000389"/>
          </a:xfrm>
        </p:spPr>
        <p:txBody>
          <a:bodyPr anchor="ctr"/>
          <a:lstStyle>
            <a:lvl1pPr algn="r">
              <a:lnSpc>
                <a:spcPts val="4400"/>
              </a:lnSpc>
              <a:defRPr sz="3500" b="1" cap="all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483695"/>
            <a:ext cx="8270421" cy="447035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235" y="133572"/>
            <a:ext cx="2348592" cy="3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12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7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8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8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8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15F4-4F5B-D44E-8B59-106404074B4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3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684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vsms.saude.gov.br/bvs/saudelegis/gm/2017/prc0006_03_10_2017.html" TargetMode="External"/><Relationship Id="rId2" Type="http://schemas.openxmlformats.org/officeDocument/2006/relationships/hyperlink" Target="http://portalfns.saude.gov.br/images/pdfs/Portaria_3.992_28-12-2017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sems.org.br/" TargetMode="External"/><Relationship Id="rId2" Type="http://schemas.openxmlformats.org/officeDocument/2006/relationships/hyperlink" Target="mailto:blenda@conasems.org.b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70083" y="3219450"/>
            <a:ext cx="8582890" cy="1314450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pt-BR" sz="2000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ORDENAÇÃO E UTILIZAÇÃO DOS RECURSOS FINANCEIROS DO SUS</a:t>
            </a:r>
          </a:p>
          <a:p>
            <a:r>
              <a:rPr lang="pt-BR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Blenda Pereira – Assessoria </a:t>
            </a:r>
          </a:p>
          <a:p>
            <a:r>
              <a:rPr lang="pt-BR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Conselho Nacional de Secretarias Municipais de Saúde - CONASEMS </a:t>
            </a:r>
          </a:p>
          <a:p>
            <a:r>
              <a:rPr lang="pt-BR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Natal, 17 de dezembro de 2019.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530" y="326927"/>
            <a:ext cx="6587997" cy="25877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FDD0B-DF5D-4C5F-AE15-CB0EACC1F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4" y="1024022"/>
            <a:ext cx="8270421" cy="447035"/>
          </a:xfrm>
        </p:spPr>
        <p:txBody>
          <a:bodyPr/>
          <a:lstStyle/>
          <a:p>
            <a:r>
              <a:rPr lang="pt-BR" sz="2000" dirty="0"/>
              <a:t>Para atender às necessidades da sociedade, o governo precisa prestar serviços e realizar obras - o que exige gastos. Receita pública é o dinheiro que o governo dispõe para manter sua estrutura e oferecer bens e serviços à sociedade, como hospitais, escolas, iluminação, saneamento, etc.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C591045-5F4E-48F7-BC63-981D58C8E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32" y="2031423"/>
            <a:ext cx="4722668" cy="277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93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E011E27F-173D-42F6-9B6F-D4BC4B6B2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03602"/>
            <a:ext cx="70405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Despesa pública é a aplicação do dinheiro arrecadado por meio de impostos ou outras fontes para custear os serviços</a:t>
            </a:r>
            <a:r>
              <a:rPr kumimoji="0" lang="pt-BR" altLang="pt-BR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públicos prestados à sociedade ou para a realização de investimentos.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A1EC494A-5C31-43BD-851F-F81E4D0AAB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282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52458B0-F088-4F6E-B690-66840980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825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94F516B-C48B-41D6-9D09-E91CB62E0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896340"/>
            <a:ext cx="3247159" cy="32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16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2DBCF48-2A15-4BA5-80F5-FBD343521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74" y="742949"/>
            <a:ext cx="5393314" cy="421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87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4751" y="149343"/>
            <a:ext cx="6202816" cy="447035"/>
          </a:xfrm>
        </p:spPr>
        <p:txBody>
          <a:bodyPr>
            <a:noAutofit/>
          </a:bodyPr>
          <a:lstStyle/>
          <a:p>
            <a:r>
              <a:rPr lang="pt-BR" sz="2400" dirty="0">
                <a:latin typeface="Aparajita" panose="020B0604020202020204" pitchFamily="34" charset="0"/>
                <a:cs typeface="Aparajita" panose="020B0604020202020204" pitchFamily="34" charset="0"/>
              </a:rPr>
              <a:t>Pressupostos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751" y="596378"/>
            <a:ext cx="7527313" cy="4158462"/>
          </a:xfrm>
        </p:spPr>
        <p:txBody>
          <a:bodyPr>
            <a:normAutofit/>
          </a:bodyPr>
          <a:lstStyle/>
          <a:p>
            <a:r>
              <a:rPr lang="pt-BR" sz="1800" dirty="0">
                <a:latin typeface="Aparajita" panose="020B0604020202020204" pitchFamily="34" charset="0"/>
                <a:cs typeface="Aparajita" panose="020B0604020202020204" pitchFamily="34" charset="0"/>
              </a:rPr>
              <a:t>Lei Complementar n. 141/2012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Art. 1.  Esta Lei Complementar institui, nos termos do § 3o do art. 198 da Constituição Federal: </a:t>
            </a:r>
          </a:p>
          <a:p>
            <a:pPr marL="685800" lvl="2" indent="0" algn="just">
              <a:lnSpc>
                <a:spcPct val="120000"/>
              </a:lnSpc>
              <a:spcAft>
                <a:spcPts val="450"/>
              </a:spcAft>
              <a:buNone/>
            </a:pPr>
            <a:r>
              <a:rPr lang="pt-BR" sz="1100" dirty="0">
                <a:latin typeface="Aparajita" panose="020B0604020202020204" pitchFamily="34" charset="0"/>
                <a:cs typeface="Aparajita" panose="020B0604020202020204" pitchFamily="34" charset="0"/>
              </a:rPr>
              <a:t>IV - </a:t>
            </a:r>
            <a:r>
              <a:rPr lang="pt-BR" sz="1100" dirty="0">
                <a:solidFill>
                  <a:srgbClr val="00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normas de fiscalização, avaliação e controle das despesas com saúde nas esferas federal, estadual, distrital e municipal</a:t>
            </a:r>
            <a:r>
              <a:rPr lang="pt-BR" sz="1100" dirty="0">
                <a:latin typeface="Aparajita" panose="020B0604020202020204" pitchFamily="34" charset="0"/>
                <a:cs typeface="Aparajita" panose="020B0604020202020204" pitchFamily="34" charset="0"/>
              </a:rPr>
              <a:t>. 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Art. 2.  Para fins de apuração da aplicação dos recursos mínimos estabelecidos nesta Lei Complementar, considerar-se-ão como despesas com ações e serviços públicos de saúde aquelas voltadas para a promoção, proteção e recuperação da saúde que atendam, simultaneamente, aos princípios estatuídos no art. 7o da Lei no 8.080, de 19 de setembro de 1990, e às seguintes diretrizes: </a:t>
            </a:r>
          </a:p>
          <a:p>
            <a:pPr marL="685800" lvl="2" indent="0" algn="just">
              <a:lnSpc>
                <a:spcPct val="120000"/>
              </a:lnSpc>
              <a:buNone/>
            </a:pP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I - sejam destinadas às </a:t>
            </a:r>
            <a:r>
              <a:rPr lang="pt-BR" sz="1200" dirty="0">
                <a:solidFill>
                  <a:srgbClr val="00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ações e serviços públicos de saúde de acesso universal, igualitário e gratuito</a:t>
            </a: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; </a:t>
            </a:r>
          </a:p>
          <a:p>
            <a:pPr marL="685800" lvl="2" indent="0" algn="just">
              <a:lnSpc>
                <a:spcPct val="120000"/>
              </a:lnSpc>
              <a:buNone/>
            </a:pP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II - </a:t>
            </a:r>
            <a:r>
              <a:rPr lang="pt-BR" sz="1200" dirty="0">
                <a:solidFill>
                  <a:srgbClr val="00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estejam em conformidade com objetivos e metas explicitados nos Planos de Saúde de cada ente da Federação</a:t>
            </a: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; e </a:t>
            </a:r>
          </a:p>
          <a:p>
            <a:pPr marL="685800" lvl="2" indent="0" algn="just">
              <a:lnSpc>
                <a:spcPct val="120000"/>
              </a:lnSpc>
              <a:buNone/>
            </a:pP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III - sejam de </a:t>
            </a:r>
            <a:r>
              <a:rPr lang="pt-BR" sz="1200" dirty="0">
                <a:solidFill>
                  <a:srgbClr val="00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responsabilidade específica do setor da saúde</a:t>
            </a: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, não se aplicando a despesas relacionadas a outras políticas públicas que atuam sobre determinantes sociais e econômicos, ainda que incidentes sobre as condições de saúde da população. </a:t>
            </a:r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184991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121950" y="21431"/>
            <a:ext cx="6312606" cy="63817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spcBef>
                <a:spcPct val="20000"/>
              </a:spcBef>
            </a:pPr>
            <a:r>
              <a:rPr lang="pt-BR" sz="1800" b="1" dirty="0">
                <a:latin typeface="Aparajita" panose="020B0604020202020204" pitchFamily="34" charset="0"/>
                <a:ea typeface="+mn-ea"/>
                <a:cs typeface="Aparajita" panose="020B0604020202020204" pitchFamily="34" charset="0"/>
              </a:rPr>
              <a:t>AÇÕES E SERVIÇOS PÚBLICOS DE SAÚDE</a:t>
            </a:r>
          </a:p>
        </p:txBody>
      </p:sp>
      <p:sp>
        <p:nvSpPr>
          <p:cNvPr id="20481" name="Espaço Reservado para Conteúdo 2"/>
          <p:cNvSpPr>
            <a:spLocks noGrp="1"/>
          </p:cNvSpPr>
          <p:nvPr>
            <p:ph idx="1"/>
          </p:nvPr>
        </p:nvSpPr>
        <p:spPr>
          <a:xfrm>
            <a:off x="121950" y="541842"/>
            <a:ext cx="8218487" cy="4259527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Art. 3º (...):</a:t>
            </a:r>
          </a:p>
          <a:p>
            <a:pPr>
              <a:buFont typeface="Arial" charset="0"/>
              <a:buNone/>
            </a:pPr>
            <a:r>
              <a:rPr lang="pt-BR" sz="1200" dirty="0" err="1">
                <a:latin typeface="Aparajita" panose="020B0604020202020204" pitchFamily="34" charset="0"/>
                <a:cs typeface="Aparajita" panose="020B0604020202020204" pitchFamily="34" charset="0"/>
              </a:rPr>
              <a:t>I</a:t>
            </a: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 - vigilância em saúde, incluindo a epidemiológica e a sanitária;</a:t>
            </a:r>
          </a:p>
          <a:p>
            <a:pPr>
              <a:buFont typeface="Arial" charset="0"/>
              <a:buNone/>
            </a:pP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II - atenção integral e universal à saúde em todos os níveis de complexidade, incluindo assistência terapêutica e recuperação de deficiências nutricionais;</a:t>
            </a:r>
          </a:p>
          <a:p>
            <a:pPr>
              <a:buFont typeface="Arial" charset="0"/>
              <a:buNone/>
            </a:pP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III - capacitação do pessoal de saúde do Sistema Único de Saúde (SUS);</a:t>
            </a:r>
          </a:p>
          <a:p>
            <a:pPr>
              <a:buFont typeface="Arial" charset="0"/>
              <a:buNone/>
            </a:pP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IV - desenvolvimento científico e tecnológico e controle de qualidade promovidos por instituições do SUS;</a:t>
            </a:r>
          </a:p>
          <a:p>
            <a:pPr>
              <a:buFont typeface="Arial" charset="0"/>
              <a:buNone/>
            </a:pP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V - produção, aquisição e distribuição de insumos específicos dos serviços de saúde do SUS, tais como: </a:t>
            </a:r>
            <a:r>
              <a:rPr lang="pt-BR" sz="1200" dirty="0" err="1">
                <a:latin typeface="Aparajita" panose="020B0604020202020204" pitchFamily="34" charset="0"/>
                <a:cs typeface="Aparajita" panose="020B0604020202020204" pitchFamily="34" charset="0"/>
              </a:rPr>
              <a:t>imunobiológicos</a:t>
            </a: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, sangue e hemoderivados, medicamentos e equipamentos médico-odontológicos;</a:t>
            </a:r>
          </a:p>
          <a:p>
            <a:pPr>
              <a:buFont typeface="Arial" charset="0"/>
              <a:buNone/>
            </a:pP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VI - saneamento básico de domicílios ou de pequenas comunidades, desde que seja aprovado pelo Conselho de Saúde do ente da Federação financiador da ação e esteja de acordo com as diretrizes das demais determinações previstas nesta Lei Complementar;</a:t>
            </a:r>
          </a:p>
          <a:p>
            <a:pPr>
              <a:buFont typeface="Arial" charset="0"/>
              <a:buNone/>
            </a:pP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VII - saneamento básico dos distritos sanitários especiais indígenas e de comunidades remanescentes de quilombos;</a:t>
            </a:r>
          </a:p>
          <a:p>
            <a:pPr>
              <a:buFont typeface="Arial" charset="0"/>
              <a:buNone/>
            </a:pP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VIII - manejo ambiental vinculado diretamente ao controle de vetores de doenças;</a:t>
            </a:r>
          </a:p>
          <a:p>
            <a:pPr>
              <a:buFont typeface="Arial" charset="0"/>
              <a:buNone/>
            </a:pP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IX - investimento na rede física do SUS, incluindo a execução de obras de recuperação, reforma, ampliação e construção de estabelecimentos públicos de saúde;</a:t>
            </a:r>
          </a:p>
          <a:p>
            <a:pPr>
              <a:buFont typeface="Arial" charset="0"/>
              <a:buNone/>
            </a:pPr>
            <a:r>
              <a:rPr lang="pt-BR" sz="1200" dirty="0" err="1">
                <a:latin typeface="Aparajita" panose="020B0604020202020204" pitchFamily="34" charset="0"/>
                <a:cs typeface="Aparajita" panose="020B0604020202020204" pitchFamily="34" charset="0"/>
              </a:rPr>
              <a:t>X</a:t>
            </a: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 - remuneração do pessoal ativo da área de saúde em atividade nas ações de que trata este artigo, incluindo os encargos sociais;</a:t>
            </a:r>
          </a:p>
          <a:p>
            <a:pPr>
              <a:buFont typeface="Arial" charset="0"/>
              <a:buNone/>
            </a:pP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XI - ações de apoio administrativo realizadas pelas instituições públicas do SUS e imprescindíveis à execução das ações e serviços públicos de saúde; e</a:t>
            </a:r>
          </a:p>
          <a:p>
            <a:pPr>
              <a:buFont typeface="Arial" charset="0"/>
              <a:buNone/>
            </a:pP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XII - gestão do sistema público de saúde e operação de unidades prestadoras de serviços públicos de saúde.</a:t>
            </a:r>
          </a:p>
          <a:p>
            <a:pPr>
              <a:buFont typeface="Arial" charset="0"/>
              <a:buNone/>
            </a:pPr>
            <a:endParaRPr lang="pt-BR" sz="12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32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2" y="0"/>
            <a:ext cx="6601690" cy="666750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parajita" panose="020B0604020202020204" pitchFamily="34" charset="0"/>
                <a:cs typeface="Aparajita" panose="020B0604020202020204" pitchFamily="34" charset="0"/>
              </a:rPr>
              <a:t>Despesas que </a:t>
            </a:r>
            <a:r>
              <a:rPr lang="pt-BR" sz="2400" b="1" u="sng" dirty="0">
                <a:latin typeface="Aparajita" panose="020B0604020202020204" pitchFamily="34" charset="0"/>
                <a:cs typeface="Aparajita" panose="020B0604020202020204" pitchFamily="34" charset="0"/>
              </a:rPr>
              <a:t>não</a:t>
            </a:r>
            <a:r>
              <a:rPr lang="pt-BR" sz="2400" b="1" dirty="0">
                <a:latin typeface="Aparajita" panose="020B0604020202020204" pitchFamily="34" charset="0"/>
                <a:cs typeface="Aparajita" panose="020B0604020202020204" pitchFamily="34" charset="0"/>
              </a:rPr>
              <a:t> são consideradas ações e serviços de saúde</a:t>
            </a:r>
            <a:endParaRPr lang="pt-BR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1505" name="Espaço Reservado para Conteúdo 2"/>
          <p:cNvSpPr>
            <a:spLocks noGrp="1"/>
          </p:cNvSpPr>
          <p:nvPr>
            <p:ph idx="1"/>
          </p:nvPr>
        </p:nvSpPr>
        <p:spPr>
          <a:xfrm>
            <a:off x="203200" y="684212"/>
            <a:ext cx="8229600" cy="3840163"/>
          </a:xfrm>
        </p:spPr>
        <p:txBody>
          <a:bodyPr>
            <a:noAutofit/>
          </a:bodyPr>
          <a:lstStyle/>
          <a:p>
            <a:pPr algn="just">
              <a:buFont typeface="Arial" charset="0"/>
              <a:buNone/>
            </a:pPr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Art. 4: (...)</a:t>
            </a:r>
          </a:p>
          <a:p>
            <a:pPr algn="just">
              <a:buFont typeface="Arial" charset="0"/>
              <a:buNone/>
            </a:pPr>
            <a:r>
              <a:rPr lang="pt-BR" sz="1400" dirty="0" err="1">
                <a:latin typeface="Aparajita" panose="020B0604020202020204" pitchFamily="34" charset="0"/>
                <a:cs typeface="Aparajita" panose="020B0604020202020204" pitchFamily="34" charset="0"/>
              </a:rPr>
              <a:t>I</a:t>
            </a:r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 - pagamento de aposentadorias e pensões, inclusive dos servidores da saúde;</a:t>
            </a:r>
          </a:p>
          <a:p>
            <a:pPr algn="just">
              <a:buFont typeface="Arial" charset="0"/>
              <a:buNone/>
            </a:pPr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II - pessoal ativo da área de saúde quando em atividade alheia à referida área;</a:t>
            </a:r>
          </a:p>
          <a:p>
            <a:pPr algn="just">
              <a:buFont typeface="Arial" charset="0"/>
              <a:buNone/>
            </a:pPr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III - assistência à saúde que não atenda ao princípio de acesso universal;</a:t>
            </a:r>
          </a:p>
          <a:p>
            <a:pPr algn="just">
              <a:buFont typeface="Arial" charset="0"/>
              <a:buNone/>
            </a:pPr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IV - merenda escolar e outros programas de alimentação, ainda que executados em unidades do SUS, ressalvando-se o disposto no inciso II do art. 3</a:t>
            </a:r>
            <a:r>
              <a:rPr lang="pt-BR" sz="1400" u="sng" baseline="30000" dirty="0">
                <a:latin typeface="Aparajita" panose="020B0604020202020204" pitchFamily="34" charset="0"/>
                <a:cs typeface="Aparajita" panose="020B0604020202020204" pitchFamily="34" charset="0"/>
              </a:rPr>
              <a:t>o</a:t>
            </a:r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;</a:t>
            </a:r>
          </a:p>
          <a:p>
            <a:pPr algn="just">
              <a:buFont typeface="Arial" charset="0"/>
              <a:buNone/>
            </a:pPr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V - saneamento básico, inclusive quanto às ações financiadas e mantidas com recursos provenientes de taxas, tarifas ou preços públicos instituídos para essa finalidade;</a:t>
            </a:r>
          </a:p>
          <a:p>
            <a:pPr algn="just">
              <a:buFont typeface="Arial" charset="0"/>
              <a:buNone/>
            </a:pPr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VI - limpeza urbana e remoção de resíduos;</a:t>
            </a:r>
          </a:p>
          <a:p>
            <a:pPr algn="just">
              <a:buFont typeface="Arial" charset="0"/>
              <a:buNone/>
            </a:pPr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VII - preservação e correção do meio ambiente, realizadas pelos órgãos de meio ambiente dos entes da Federação ou por entidades não governamentais;</a:t>
            </a:r>
          </a:p>
          <a:p>
            <a:pPr algn="just">
              <a:buFont typeface="Arial" charset="0"/>
              <a:buNone/>
            </a:pPr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VIII - ações de assistência social;</a:t>
            </a:r>
          </a:p>
          <a:p>
            <a:pPr algn="just">
              <a:buFont typeface="Arial" charset="0"/>
              <a:buNone/>
            </a:pPr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IX - obras de infraestrutura, ainda que realizadas para beneficiar direta ou indiretamente a rede de saúde; e</a:t>
            </a:r>
          </a:p>
          <a:p>
            <a:pPr algn="just">
              <a:buFont typeface="Arial" charset="0"/>
              <a:buNone/>
            </a:pPr>
            <a:r>
              <a:rPr lang="pt-BR" sz="1400" dirty="0" err="1">
                <a:latin typeface="Aparajita" panose="020B0604020202020204" pitchFamily="34" charset="0"/>
                <a:cs typeface="Aparajita" panose="020B0604020202020204" pitchFamily="34" charset="0"/>
              </a:rPr>
              <a:t>X</a:t>
            </a:r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 - ações e serviços públicos de saúde custeados com recursos distintos dos especificados na base de cálculo definida nesta Lei Complementar ou vinculados a fundos específicos distintos daqueles da saúde.</a:t>
            </a:r>
          </a:p>
          <a:p>
            <a:pPr algn="just">
              <a:buFont typeface="Arial" charset="0"/>
              <a:buNone/>
            </a:pPr>
            <a:endParaRPr lang="pt-BR" sz="1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just">
              <a:buFont typeface="Arial" charset="0"/>
              <a:buNone/>
            </a:pPr>
            <a:endParaRPr lang="pt-BR" sz="14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2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36418" y="107779"/>
            <a:ext cx="6202816" cy="447035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parajita" panose="020B0604020202020204" pitchFamily="34" charset="0"/>
                <a:cs typeface="Aparajita" panose="020B0604020202020204" pitchFamily="34" charset="0"/>
              </a:rPr>
              <a:t>Pressupostos </a:t>
            </a:r>
            <a:r>
              <a:rPr lang="pt-BR" sz="1800" dirty="0">
                <a:latin typeface="Aparajita" panose="020B0604020202020204" pitchFamily="34" charset="0"/>
                <a:cs typeface="Aparajita" panose="020B0604020202020204" pitchFamily="34" charset="0"/>
              </a:rPr>
              <a:t>– Fundo Nacional de Saúde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6418" y="830982"/>
            <a:ext cx="7520386" cy="4158462"/>
          </a:xfrm>
        </p:spPr>
        <p:txBody>
          <a:bodyPr>
            <a:normAutofit fontScale="85000" lnSpcReduction="10000"/>
          </a:bodyPr>
          <a:lstStyle/>
          <a:p>
            <a:r>
              <a:rPr lang="pt-BR" sz="2200" dirty="0">
                <a:latin typeface="Aparajita" panose="020B0604020202020204" pitchFamily="34" charset="0"/>
                <a:cs typeface="Aparajita" panose="020B0604020202020204" pitchFamily="34" charset="0"/>
              </a:rPr>
              <a:t>Lei Complementar n. 141/2012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1950" dirty="0">
                <a:latin typeface="Aparajita" panose="020B0604020202020204" pitchFamily="34" charset="0"/>
                <a:cs typeface="Aparajita" panose="020B0604020202020204" pitchFamily="34" charset="0"/>
              </a:rPr>
              <a:t>Art. 13. (...)</a:t>
            </a:r>
          </a:p>
          <a:p>
            <a:pPr marL="685800" lvl="2" indent="0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sz="1650" dirty="0">
                <a:latin typeface="Aparajita" panose="020B0604020202020204" pitchFamily="34" charset="0"/>
                <a:cs typeface="Aparajita" panose="020B0604020202020204" pitchFamily="34" charset="0"/>
              </a:rPr>
              <a:t>§ 2º  Os recursos da União previstos nesta Lei Complementar serão transferidos aos demais entes da Federação e movimentados, até a sua destinação final, em contas específicas </a:t>
            </a:r>
            <a:r>
              <a:rPr lang="pt-BR" sz="1650" dirty="0">
                <a:solidFill>
                  <a:srgbClr val="00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mantidas em instituição financeira oficial federal</a:t>
            </a:r>
            <a:r>
              <a:rPr lang="pt-BR" sz="1650" dirty="0">
                <a:latin typeface="Aparajita" panose="020B0604020202020204" pitchFamily="34" charset="0"/>
                <a:cs typeface="Aparajita" panose="020B0604020202020204" pitchFamily="34" charset="0"/>
              </a:rPr>
              <a:t>, observados os critérios e procedimentos definidos em ato próprio do Chefe do Poder Executivo da União. 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1950" dirty="0">
                <a:latin typeface="Aparajita" panose="020B0604020202020204" pitchFamily="34" charset="0"/>
                <a:cs typeface="Aparajita" panose="020B0604020202020204" pitchFamily="34" charset="0"/>
              </a:rPr>
              <a:t>Art. 16.  O repasse dos recursos previstos nos </a:t>
            </a:r>
            <a:r>
              <a:rPr lang="pt-BR" sz="1950" dirty="0" err="1">
                <a:latin typeface="Aparajita" panose="020B0604020202020204" pitchFamily="34" charset="0"/>
                <a:cs typeface="Aparajita" panose="020B0604020202020204" pitchFamily="34" charset="0"/>
              </a:rPr>
              <a:t>arts</a:t>
            </a:r>
            <a:r>
              <a:rPr lang="pt-BR" sz="1950" dirty="0">
                <a:latin typeface="Aparajita" panose="020B0604020202020204" pitchFamily="34" charset="0"/>
                <a:cs typeface="Aparajita" panose="020B0604020202020204" pitchFamily="34" charset="0"/>
              </a:rPr>
              <a:t>. 6o a 8o </a:t>
            </a:r>
            <a:r>
              <a:rPr lang="pt-BR" sz="1950" dirty="0">
                <a:solidFill>
                  <a:srgbClr val="00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será feito diretamente ao Fundo de Saúde</a:t>
            </a:r>
            <a:r>
              <a:rPr lang="pt-BR" sz="1950" dirty="0">
                <a:latin typeface="Aparajita" panose="020B0604020202020204" pitchFamily="34" charset="0"/>
                <a:cs typeface="Aparajita" panose="020B0604020202020204" pitchFamily="34" charset="0"/>
              </a:rPr>
              <a:t> do respectivo ente da Federação e, no caso da União, também às demais unidades orçamentárias do Ministério da Saúde. 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1950" dirty="0">
                <a:latin typeface="Aparajita" panose="020B0604020202020204" pitchFamily="34" charset="0"/>
                <a:cs typeface="Aparajita" panose="020B0604020202020204" pitchFamily="34" charset="0"/>
              </a:rPr>
              <a:t>Art. 18.  Os recursos do Fundo Nacional de Saúde, destinados a despesas com as ações e serviços públicos de saúde, de custeio e capital, a serem executados pelos Estados, pelo Distrito Federal ou pelos Municípios serão </a:t>
            </a:r>
            <a:r>
              <a:rPr lang="pt-BR" sz="1950" b="1" u="sng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transferidos diretamente aos respectivos fundos de saúde, de forma regular e automática, dispensada a celebração de convênio ou outros instrumentos jurídicos</a:t>
            </a:r>
            <a:r>
              <a:rPr lang="pt-BR" sz="1950" dirty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8398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98764" y="240030"/>
            <a:ext cx="6961352" cy="447035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Aparajita" panose="020B0604020202020204" pitchFamily="34" charset="0"/>
                <a:cs typeface="Aparajita" panose="020B0604020202020204" pitchFamily="34" charset="0"/>
              </a:rPr>
              <a:t>Pressupostos </a:t>
            </a:r>
            <a:r>
              <a:rPr lang="pt-BR" sz="1800" b="1" dirty="0">
                <a:latin typeface="Aparajita" panose="020B0604020202020204" pitchFamily="34" charset="0"/>
                <a:cs typeface="Aparajita" panose="020B0604020202020204" pitchFamily="34" charset="0"/>
              </a:rPr>
              <a:t>–</a:t>
            </a:r>
            <a:r>
              <a:rPr lang="pt-BR" b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pt-BR" sz="1800" b="1" dirty="0">
                <a:latin typeface="Aparajita" panose="020B0604020202020204" pitchFamily="34" charset="0"/>
                <a:cs typeface="Aparajita" panose="020B0604020202020204" pitchFamily="34" charset="0"/>
              </a:rPr>
              <a:t>Condicionamento de recursos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2515" y="1059582"/>
            <a:ext cx="7703127" cy="3510390"/>
          </a:xfrm>
        </p:spPr>
        <p:txBody>
          <a:bodyPr>
            <a:normAutofit/>
          </a:bodyPr>
          <a:lstStyle/>
          <a:p>
            <a:r>
              <a:rPr lang="pt-BR" sz="1600" dirty="0">
                <a:latin typeface="Aparajita" panose="020B0604020202020204" pitchFamily="34" charset="0"/>
                <a:cs typeface="Aparajita" panose="020B0604020202020204" pitchFamily="34" charset="0"/>
              </a:rPr>
              <a:t>Lei Complementar n. 141/2012 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1600" dirty="0">
                <a:latin typeface="Aparajita" panose="020B0604020202020204" pitchFamily="34" charset="0"/>
                <a:cs typeface="Aparajita" panose="020B0604020202020204" pitchFamily="34" charset="0"/>
              </a:rPr>
              <a:t>Art. 22.  </a:t>
            </a:r>
            <a:r>
              <a:rPr lang="pt-BR" sz="1600" dirty="0">
                <a:solidFill>
                  <a:srgbClr val="00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É vedada a exigência de restrição à entrega dos recursos referidos no inciso II do § 3º do art. 198 da Constituição Federal na modalidade regular e automática prevista nesta Lei Complementar, os quais são considerados transferência obrigatória destinada ao custeio de ações e serviços públicos de saúde no âmbito do SUS</a:t>
            </a:r>
            <a:r>
              <a:rPr lang="pt-BR" sz="1600" dirty="0">
                <a:latin typeface="Aparajita" panose="020B0604020202020204" pitchFamily="34" charset="0"/>
                <a:cs typeface="Aparajita" panose="020B0604020202020204" pitchFamily="34" charset="0"/>
              </a:rPr>
              <a:t>, sobre a qual não se aplicam as vedações do inciso X do art. 167 da Constituição Federal e do art. 25 da Lei Complementar no 101, de 4 de maio de 2000. </a:t>
            </a:r>
          </a:p>
          <a:p>
            <a:pPr marL="685800" lvl="2" indent="0" algn="just">
              <a:spcAft>
                <a:spcPts val="450"/>
              </a:spcAft>
              <a:buNone/>
            </a:pPr>
            <a:r>
              <a:rPr lang="pt-BR" sz="1600" b="1" dirty="0">
                <a:latin typeface="Aparajita" panose="020B0604020202020204" pitchFamily="34" charset="0"/>
                <a:cs typeface="Aparajita" panose="020B0604020202020204" pitchFamily="34" charset="0"/>
              </a:rPr>
              <a:t>Parágrafo único.  A vedação prevista no caput não impede a União e os Estados de condicionarem a entrega dos recursos: </a:t>
            </a:r>
          </a:p>
          <a:p>
            <a:pPr marL="685800" lvl="2" indent="0" algn="just">
              <a:spcAft>
                <a:spcPts val="450"/>
              </a:spcAft>
              <a:buNone/>
            </a:pPr>
            <a:r>
              <a:rPr lang="pt-BR" sz="1600" b="1" dirty="0">
                <a:latin typeface="Aparajita" panose="020B0604020202020204" pitchFamily="34" charset="0"/>
                <a:cs typeface="Aparajita" panose="020B0604020202020204" pitchFamily="34" charset="0"/>
              </a:rPr>
              <a:t>I - à instituição e ao funcionamento do Fundo e do Conselho de Saúde no âmbito do ente da Federação; e </a:t>
            </a:r>
          </a:p>
          <a:p>
            <a:pPr marL="685800" lvl="2" indent="0" algn="just">
              <a:spcAft>
                <a:spcPts val="450"/>
              </a:spcAft>
              <a:buNone/>
            </a:pPr>
            <a:r>
              <a:rPr lang="pt-BR" sz="1600" b="1" dirty="0">
                <a:latin typeface="Aparajita" panose="020B0604020202020204" pitchFamily="34" charset="0"/>
                <a:cs typeface="Aparajita" panose="020B0604020202020204" pitchFamily="34" charset="0"/>
              </a:rPr>
              <a:t>II - à elaboração do Plano de Saúde. </a:t>
            </a:r>
          </a:p>
        </p:txBody>
      </p:sp>
    </p:spTree>
    <p:extLst>
      <p:ext uri="{BB962C8B-B14F-4D97-AF65-F5344CB8AC3E}">
        <p14:creationId xmlns:p14="http://schemas.microsoft.com/office/powerpoint/2010/main" val="1082543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91" y="171970"/>
            <a:ext cx="6202816" cy="447035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Aparajita" panose="020B0604020202020204" pitchFamily="34" charset="0"/>
                <a:cs typeface="Aparajita" panose="020B0604020202020204" pitchFamily="34" charset="0"/>
              </a:rPr>
              <a:t>Prestação de Contas 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891" y="1059582"/>
            <a:ext cx="7959436" cy="3510390"/>
          </a:xfrm>
        </p:spPr>
        <p:txBody>
          <a:bodyPr>
            <a:normAutofit/>
          </a:bodyPr>
          <a:lstStyle/>
          <a:p>
            <a:r>
              <a:rPr lang="pt-BR" sz="1800" b="1" dirty="0">
                <a:latin typeface="Aparajita" panose="020B0604020202020204" pitchFamily="34" charset="0"/>
                <a:cs typeface="Aparajita" panose="020B0604020202020204" pitchFamily="34" charset="0"/>
              </a:rPr>
              <a:t>Lei Complementar n. 141/2012 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1800" dirty="0">
                <a:latin typeface="Aparajita" panose="020B0604020202020204" pitchFamily="34" charset="0"/>
                <a:cs typeface="Aparajita" panose="020B0604020202020204" pitchFamily="34" charset="0"/>
              </a:rPr>
              <a:t>Art. 31.  Os órgãos gestores de saúde da União, dos Estados, do Distrito Federal e dos Municípios darão ampla divulgação, inclusive em meios eletrônicos de acesso público, das prestações de contas periódicas da área da saúde, para consulta e apreciação dos cidadãos e de instituições da sociedade, com ênfase no que se refere a: </a:t>
            </a:r>
          </a:p>
          <a:p>
            <a:pPr marL="685800" lvl="2" indent="0" algn="just">
              <a:spcAft>
                <a:spcPts val="450"/>
              </a:spcAft>
              <a:buFont typeface="Arial" pitchFamily="34" charset="0"/>
              <a:buNone/>
            </a:pPr>
            <a:r>
              <a:rPr lang="pt-BR" b="1" dirty="0">
                <a:latin typeface="Aparajita" panose="020B0604020202020204" pitchFamily="34" charset="0"/>
                <a:cs typeface="Aparajita" panose="020B0604020202020204" pitchFamily="34" charset="0"/>
              </a:rPr>
              <a:t>I - Comprovação do cumprimento do disposto nesta Lei Complementar; </a:t>
            </a:r>
          </a:p>
          <a:p>
            <a:pPr marL="685800" lvl="2" indent="0" algn="just">
              <a:spcAft>
                <a:spcPts val="450"/>
              </a:spcAft>
              <a:buFont typeface="Arial" pitchFamily="34" charset="0"/>
              <a:buNone/>
            </a:pPr>
            <a:r>
              <a:rPr lang="pt-BR" b="1" dirty="0">
                <a:latin typeface="Aparajita" panose="020B0604020202020204" pitchFamily="34" charset="0"/>
                <a:cs typeface="Aparajita" panose="020B0604020202020204" pitchFamily="34" charset="0"/>
              </a:rPr>
              <a:t>II - Relatório de Gestão do SUS; </a:t>
            </a:r>
          </a:p>
          <a:p>
            <a:pPr marL="685800" lvl="2" indent="0" algn="just">
              <a:spcAft>
                <a:spcPts val="450"/>
              </a:spcAft>
              <a:buFont typeface="Arial" pitchFamily="34" charset="0"/>
              <a:buNone/>
            </a:pPr>
            <a:r>
              <a:rPr lang="pt-BR" b="1" dirty="0">
                <a:latin typeface="Aparajita" panose="020B0604020202020204" pitchFamily="34" charset="0"/>
                <a:cs typeface="Aparajita" panose="020B0604020202020204" pitchFamily="34" charset="0"/>
              </a:rPr>
              <a:t>III - Avaliação do Conselho de Saúde sobre a gestão do SUS no âmbito do respectivo ente da Federação. </a:t>
            </a:r>
          </a:p>
        </p:txBody>
      </p:sp>
    </p:spTree>
    <p:extLst>
      <p:ext uri="{BB962C8B-B14F-4D97-AF65-F5344CB8AC3E}">
        <p14:creationId xmlns:p14="http://schemas.microsoft.com/office/powerpoint/2010/main" val="2709819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79318" y="149342"/>
            <a:ext cx="5025736" cy="447035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Aparajita" panose="020B0604020202020204" pitchFamily="34" charset="0"/>
                <a:cs typeface="Aparajita" panose="020B0604020202020204" pitchFamily="34" charset="0"/>
              </a:rPr>
              <a:t>Prestação de Contas 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6369" y="735549"/>
            <a:ext cx="8234511" cy="4106976"/>
          </a:xfrm>
        </p:spPr>
        <p:txBody>
          <a:bodyPr>
            <a:noAutofit/>
          </a:bodyPr>
          <a:lstStyle/>
          <a:p>
            <a:r>
              <a:rPr lang="pt-BR" sz="1600" dirty="0">
                <a:latin typeface="Aparajita" panose="020B0604020202020204" pitchFamily="34" charset="0"/>
                <a:cs typeface="Aparajita" panose="020B0604020202020204" pitchFamily="34" charset="0"/>
              </a:rPr>
              <a:t>Lei Complementar n. 141/2012 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1600" dirty="0">
                <a:latin typeface="Aparajita" panose="020B0604020202020204" pitchFamily="34" charset="0"/>
                <a:cs typeface="Aparajita" panose="020B0604020202020204" pitchFamily="34" charset="0"/>
              </a:rPr>
              <a:t>Art. 36.  O gestor do SUS em cada ente da Federação elaborará Relatório detalhado referente ao quadrimestre anterior, o qual conterá, no mínimo, as seguintes informações: </a:t>
            </a:r>
          </a:p>
          <a:p>
            <a:pPr marL="685800" lvl="2" indent="0" algn="just">
              <a:spcAft>
                <a:spcPts val="450"/>
              </a:spcAft>
              <a:buFont typeface="Arial" pitchFamily="34" charset="0"/>
              <a:buNone/>
            </a:pPr>
            <a:r>
              <a:rPr lang="pt-BR" sz="1600" dirty="0">
                <a:latin typeface="Aparajita" panose="020B0604020202020204" pitchFamily="34" charset="0"/>
                <a:cs typeface="Aparajita" panose="020B0604020202020204" pitchFamily="34" charset="0"/>
              </a:rPr>
              <a:t>I - montante e fonte dos recursos aplicados no período; </a:t>
            </a:r>
          </a:p>
          <a:p>
            <a:pPr marL="685800" lvl="2" indent="0" algn="just">
              <a:spcAft>
                <a:spcPts val="450"/>
              </a:spcAft>
              <a:buFont typeface="Arial" pitchFamily="34" charset="0"/>
              <a:buNone/>
            </a:pPr>
            <a:r>
              <a:rPr lang="pt-BR" sz="1600" dirty="0">
                <a:latin typeface="Aparajita" panose="020B0604020202020204" pitchFamily="34" charset="0"/>
                <a:cs typeface="Aparajita" panose="020B0604020202020204" pitchFamily="34" charset="0"/>
              </a:rPr>
              <a:t>II - auditorias realizadas ou em fase de execução no período e suas recomendações e determinações; </a:t>
            </a:r>
          </a:p>
          <a:p>
            <a:pPr marL="685800" lvl="2" indent="0" algn="just">
              <a:spcAft>
                <a:spcPts val="450"/>
              </a:spcAft>
              <a:buFont typeface="Arial" pitchFamily="34" charset="0"/>
              <a:buNone/>
            </a:pPr>
            <a:r>
              <a:rPr lang="pt-BR" sz="1600" dirty="0">
                <a:latin typeface="Aparajita" panose="020B0604020202020204" pitchFamily="34" charset="0"/>
                <a:cs typeface="Aparajita" panose="020B0604020202020204" pitchFamily="34" charset="0"/>
              </a:rPr>
              <a:t>III - oferta e produção de serviços públicos na rede assistencial própria, contratada e conveniada, cotejando esses dados com os indicadores de saúde da população em seu âmbito de atuação. </a:t>
            </a:r>
          </a:p>
          <a:p>
            <a:pPr marL="685800" lvl="2" indent="0" algn="just">
              <a:spcAft>
                <a:spcPts val="450"/>
              </a:spcAft>
              <a:buFont typeface="Arial" pitchFamily="34" charset="0"/>
              <a:buNone/>
            </a:pPr>
            <a:r>
              <a:rPr lang="pt-BR" sz="1600" b="1" dirty="0">
                <a:latin typeface="Aparajita" panose="020B0604020202020204" pitchFamily="34" charset="0"/>
                <a:cs typeface="Aparajita" panose="020B0604020202020204" pitchFamily="34" charset="0"/>
              </a:rPr>
              <a:t>§ 1o  A União, os Estados, o Distrito Federal e os Municípios deverão comprovar a observância do disposto neste artigo mediante o envio de Relatório de Gestão ao respectivo Conselho de Saúde, até o dia 30 de março do ano seguinte ao da execução financeira, cabendo ao Conselho emitir parecer conclusivo sobre o cumprimento ou não das normas estatuídas nesta Lei Complementar, ao qual será dada ampla divulgação, inclusive em meios eletrônicos de acesso público, sem prejuízo do disposto nos </a:t>
            </a:r>
            <a:r>
              <a:rPr lang="pt-BR" sz="1600" b="1" dirty="0" err="1">
                <a:latin typeface="Aparajita" panose="020B0604020202020204" pitchFamily="34" charset="0"/>
                <a:cs typeface="Aparajita" panose="020B0604020202020204" pitchFamily="34" charset="0"/>
              </a:rPr>
              <a:t>arts</a:t>
            </a:r>
            <a:r>
              <a:rPr lang="pt-BR" sz="1600" b="1" dirty="0">
                <a:latin typeface="Aparajita" panose="020B0604020202020204" pitchFamily="34" charset="0"/>
                <a:cs typeface="Aparajita" panose="020B0604020202020204" pitchFamily="34" charset="0"/>
              </a:rPr>
              <a:t>. 56 e 57 da Lei Complementar nº 101, de 4 de maio de 2000. </a:t>
            </a:r>
          </a:p>
        </p:txBody>
      </p:sp>
    </p:spTree>
    <p:extLst>
      <p:ext uri="{BB962C8B-B14F-4D97-AF65-F5344CB8AC3E}">
        <p14:creationId xmlns:p14="http://schemas.microsoft.com/office/powerpoint/2010/main" val="74302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 txBox="1">
            <a:spLocks/>
          </p:cNvSpPr>
          <p:nvPr/>
        </p:nvSpPr>
        <p:spPr>
          <a:xfrm>
            <a:off x="1702594" y="3376613"/>
            <a:ext cx="5829300" cy="1102519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t-BR" sz="3000" dirty="0">
              <a:latin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C2ACF8F-97AC-492E-BD56-1DBDE0FB94B1}"/>
              </a:ext>
            </a:extLst>
          </p:cNvPr>
          <p:cNvSpPr/>
          <p:nvPr/>
        </p:nvSpPr>
        <p:spPr>
          <a:xfrm>
            <a:off x="1495258" y="562384"/>
            <a:ext cx="429494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50" b="1" dirty="0">
                <a:solidFill>
                  <a:schemeClr val="tx1"/>
                </a:solidFill>
                <a:latin typeface="+mn-lt"/>
              </a:rPr>
              <a:t>DIMENSÕES E DESAFIOS DO SISTEMA ÚNICO DE SAÚDE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001280"/>
              </p:ext>
            </p:extLst>
          </p:nvPr>
        </p:nvGraphicFramePr>
        <p:xfrm>
          <a:off x="1885951" y="1557934"/>
          <a:ext cx="5372100" cy="2678910"/>
        </p:xfrm>
        <a:graphic>
          <a:graphicData uri="http://schemas.openxmlformats.org/drawingml/2006/table">
            <a:tbl>
              <a:tblPr/>
              <a:tblGrid>
                <a:gridCol w="42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9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895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85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Assistenciais (ano)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Econômicas (R$/ano)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Mi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Partos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128,8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Bi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Orçamento SUS União* (43%)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Mi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Órteses próteses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76,6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Bi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Orçamento SUS Estados (26%)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Mi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Procedimentos oncológicos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91,4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Bi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Orçamento SUS Municípios  (31%)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Mi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Internações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185,7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Mi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Vacinas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296,8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Bi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Orçamento SUS total (100%)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925,9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Mi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Medicamentos alto custo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Bi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Consultas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Mil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capita Brasil (R$/ano)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Bi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Procedimentos ambulatoriais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Reais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capita Brasil (R$/dia)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Ministério da Saúde 2017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*LOA União 2019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59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População total 209.426.540 habitantes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9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Extensão territorial 8.516.000 km2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59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Secretários Municipais de Saúde 5.570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48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2" y="843913"/>
            <a:ext cx="8270421" cy="447035"/>
          </a:xfrm>
        </p:spPr>
        <p:txBody>
          <a:bodyPr/>
          <a:lstStyle/>
          <a:p>
            <a:r>
              <a:rPr lang="pt-BR" sz="1800" b="1" dirty="0"/>
              <a:t>Articulação do planejamento governamental com os instrumentos de gestão do SUS 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15" y="1796896"/>
            <a:ext cx="7478169" cy="2200582"/>
          </a:xfrm>
        </p:spPr>
      </p:pic>
      <p:sp>
        <p:nvSpPr>
          <p:cNvPr id="5" name="CaixaDeTexto 4"/>
          <p:cNvSpPr txBox="1"/>
          <p:nvPr/>
        </p:nvSpPr>
        <p:spPr>
          <a:xfrm>
            <a:off x="399960" y="4765963"/>
            <a:ext cx="86590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/>
              <a:t>Fonte: SES/SC</a:t>
            </a:r>
          </a:p>
        </p:txBody>
      </p:sp>
    </p:spTree>
    <p:extLst>
      <p:ext uri="{BB962C8B-B14F-4D97-AF65-F5344CB8AC3E}">
        <p14:creationId xmlns:p14="http://schemas.microsoft.com/office/powerpoint/2010/main" val="2515214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8883" y="2068668"/>
            <a:ext cx="4662081" cy="5013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800" b="1" dirty="0">
                <a:latin typeface="Aparajita" panose="020B0604020202020204" pitchFamily="34" charset="0"/>
                <a:cs typeface="Aparajita" panose="020B0604020202020204" pitchFamily="34" charset="0"/>
              </a:rPr>
              <a:t>Portaria nº 3.992/2017 </a:t>
            </a:r>
          </a:p>
          <a:p>
            <a:pPr marL="0" indent="0">
              <a:buNone/>
            </a:pPr>
            <a:endParaRPr lang="pt-BR" sz="2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69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77091" y="651164"/>
            <a:ext cx="8444345" cy="4001802"/>
          </a:xfrm>
        </p:spPr>
        <p:txBody>
          <a:bodyPr>
            <a:normAutofit/>
          </a:bodyPr>
          <a:lstStyle/>
          <a:p>
            <a:pPr lvl="1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endParaRPr lang="pt-BR" sz="16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lvl="1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1600" b="1" dirty="0">
                <a:latin typeface="Aparajita" panose="020B0604020202020204" pitchFamily="34" charset="0"/>
                <a:cs typeface="Aparajita" panose="020B0604020202020204" pitchFamily="34" charset="0"/>
              </a:rPr>
              <a:t>Publicada em </a:t>
            </a:r>
            <a:r>
              <a:rPr lang="pt-BR" sz="1600" b="1" dirty="0">
                <a:latin typeface="Aparajita" panose="020B0604020202020204" pitchFamily="34" charset="0"/>
                <a:cs typeface="Aparajita" panose="020B0604020202020204" pitchFamily="34" charset="0"/>
                <a:hlinkClick r:id="rId2"/>
              </a:rPr>
              <a:t>28/12/2017</a:t>
            </a:r>
            <a:r>
              <a:rPr lang="pt-BR" sz="1600" b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1600" b="1" dirty="0">
                <a:latin typeface="Aparajita" panose="020B0604020202020204" pitchFamily="34" charset="0"/>
                <a:cs typeface="Aparajita" panose="020B0604020202020204" pitchFamily="34" charset="0"/>
              </a:rPr>
              <a:t>Altera a </a:t>
            </a:r>
            <a:r>
              <a:rPr lang="pt-BR" sz="1600" b="1" dirty="0">
                <a:latin typeface="Aparajita" panose="020B0604020202020204" pitchFamily="34" charset="0"/>
                <a:cs typeface="Aparajita" panose="020B0604020202020204" pitchFamily="34" charset="0"/>
                <a:hlinkClick r:id="rId3"/>
              </a:rPr>
              <a:t>Portaria de Consolidação nº 6/GM/MS</a:t>
            </a:r>
            <a:r>
              <a:rPr lang="pt-BR" sz="1600" b="1" dirty="0">
                <a:latin typeface="Aparajita" panose="020B0604020202020204" pitchFamily="34" charset="0"/>
                <a:cs typeface="Aparajita" panose="020B0604020202020204" pitchFamily="34" charset="0"/>
              </a:rPr>
              <a:t>, que contemplava o conteúdo da portaria nº 204/2007 acerca do financiamento e da transferência dos recursos federais para as ações e os serviços públicos de saúde.  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1600" b="1" dirty="0">
                <a:latin typeface="Aparajita" panose="020B0604020202020204" pitchFamily="34" charset="0"/>
                <a:cs typeface="Aparajita" panose="020B0604020202020204" pitchFamily="34" charset="0"/>
              </a:rPr>
              <a:t>Recursos para custeio: </a:t>
            </a:r>
            <a:r>
              <a:rPr lang="pt-BR" sz="1600" b="1" dirty="0">
                <a:solidFill>
                  <a:srgbClr val="00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Estabeleceu que a transferência dos recursos financeiros federais destinados ao custeio de ações e serviços de saúde na modalidade fundo a fundo, hoje repassados em cinco blocos, passará a ser realizada em apenas uma conta financeira.</a:t>
            </a:r>
            <a:r>
              <a:rPr lang="pt-BR" sz="1600" b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1600" b="1" dirty="0">
                <a:latin typeface="Aparajita" panose="020B0604020202020204" pitchFamily="34" charset="0"/>
                <a:cs typeface="Aparajita" panose="020B0604020202020204" pitchFamily="34" charset="0"/>
              </a:rPr>
              <a:t>Recursos para investimentos: Serão </a:t>
            </a:r>
            <a:r>
              <a:rPr lang="pt-BR" sz="1600" b="1" dirty="0">
                <a:solidFill>
                  <a:srgbClr val="00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transferidos para uma só conta corrente específica para os investimentos</a:t>
            </a:r>
            <a:r>
              <a:rPr lang="pt-BR" sz="1600" b="1" dirty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490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7" y="1305213"/>
            <a:ext cx="5883886" cy="308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76808" y="212955"/>
            <a:ext cx="51434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dirty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PORTARIA MS 3.992/2017</a:t>
            </a:r>
          </a:p>
          <a:p>
            <a:r>
              <a:rPr lang="pt-BR" sz="1350" b="1" dirty="0" err="1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Pactuação</a:t>
            </a:r>
            <a:r>
              <a:rPr lang="pt-BR" sz="1350" b="1" dirty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CIT 2017 - Fim dos blocos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4737699" y="1559583"/>
            <a:ext cx="1055345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pt-BR" sz="1350" dirty="0">
              <a:solidFill>
                <a:schemeClr val="bg1"/>
              </a:solidFill>
            </a:endParaRPr>
          </a:p>
          <a:p>
            <a:pPr algn="ctr"/>
            <a:r>
              <a:rPr lang="pt-BR" sz="1350" dirty="0">
                <a:solidFill>
                  <a:schemeClr val="bg1"/>
                </a:solidFill>
              </a:rPr>
              <a:t>Bloco de Custeio das Ações e Serviços Públicos de Saúde</a:t>
            </a:r>
          </a:p>
          <a:p>
            <a:pPr algn="ctr"/>
            <a:endParaRPr lang="pt-BR" sz="135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09821" y="3516253"/>
            <a:ext cx="1311099" cy="456087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just"/>
            <a:r>
              <a:rPr lang="pt-BR" sz="788" b="1" dirty="0">
                <a:solidFill>
                  <a:schemeClr val="bg1"/>
                </a:solidFill>
              </a:rPr>
              <a:t>Bloco de Investimento na Rede de Serviços Públicos de Saúde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783957" y="1416454"/>
            <a:ext cx="2013679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Custeio :</a:t>
            </a:r>
          </a:p>
          <a:p>
            <a:pPr marL="285750" indent="-285750">
              <a:buFont typeface="+mj-lt"/>
              <a:buAutoNum type="alphaLcParenR"/>
            </a:pP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Atenção Básica</a:t>
            </a:r>
          </a:p>
          <a:p>
            <a:pPr marL="285750" indent="-285750">
              <a:buFont typeface="+mj-lt"/>
              <a:buAutoNum type="alphaLcParenR"/>
            </a:pP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Atenção Média e Alta Complexidade</a:t>
            </a:r>
          </a:p>
          <a:p>
            <a:pPr marL="285750" indent="-285750">
              <a:buFont typeface="+mj-lt"/>
              <a:buAutoNum type="alphaLcParenR"/>
            </a:pP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Assistência Farmacêutica</a:t>
            </a:r>
          </a:p>
          <a:p>
            <a:pPr marL="285750" indent="-285750">
              <a:buFont typeface="+mj-lt"/>
              <a:buAutoNum type="alphaLcParenR"/>
            </a:pP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Vigilância em Saúde </a:t>
            </a:r>
          </a:p>
          <a:p>
            <a:pPr marL="285750" indent="-285750">
              <a:buFont typeface="+mj-lt"/>
              <a:buAutoNum type="alphaLcParenR"/>
            </a:pPr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Gestão do SUS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70963" y="3075331"/>
            <a:ext cx="2072572" cy="1600438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Investimento na Rede de Serviços Públicos de Saúde:</a:t>
            </a:r>
          </a:p>
          <a:p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a) Atenção Básica</a:t>
            </a:r>
          </a:p>
          <a:p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b) Atenção Especializada</a:t>
            </a:r>
          </a:p>
          <a:p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c) Vigilância em Saúde;</a:t>
            </a:r>
          </a:p>
          <a:p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d) Gestão e desenvolvimento de tecnologias em Saúde no SUS; e</a:t>
            </a:r>
          </a:p>
          <a:p>
            <a:r>
              <a:rPr lang="pt-BR" sz="1200" dirty="0">
                <a:latin typeface="Aparajita" panose="020B0604020202020204" pitchFamily="34" charset="0"/>
                <a:cs typeface="Aparajita" panose="020B0604020202020204" pitchFamily="34" charset="0"/>
              </a:rPr>
              <a:t>e) Gestão do SUS.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948054" y="988683"/>
            <a:ext cx="1357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parajita" panose="020B0604020202020204" pitchFamily="34" charset="0"/>
                <a:cs typeface="Aparajita" panose="020B0604020202020204" pitchFamily="34" charset="0"/>
              </a:rPr>
              <a:t>GRUPOS</a:t>
            </a:r>
          </a:p>
        </p:txBody>
      </p:sp>
    </p:spTree>
    <p:extLst>
      <p:ext uri="{BB962C8B-B14F-4D97-AF65-F5344CB8AC3E}">
        <p14:creationId xmlns:p14="http://schemas.microsoft.com/office/powerpoint/2010/main" val="1861365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7194" y="1534872"/>
            <a:ext cx="7279333" cy="248294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pt-BR" sz="10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</a:rPr>
              <a:t>Os recursos que compõem cada Bloco serão transferidos, fundo a fundo, de forma regular e automática, em conta corrente específica e única para cada Bloco e mantidas em instituições financeiras oficiais federais.</a:t>
            </a:r>
          </a:p>
          <a:p>
            <a:pPr algn="ctr">
              <a:lnSpc>
                <a:spcPct val="200000"/>
              </a:lnSpc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500961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87928" y="1841785"/>
            <a:ext cx="8077200" cy="29492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chemeClr val="tx1"/>
                </a:solidFill>
              </a:rPr>
              <a:t>I.  Alimentação e atualização regular dos sistemas de informações que compõem a base nacional de informações do SUS.</a:t>
            </a:r>
          </a:p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chemeClr val="tx1"/>
                </a:solidFill>
              </a:rPr>
              <a:t>I. Conselho de Saúde instituído e em funcionamento</a:t>
            </a:r>
          </a:p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chemeClr val="tx1"/>
                </a:solidFill>
              </a:rPr>
              <a:t>II. Fundo de Saúde instituído por lei, categorizado como fundo público em </a:t>
            </a:r>
            <a:r>
              <a:rPr lang="pt-BR" sz="1800" b="1" dirty="0" err="1">
                <a:solidFill>
                  <a:schemeClr val="tx1"/>
                </a:solidFill>
              </a:rPr>
              <a:t>funcionamentoanual</a:t>
            </a:r>
            <a:r>
              <a:rPr lang="pt-BR" sz="1800" b="1" dirty="0">
                <a:solidFill>
                  <a:schemeClr val="tx1"/>
                </a:solidFill>
              </a:rPr>
              <a:t> de saúde e relatório de gestão  submetidos ao respectivo conselho de </a:t>
            </a:r>
          </a:p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chemeClr val="tx1"/>
                </a:solidFill>
              </a:rPr>
              <a:t>III. Plano de Saúde, programação Saúde;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876800" y="1371600"/>
            <a:ext cx="3103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u="sng" dirty="0">
                <a:latin typeface="+mn-lt"/>
              </a:rPr>
              <a:t>Base Legal: Lei Complementar n. 141 - 2012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65909" y="485891"/>
            <a:ext cx="7273080" cy="943325"/>
          </a:xfrm>
        </p:spPr>
        <p:txBody>
          <a:bodyPr/>
          <a:lstStyle/>
          <a:p>
            <a:pPr algn="ctr"/>
            <a:r>
              <a:rPr lang="pt-BR" sz="2000" b="1" dirty="0"/>
              <a:t>Condições para transferências dos recursos federais para ações e serviços públicos em saúde 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156243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485904" y="483697"/>
            <a:ext cx="4887187" cy="447035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Regras para utilização dos recursos</a:t>
            </a:r>
            <a:endParaRPr lang="pt-BR" sz="1800" b="1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77091" y="1274618"/>
            <a:ext cx="7994073" cy="31019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800" b="1" dirty="0"/>
              <a:t>Os recursos que compõem cada Bloco de Financiamento devem ser </a:t>
            </a:r>
            <a:r>
              <a:rPr lang="pt-BR" sz="1800" b="1" dirty="0">
                <a:solidFill>
                  <a:srgbClr val="0033CC"/>
                </a:solidFill>
              </a:rPr>
              <a:t>aplicados em ações  relacionadas ao próprio bloco</a:t>
            </a:r>
            <a:r>
              <a:rPr lang="pt-BR" sz="1800" b="1" dirty="0"/>
              <a:t>, observando também :</a:t>
            </a:r>
          </a:p>
          <a:p>
            <a:pPr lvl="2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b="1" dirty="0"/>
              <a:t>I. Que as ações devem </a:t>
            </a:r>
            <a:r>
              <a:rPr lang="pt-BR" b="1" dirty="0">
                <a:solidFill>
                  <a:srgbClr val="0033CC"/>
                </a:solidFill>
              </a:rPr>
              <a:t>constar no Plano Municipal de Saúde e na Programação Anual de Saúde</a:t>
            </a:r>
            <a:r>
              <a:rPr lang="pt-BR" b="1" dirty="0"/>
              <a:t> do  Município submetidos ao respectivo Conselho de Saúde; e</a:t>
            </a:r>
          </a:p>
          <a:p>
            <a:pPr lvl="2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b="1" dirty="0"/>
              <a:t>II. O </a:t>
            </a:r>
            <a:r>
              <a:rPr lang="pt-BR" b="1" dirty="0">
                <a:solidFill>
                  <a:srgbClr val="0033CC"/>
                </a:solidFill>
              </a:rPr>
              <a:t>cumprimento do objeto e dos compromissos pactuados </a:t>
            </a:r>
            <a:r>
              <a:rPr lang="pt-BR" b="1" dirty="0"/>
              <a:t>e/ou estabelecidos em atos normativos específicos, tais como as portarias e resoluções da CIT e das </a:t>
            </a:r>
            <a:r>
              <a:rPr lang="pt-BR" b="1" dirty="0" err="1"/>
              <a:t>CIBs</a:t>
            </a:r>
            <a:r>
              <a:rPr lang="pt-BR" b="1" dirty="0"/>
              <a:t>, expedidos pela direção do SUS.</a:t>
            </a:r>
          </a:p>
          <a:p>
            <a:pPr lvl="2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b="1" dirty="0"/>
              <a:t>III. </a:t>
            </a:r>
            <a:r>
              <a:rPr lang="pt-BR" b="1" dirty="0">
                <a:solidFill>
                  <a:srgbClr val="0033CC"/>
                </a:solidFill>
              </a:rPr>
              <a:t>Vinculação com os programas de trabalho previstos no Orçamento Geral da União</a:t>
            </a:r>
            <a:r>
              <a:rPr lang="pt-BR" b="1" dirty="0"/>
              <a:t>, ao final do exercício financeiro. </a:t>
            </a:r>
          </a:p>
        </p:txBody>
      </p:sp>
    </p:spTree>
    <p:extLst>
      <p:ext uri="{BB962C8B-B14F-4D97-AF65-F5344CB8AC3E}">
        <p14:creationId xmlns:p14="http://schemas.microsoft.com/office/powerpoint/2010/main" val="3160867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20436" y="840762"/>
            <a:ext cx="7028166" cy="3996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b="1" dirty="0">
                <a:latin typeface="Aparajita" panose="020B0604020202020204" pitchFamily="34" charset="0"/>
                <a:ea typeface="Times New Roman" panose="02020603050405020304" pitchFamily="18" charset="0"/>
                <a:cs typeface="Aparajita" panose="020B0604020202020204" pitchFamily="34" charset="0"/>
              </a:rPr>
              <a:t>Os recursos financeiros referentes ao Bloco de Custeio transferidos são destinados:</a:t>
            </a: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arajita" panose="020B0604020202020204" pitchFamily="34" charset="0"/>
                <a:ea typeface="Times New Roman" panose="02020603050405020304" pitchFamily="18" charset="0"/>
                <a:cs typeface="Aparajita" panose="020B0604020202020204" pitchFamily="34" charset="0"/>
              </a:rPr>
              <a:t>Manutenção da prestação das ações e serviços públicos de saúde e; </a:t>
            </a: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arajita" panose="020B0604020202020204" pitchFamily="34" charset="0"/>
                <a:ea typeface="Times New Roman" panose="02020603050405020304" pitchFamily="18" charset="0"/>
                <a:cs typeface="Aparajita" panose="020B0604020202020204" pitchFamily="34" charset="0"/>
              </a:rPr>
              <a:t>Funcionamento dos órgãos e estabelecimentos responsáveis pela implementação das ações e serviços públicos de saúde.</a:t>
            </a:r>
          </a:p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450"/>
              </a:spcAft>
            </a:pPr>
            <a:r>
              <a:rPr lang="pt-BR" dirty="0">
                <a:latin typeface="Aparajita" panose="020B0604020202020204" pitchFamily="34" charset="0"/>
                <a:ea typeface="Times New Roman" panose="02020603050405020304" pitchFamily="18" charset="0"/>
                <a:cs typeface="Aparajita" panose="020B0604020202020204" pitchFamily="34" charset="0"/>
              </a:rPr>
              <a:t> </a:t>
            </a:r>
            <a:r>
              <a:rPr lang="pt-BR" b="1" dirty="0">
                <a:latin typeface="Aparajita" panose="020B0604020202020204" pitchFamily="34" charset="0"/>
                <a:ea typeface="Times New Roman" panose="02020603050405020304" pitchFamily="18" charset="0"/>
                <a:cs typeface="Aparajita" panose="020B0604020202020204" pitchFamily="34" charset="0"/>
              </a:rPr>
              <a:t>Fica vedada a utilização de recursos federais referentes ao Bloco de Custeio para o pagamento de:</a:t>
            </a:r>
          </a:p>
          <a:p>
            <a:pPr marL="257175" indent="-257175" algn="just">
              <a:lnSpc>
                <a:spcPct val="115000"/>
              </a:lnSpc>
              <a:spcAft>
                <a:spcPts val="450"/>
              </a:spcAft>
              <a:buFont typeface="+mj-lt"/>
              <a:buAutoNum type="alphaLcParenR"/>
            </a:pPr>
            <a:r>
              <a:rPr lang="pt-BR" dirty="0">
                <a:latin typeface="Aparajita" panose="020B0604020202020204" pitchFamily="34" charset="0"/>
                <a:ea typeface="Times New Roman" panose="02020603050405020304" pitchFamily="18" charset="0"/>
                <a:cs typeface="Aparajita" panose="020B0604020202020204" pitchFamily="34" charset="0"/>
              </a:rPr>
              <a:t>Servidores inativos; </a:t>
            </a:r>
          </a:p>
          <a:p>
            <a:pPr marL="257175" indent="-257175" algn="just">
              <a:lnSpc>
                <a:spcPct val="115000"/>
              </a:lnSpc>
              <a:spcAft>
                <a:spcPts val="450"/>
              </a:spcAft>
              <a:buFont typeface="+mj-lt"/>
              <a:buAutoNum type="alphaLcParenR"/>
            </a:pPr>
            <a:r>
              <a:rPr lang="pt-BR" dirty="0">
                <a:latin typeface="Aparajita" panose="020B0604020202020204" pitchFamily="34" charset="0"/>
                <a:ea typeface="Times New Roman" panose="02020603050405020304" pitchFamily="18" charset="0"/>
                <a:cs typeface="Aparajita" panose="020B0604020202020204" pitchFamily="34" charset="0"/>
              </a:rPr>
              <a:t>Servidores ativos, exceto aqueles contratados exclusivamente para desempenhar funções relacionadas aos serviços previstos no respectivo Plano de Saúde; </a:t>
            </a:r>
          </a:p>
          <a:p>
            <a:pPr marL="257175" indent="-257175" algn="just">
              <a:lnSpc>
                <a:spcPct val="115000"/>
              </a:lnSpc>
              <a:spcAft>
                <a:spcPts val="450"/>
              </a:spcAft>
              <a:buFont typeface="+mj-lt"/>
              <a:buAutoNum type="alphaLcParenR"/>
            </a:pPr>
            <a:r>
              <a:rPr lang="pt-BR" dirty="0">
                <a:latin typeface="Aparajita" panose="020B0604020202020204" pitchFamily="34" charset="0"/>
                <a:ea typeface="Times New Roman" panose="02020603050405020304" pitchFamily="18" charset="0"/>
                <a:cs typeface="Aparajita" panose="020B0604020202020204" pitchFamily="34" charset="0"/>
              </a:rPr>
              <a:t>Gratificação de função de cargos comissionados, exceto aqueles diretamente ligados às funções relacionadas aos serviços previstos no respectivo Plano de Saúde; </a:t>
            </a:r>
          </a:p>
          <a:p>
            <a:pPr marL="257175" indent="-257175" algn="just">
              <a:lnSpc>
                <a:spcPct val="115000"/>
              </a:lnSpc>
              <a:spcAft>
                <a:spcPts val="450"/>
              </a:spcAft>
              <a:buFont typeface="+mj-lt"/>
              <a:buAutoNum type="alphaLcParenR"/>
            </a:pPr>
            <a:r>
              <a:rPr lang="pt-BR" dirty="0">
                <a:latin typeface="Aparajita" panose="020B0604020202020204" pitchFamily="34" charset="0"/>
                <a:ea typeface="Times New Roman" panose="02020603050405020304" pitchFamily="18" charset="0"/>
                <a:cs typeface="Aparajita" panose="020B0604020202020204" pitchFamily="34" charset="0"/>
              </a:rPr>
              <a:t>Pagamento de assessorias ou consultorias prestadas por servidores públicos pertencentes ao quadro do próprio Município ou do Estado; e</a:t>
            </a:r>
          </a:p>
          <a:p>
            <a:pPr marL="257175" indent="-257175" algn="just">
              <a:lnSpc>
                <a:spcPct val="115000"/>
              </a:lnSpc>
              <a:spcAft>
                <a:spcPts val="450"/>
              </a:spcAft>
              <a:buFont typeface="+mj-lt"/>
              <a:buAutoNum type="alphaLcParenR"/>
            </a:pPr>
            <a:r>
              <a:rPr lang="pt-BR" dirty="0">
                <a:latin typeface="Aparajita" panose="020B0604020202020204" pitchFamily="34" charset="0"/>
                <a:ea typeface="Times New Roman" panose="02020603050405020304" pitchFamily="18" charset="0"/>
                <a:cs typeface="Aparajita" panose="020B0604020202020204" pitchFamily="34" charset="0"/>
              </a:rPr>
              <a:t>Obras de construções novas, bem como de ampliações e adequações de imóveis já existentes, ainda que utilizados para a realização de ações e/ou serviços de saúde.”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01670" y="303498"/>
            <a:ext cx="4212468" cy="32403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defTabSz="914400" eaLnBrk="1" latinLnBrk="0" hangingPunct="1">
              <a:spcBef>
                <a:spcPct val="0"/>
              </a:spcBef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pt-BR" sz="24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92285" y="198678"/>
            <a:ext cx="3702623" cy="447035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Bloco de Custeio</a:t>
            </a:r>
          </a:p>
        </p:txBody>
      </p:sp>
    </p:spTree>
    <p:extLst>
      <p:ext uri="{BB962C8B-B14F-4D97-AF65-F5344CB8AC3E}">
        <p14:creationId xmlns:p14="http://schemas.microsoft.com/office/powerpoint/2010/main" val="875949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51" y="845126"/>
            <a:ext cx="822266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dirty="0">
                <a:latin typeface="Aparajita" panose="020B0604020202020204" pitchFamily="34" charset="0"/>
                <a:cs typeface="Aparajita" panose="020B0604020202020204" pitchFamily="34" charset="0"/>
              </a:rPr>
              <a:t>Os recursos financeiros referentes ao Bloco de Investimentos na Rede de Serviços de Saúde também  serão transferidos em conta corrente única, aplicados conforme definido no ato normativo pactuado e publicado em portaria especifica, e destinar-se-ão, exclusivamente, à:</a:t>
            </a:r>
          </a:p>
          <a:p>
            <a:pPr>
              <a:lnSpc>
                <a:spcPct val="150000"/>
              </a:lnSpc>
            </a:pPr>
            <a:r>
              <a:rPr lang="pt-BR" sz="1800" b="1" dirty="0">
                <a:latin typeface="Aparajita" panose="020B0604020202020204" pitchFamily="34" charset="0"/>
                <a:cs typeface="Aparajita" panose="020B0604020202020204" pitchFamily="34" charset="0"/>
              </a:rPr>
              <a:t>I. Aquisição de equipamentos;</a:t>
            </a:r>
          </a:p>
          <a:p>
            <a:pPr>
              <a:lnSpc>
                <a:spcPct val="150000"/>
              </a:lnSpc>
            </a:pPr>
            <a:r>
              <a:rPr lang="pt-BR" sz="1800" b="1" dirty="0">
                <a:latin typeface="Aparajita" panose="020B0604020202020204" pitchFamily="34" charset="0"/>
                <a:cs typeface="Aparajita" panose="020B0604020202020204" pitchFamily="34" charset="0"/>
              </a:rPr>
              <a:t>II. Obras de construções novas utilizados para a realização de ações e serviços públicos de saúde; e</a:t>
            </a:r>
          </a:p>
          <a:p>
            <a:pPr>
              <a:lnSpc>
                <a:spcPct val="150000"/>
              </a:lnSpc>
            </a:pPr>
            <a:r>
              <a:rPr lang="pt-BR" sz="1800" b="1" dirty="0">
                <a:latin typeface="Aparajita" panose="020B0604020202020204" pitchFamily="34" charset="0"/>
                <a:cs typeface="Aparajita" panose="020B0604020202020204" pitchFamily="34" charset="0"/>
              </a:rPr>
              <a:t>III. Obras  e/ou adequações de imóveis já existentes utilizados para a realização de ações e serviços públicos de saúde.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latin typeface="Aparajita" panose="020B0604020202020204" pitchFamily="34" charset="0"/>
                <a:cs typeface="Aparajita" panose="020B0604020202020204" pitchFamily="34" charset="0"/>
              </a:rPr>
              <a:t>Fica vedada a utilização de recursos financeiros referentes ao Bloco de Investimento em órgãos e unidades voltados, exclusivamente, à realização de atividades administrativas.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67151" y="260179"/>
            <a:ext cx="6515101" cy="44703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/>
              <a:t>Bloco de Investimento</a:t>
            </a:r>
          </a:p>
        </p:txBody>
      </p:sp>
    </p:spTree>
    <p:extLst>
      <p:ext uri="{BB962C8B-B14F-4D97-AF65-F5344CB8AC3E}">
        <p14:creationId xmlns:p14="http://schemas.microsoft.com/office/powerpoint/2010/main" val="210837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5652" y="303502"/>
            <a:ext cx="4760287" cy="447035"/>
          </a:xfrm>
        </p:spPr>
        <p:txBody>
          <a:bodyPr>
            <a:normAutofit fontScale="90000"/>
          </a:bodyPr>
          <a:lstStyle/>
          <a:p>
            <a:br>
              <a:rPr lang="pt-BR" sz="1500" dirty="0"/>
            </a:br>
            <a:endParaRPr lang="pt-BR" sz="1500" dirty="0"/>
          </a:p>
        </p:txBody>
      </p:sp>
      <p:sp>
        <p:nvSpPr>
          <p:cNvPr id="4" name="Retângulo 3"/>
          <p:cNvSpPr/>
          <p:nvPr/>
        </p:nvSpPr>
        <p:spPr>
          <a:xfrm>
            <a:off x="401782" y="805877"/>
            <a:ext cx="8271163" cy="346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1600" b="1" dirty="0">
                <a:latin typeface="Aparajita" panose="020B0604020202020204" pitchFamily="34" charset="0"/>
                <a:ea typeface="Times New Roman" panose="02020603050405020304" pitchFamily="18" charset="0"/>
                <a:cs typeface="Aparajita" panose="020B0604020202020204" pitchFamily="34" charset="0"/>
              </a:rPr>
              <a:t>RELATÓRIO DE GESTÃO</a:t>
            </a:r>
          </a:p>
          <a:p>
            <a:pPr algn="just">
              <a:lnSpc>
                <a:spcPct val="115000"/>
              </a:lnSpc>
            </a:pPr>
            <a:r>
              <a:rPr lang="pt-BR" sz="1600" dirty="0">
                <a:latin typeface="Aparajita" panose="020B0604020202020204" pitchFamily="34" charset="0"/>
                <a:cs typeface="Aparajita" panose="020B0604020202020204" pitchFamily="34" charset="0"/>
              </a:rPr>
              <a:t>“Art. 1147. Sem prejuízo de outras formas de controle realizadas pelo Ministério da Saúde, a comprovação da aplicação dos recursos repassados pelo Fundo Nacional de Saúde aos fundos de saúde dos Estados, do Distrito Federal e dos Municípios far-se-á, para o Ministério da Saúde, por meio do Relatório de Gestão, que deve ser elaborado anualmente e submetido ao respectivo Conselho de Saúde.</a:t>
            </a:r>
          </a:p>
          <a:p>
            <a:pPr algn="just">
              <a:lnSpc>
                <a:spcPct val="115000"/>
              </a:lnSpc>
            </a:pPr>
            <a:endParaRPr lang="pt-BR" sz="1600" dirty="0">
              <a:latin typeface="Aparajita" panose="020B0604020202020204" pitchFamily="34" charset="0"/>
              <a:ea typeface="Times New Roman" panose="02020603050405020304" pitchFamily="18" charset="0"/>
              <a:cs typeface="Aparajita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600" b="1" dirty="0">
                <a:latin typeface="Aparajita" panose="020B0604020202020204" pitchFamily="34" charset="0"/>
                <a:cs typeface="Aparajita" panose="020B0604020202020204" pitchFamily="34" charset="0"/>
              </a:rPr>
              <a:t>Parágrafo único. </a:t>
            </a:r>
            <a:r>
              <a:rPr lang="pt-BR" sz="1600" dirty="0">
                <a:latin typeface="Aparajita" panose="020B0604020202020204" pitchFamily="34" charset="0"/>
                <a:cs typeface="Aparajita" panose="020B0604020202020204" pitchFamily="34" charset="0"/>
              </a:rPr>
              <a:t>A regulamentação do Relatório de Gestão encontra-se na Portaria de Consolidação nº 1/GM/MS, de 28 de setembro de 2017, que trata da consolidação das normas sobre direitos e deveres dos usuários da saúde, da organização e do funcionamento do Sistema Único de Saúde.” (NR)</a:t>
            </a:r>
          </a:p>
          <a:p>
            <a:pPr algn="just">
              <a:lnSpc>
                <a:spcPct val="115000"/>
              </a:lnSpc>
            </a:pPr>
            <a:endParaRPr lang="pt-BR" sz="1600" dirty="0">
              <a:latin typeface="Aparajita" panose="020B0604020202020204" pitchFamily="34" charset="0"/>
              <a:ea typeface="Times New Roman" panose="02020603050405020304" pitchFamily="18" charset="0"/>
              <a:cs typeface="Aparajita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52401" y="104059"/>
            <a:ext cx="6089072" cy="54017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latin typeface="Aparajita" panose="020B0604020202020204" pitchFamily="34" charset="0"/>
                <a:cs typeface="Aparajita" panose="020B0604020202020204" pitchFamily="34" charset="0"/>
              </a:rPr>
              <a:t>Monitoramento e controle dos recursos financeiros transferidos fundo a fundo</a:t>
            </a:r>
          </a:p>
        </p:txBody>
      </p:sp>
    </p:spTree>
    <p:extLst>
      <p:ext uri="{BB962C8B-B14F-4D97-AF65-F5344CB8AC3E}">
        <p14:creationId xmlns:p14="http://schemas.microsoft.com/office/powerpoint/2010/main" val="198663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 txBox="1">
            <a:spLocks/>
          </p:cNvSpPr>
          <p:nvPr/>
        </p:nvSpPr>
        <p:spPr>
          <a:xfrm>
            <a:off x="1702594" y="3376613"/>
            <a:ext cx="5829300" cy="1102519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t-BR" sz="3000" dirty="0">
              <a:latin typeface="+mn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CC2E4E9-4ECD-4D9C-B6AC-70CC0DC52041}"/>
              </a:ext>
            </a:extLst>
          </p:cNvPr>
          <p:cNvSpPr/>
          <p:nvPr/>
        </p:nvSpPr>
        <p:spPr>
          <a:xfrm>
            <a:off x="1495258" y="562385"/>
            <a:ext cx="46697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50" b="1" dirty="0">
                <a:solidFill>
                  <a:schemeClr val="tx1"/>
                </a:solidFill>
                <a:latin typeface="+mn-lt"/>
              </a:rPr>
              <a:t>DESAFIOS</a:t>
            </a:r>
          </a:p>
          <a:p>
            <a:r>
              <a:rPr lang="pt-BR" sz="1350" b="1" dirty="0">
                <a:solidFill>
                  <a:srgbClr val="00B0F0"/>
                </a:solidFill>
                <a:latin typeface="+mn-lt"/>
              </a:rPr>
              <a:t>Financiamento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26" y="2052129"/>
            <a:ext cx="3942051" cy="144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58893" y="1094974"/>
            <a:ext cx="7006805" cy="830997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pt-BR" sz="1200" b="1" dirty="0">
              <a:solidFill>
                <a:srgbClr val="00B0F0"/>
              </a:solidFill>
            </a:endParaRPr>
          </a:p>
          <a:p>
            <a:pPr algn="ctr"/>
            <a:r>
              <a:rPr lang="pt-BR" sz="1200" b="1" dirty="0">
                <a:solidFill>
                  <a:srgbClr val="00B0F0"/>
                </a:solidFill>
              </a:rPr>
              <a:t>Formalização legal do cofinanciamento e mecanismos à                                                                                         garantia da integralidade da atenção à saúde dos cidadãos</a:t>
            </a:r>
          </a:p>
          <a:p>
            <a:pPr algn="ctr"/>
            <a:r>
              <a:rPr lang="pt-BR" sz="1200" b="1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99" y="3167393"/>
            <a:ext cx="3767255" cy="187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567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6" y="222077"/>
            <a:ext cx="6227619" cy="447035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/>
              <a:t>Iniciativas</a:t>
            </a:r>
            <a:r>
              <a:rPr lang="en-US" sz="2800" b="1" dirty="0"/>
              <a:t> de </a:t>
            </a:r>
            <a:r>
              <a:rPr lang="pt-BR" sz="2800" b="1" dirty="0"/>
              <a:t>apoio</a:t>
            </a:r>
            <a:r>
              <a:rPr lang="en-US" sz="2800" b="1" dirty="0"/>
              <a:t> </a:t>
            </a:r>
            <a:r>
              <a:rPr lang="en-US" sz="2800" b="1" dirty="0" err="1"/>
              <a:t>ao</a:t>
            </a:r>
            <a:r>
              <a:rPr lang="en-US" sz="2800" b="1" dirty="0"/>
              <a:t> </a:t>
            </a:r>
            <a:r>
              <a:rPr lang="pt-BR" sz="2800" b="1" dirty="0"/>
              <a:t>fortalecimento</a:t>
            </a:r>
            <a:r>
              <a:rPr lang="en-US" sz="2800" b="1" dirty="0"/>
              <a:t> da </a:t>
            </a:r>
            <a:r>
              <a:rPr lang="pt-BR" sz="2800" b="1" dirty="0"/>
              <a:t>Gestão</a:t>
            </a:r>
            <a:r>
              <a:rPr lang="en-US" sz="2800" b="1" dirty="0"/>
              <a:t>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97" y="669112"/>
            <a:ext cx="7336466" cy="435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28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2" y="111268"/>
            <a:ext cx="8721436" cy="489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55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" y="105555"/>
            <a:ext cx="8825345" cy="503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34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3964" y="1245552"/>
            <a:ext cx="8229600" cy="3394472"/>
          </a:xfrm>
        </p:spPr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4" y="116730"/>
            <a:ext cx="8694502" cy="48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97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" y="124117"/>
            <a:ext cx="8664125" cy="483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00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Muito</a:t>
            </a:r>
            <a:r>
              <a:rPr lang="en-US" sz="36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3600" b="1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Obrigada</a:t>
            </a:r>
            <a:r>
              <a:rPr lang="en-US" sz="36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!</a:t>
            </a:r>
          </a:p>
          <a:p>
            <a:pPr marL="0" indent="0" algn="r">
              <a:buNone/>
            </a:pPr>
            <a:endParaRPr lang="en-US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0" indent="0" algn="r">
              <a:buNone/>
            </a:pPr>
            <a:endParaRPr lang="en-US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0" indent="0" algn="r">
              <a:buNone/>
            </a:pPr>
            <a:r>
              <a:rPr lang="en-US" dirty="0">
                <a:latin typeface="DilleniaUPC" panose="02020603050405020304" pitchFamily="18" charset="-34"/>
                <a:cs typeface="DilleniaUPC" panose="02020603050405020304" pitchFamily="18" charset="-34"/>
              </a:rPr>
              <a:t>Blenda Pereira</a:t>
            </a:r>
          </a:p>
          <a:p>
            <a:pPr marL="0" indent="0" algn="r">
              <a:buNone/>
            </a:pPr>
            <a:r>
              <a:rPr lang="en-US" dirty="0">
                <a:latin typeface="DilleniaUPC" panose="02020603050405020304" pitchFamily="18" charset="-34"/>
                <a:cs typeface="DilleniaUPC" panose="02020603050405020304" pitchFamily="18" charset="-34"/>
                <a:hlinkClick r:id="rId2"/>
              </a:rPr>
              <a:t>blenda@conasems.org.br</a:t>
            </a:r>
            <a:endParaRPr lang="en-US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0" indent="0" algn="r">
              <a:buNone/>
            </a:pPr>
            <a:r>
              <a:rPr lang="en-US" dirty="0">
                <a:latin typeface="DilleniaUPC" panose="02020603050405020304" pitchFamily="18" charset="-34"/>
                <a:cs typeface="DilleniaUPC" panose="02020603050405020304" pitchFamily="18" charset="-34"/>
                <a:hlinkClick r:id="rId2"/>
              </a:rPr>
              <a:t>conasems@conasems.org.br</a:t>
            </a:r>
            <a:endParaRPr lang="en-US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0" indent="0" algn="r">
              <a:buNone/>
            </a:pPr>
            <a:r>
              <a:rPr lang="en-US" dirty="0">
                <a:latin typeface="DilleniaUPC" panose="02020603050405020304" pitchFamily="18" charset="-34"/>
                <a:cs typeface="DilleniaUPC" panose="02020603050405020304" pitchFamily="18" charset="-34"/>
                <a:hlinkClick r:id="rId3"/>
              </a:rPr>
              <a:t>www.conasems.org.br</a:t>
            </a:r>
            <a:endParaRPr lang="en-US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6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4163" y="4354119"/>
            <a:ext cx="65214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b="1" dirty="0">
                <a:latin typeface="+mj-lt"/>
              </a:rPr>
              <a:t>EC - Emenda Constitucional </a:t>
            </a:r>
          </a:p>
          <a:p>
            <a:pPr>
              <a:defRPr/>
            </a:pPr>
            <a:r>
              <a:rPr lang="pt-BR" sz="1200" b="1" dirty="0">
                <a:latin typeface="+mj-lt"/>
              </a:rPr>
              <a:t>RCL - Receita Corrente Líquida da União</a:t>
            </a:r>
          </a:p>
          <a:p>
            <a:pPr>
              <a:defRPr/>
            </a:pPr>
            <a:r>
              <a:rPr lang="pt-BR" sz="1200" b="1" dirty="0">
                <a:latin typeface="+mj-lt"/>
              </a:rPr>
              <a:t>IPCA - Índice de Preços Consumido - Amplo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5" y="2087169"/>
            <a:ext cx="8370887" cy="221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00962" y="1540838"/>
            <a:ext cx="8370888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/>
              <a:t>Mínimo de recursos financeiros que devem ser aplicados em </a:t>
            </a:r>
          </a:p>
          <a:p>
            <a:pPr algn="ctr">
              <a:defRPr/>
            </a:pPr>
            <a:r>
              <a:rPr lang="pt-BR" sz="1600" b="1" dirty="0"/>
              <a:t>Ações e Serviços Públicos de Saúde (ASPS)</a:t>
            </a:r>
          </a:p>
        </p:txBody>
      </p:sp>
      <p:sp>
        <p:nvSpPr>
          <p:cNvPr id="3" name="Seta para a direita 2"/>
          <p:cNvSpPr/>
          <p:nvPr/>
        </p:nvSpPr>
        <p:spPr>
          <a:xfrm rot="3162722">
            <a:off x="286469" y="2207895"/>
            <a:ext cx="394724" cy="41760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 para a direita 9"/>
          <p:cNvSpPr/>
          <p:nvPr/>
        </p:nvSpPr>
        <p:spPr>
          <a:xfrm rot="3162722">
            <a:off x="1870851" y="2207894"/>
            <a:ext cx="394724" cy="41760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1991" y="463339"/>
            <a:ext cx="7863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1"/>
                </a:solidFill>
                <a:latin typeface="+mn-lt"/>
              </a:rPr>
              <a:t>PANORAMA</a:t>
            </a:r>
          </a:p>
          <a:p>
            <a:r>
              <a:rPr lang="pt-BR" sz="1800" b="1" dirty="0">
                <a:solidFill>
                  <a:srgbClr val="008E40"/>
                </a:solidFill>
                <a:latin typeface="+mn-lt"/>
              </a:rPr>
              <a:t>FINANCIAMENTO DA SAÚDE</a:t>
            </a:r>
          </a:p>
          <a:p>
            <a:r>
              <a:rPr lang="pt-BR" sz="1800" b="1" dirty="0">
                <a:solidFill>
                  <a:srgbClr val="008E40"/>
                </a:solidFill>
                <a:latin typeface="+mn-lt"/>
              </a:rPr>
              <a:t>União Estados e Municípios  </a:t>
            </a:r>
          </a:p>
        </p:txBody>
      </p:sp>
    </p:spTree>
    <p:extLst>
      <p:ext uri="{BB962C8B-B14F-4D97-AF65-F5344CB8AC3E}">
        <p14:creationId xmlns:p14="http://schemas.microsoft.com/office/powerpoint/2010/main" val="417259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1495258" y="1518537"/>
          <a:ext cx="6127124" cy="3601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2"/>
          <p:cNvSpPr txBox="1">
            <a:spLocks/>
          </p:cNvSpPr>
          <p:nvPr/>
        </p:nvSpPr>
        <p:spPr>
          <a:xfrm>
            <a:off x="1702594" y="3376613"/>
            <a:ext cx="5829300" cy="1102519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t-BR" sz="3000" dirty="0">
              <a:latin typeface="+mn-lt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CC2E4E9-4ECD-4D9C-B6AC-70CC0DC52041}"/>
              </a:ext>
            </a:extLst>
          </p:cNvPr>
          <p:cNvSpPr/>
          <p:nvPr/>
        </p:nvSpPr>
        <p:spPr>
          <a:xfrm>
            <a:off x="1495258" y="562385"/>
            <a:ext cx="42949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50" b="1" dirty="0">
                <a:solidFill>
                  <a:schemeClr val="tx1"/>
                </a:solidFill>
                <a:latin typeface="+mn-lt"/>
              </a:rPr>
              <a:t>DESAFIOS </a:t>
            </a:r>
          </a:p>
          <a:p>
            <a:r>
              <a:rPr lang="pt-BR" sz="1350" b="1" dirty="0">
                <a:solidFill>
                  <a:srgbClr val="00B0F0"/>
                </a:solidFill>
                <a:latin typeface="+mn-lt"/>
              </a:rPr>
              <a:t>FINANCIAMENTO DA SAÚDE PÚBLICA NO BRASIL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2030558" y="1967041"/>
            <a:ext cx="5752160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1356529" y="1744257"/>
            <a:ext cx="36769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pt-BR" sz="750" dirty="0">
                <a:solidFill>
                  <a:srgbClr val="FF0000"/>
                </a:solidFill>
                <a:latin typeface="+mn-lt"/>
              </a:rPr>
              <a:t>Diferença despesas em Ações Serviços Públicos Saúde entre 2015 e 2018 = </a:t>
            </a:r>
            <a:r>
              <a:rPr lang="pt-BR" sz="750" b="1" dirty="0">
                <a:solidFill>
                  <a:srgbClr val="FF0000"/>
                </a:solidFill>
                <a:latin typeface="+mn-lt"/>
              </a:rPr>
              <a:t>R$ 25,3 Bi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2061732" y="1706110"/>
            <a:ext cx="5708391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6964721" y="1790213"/>
            <a:ext cx="809901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1495258" y="1062577"/>
            <a:ext cx="60366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050" b="1" kern="1200" dirty="0">
                <a:solidFill>
                  <a:sysClr val="windowText" lastClr="000000"/>
                </a:solidFill>
              </a:rPr>
              <a:t>Gastos UEM com ASPS - Comparativo</a:t>
            </a:r>
          </a:p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050" b="1" kern="1200" dirty="0">
                <a:solidFill>
                  <a:srgbClr val="00B0F0"/>
                </a:solidFill>
              </a:rPr>
              <a:t>Valores atualizados pelo IPCA para Jan/2019 em R$ Bilhões</a:t>
            </a:r>
          </a:p>
        </p:txBody>
      </p:sp>
    </p:spTree>
    <p:extLst>
      <p:ext uri="{BB962C8B-B14F-4D97-AF65-F5344CB8AC3E}">
        <p14:creationId xmlns:p14="http://schemas.microsoft.com/office/powerpoint/2010/main" val="109046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194" y="1258785"/>
            <a:ext cx="6330099" cy="3736368"/>
          </a:xfrm>
          <a:prstGeom prst="rect">
            <a:avLst/>
          </a:prstGeom>
        </p:spPr>
      </p:pic>
      <p:sp>
        <p:nvSpPr>
          <p:cNvPr id="4104" name="Google Shape;4104;p1"/>
          <p:cNvSpPr txBox="1"/>
          <p:nvPr/>
        </p:nvSpPr>
        <p:spPr>
          <a:xfrm>
            <a:off x="1702594" y="3376613"/>
            <a:ext cx="58293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Clr>
                <a:schemeClr val="dk1"/>
              </a:buClr>
              <a:buSzPts val="3900"/>
            </a:pPr>
            <a:endParaRPr sz="29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5" name="Google Shape;4105;p1"/>
          <p:cNvSpPr/>
          <p:nvPr/>
        </p:nvSpPr>
        <p:spPr>
          <a:xfrm>
            <a:off x="6260621" y="4953315"/>
            <a:ext cx="1617525" cy="18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pt-BR" sz="750" b="1">
                <a:latin typeface="Calibri"/>
                <a:ea typeface="Calibri"/>
                <a:cs typeface="Calibri"/>
                <a:sym typeface="Calibri"/>
              </a:rPr>
              <a:t>Fonte:</a:t>
            </a:r>
            <a:r>
              <a:rPr lang="pt-BR" sz="750">
                <a:latin typeface="Calibri"/>
                <a:ea typeface="Calibri"/>
                <a:cs typeface="Calibri"/>
                <a:sym typeface="Calibri"/>
              </a:rPr>
              <a:t> SIOPS e SPO Junho/2019</a:t>
            </a:r>
            <a:endParaRPr sz="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6" name="Google Shape;4106;p1"/>
          <p:cNvSpPr/>
          <p:nvPr/>
        </p:nvSpPr>
        <p:spPr>
          <a:xfrm>
            <a:off x="1495258" y="562385"/>
            <a:ext cx="4295025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DESAFIOS </a:t>
            </a:r>
            <a:endParaRPr sz="13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B0F0"/>
              </a:buClr>
              <a:buSzPts val="1800"/>
            </a:pPr>
            <a:r>
              <a:rPr lang="pt-BR" sz="135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FINANCIAMENTO DA SAÚDE PÚBLICA NO BRASIL</a:t>
            </a:r>
            <a:endParaRPr sz="1050" dirty="0"/>
          </a:p>
        </p:txBody>
      </p:sp>
      <p:sp>
        <p:nvSpPr>
          <p:cNvPr id="2" name="Retângulo 1"/>
          <p:cNvSpPr/>
          <p:nvPr/>
        </p:nvSpPr>
        <p:spPr>
          <a:xfrm>
            <a:off x="1495257" y="1062577"/>
            <a:ext cx="61034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050" b="1" kern="1200" dirty="0">
                <a:solidFill>
                  <a:sysClr val="windowText" lastClr="000000"/>
                </a:solidFill>
              </a:rPr>
              <a:t>Gastos MINISTÉRIO DA SAÚDE com ASPS </a:t>
            </a:r>
          </a:p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050" b="1" kern="1200" dirty="0">
                <a:solidFill>
                  <a:srgbClr val="00B0F0"/>
                </a:solidFill>
              </a:rPr>
              <a:t>Valores atualizados pelo IPCA para </a:t>
            </a:r>
            <a:r>
              <a:rPr lang="pt-BR" sz="1050" b="1" kern="1200" dirty="0" err="1">
                <a:solidFill>
                  <a:srgbClr val="00B0F0"/>
                </a:solidFill>
              </a:rPr>
              <a:t>Nov</a:t>
            </a:r>
            <a:r>
              <a:rPr lang="pt-BR" sz="1050" b="1" kern="1200" dirty="0">
                <a:solidFill>
                  <a:srgbClr val="00B0F0"/>
                </a:solidFill>
              </a:rPr>
              <a:t>/2019 em R$ Bilhões</a:t>
            </a:r>
          </a:p>
        </p:txBody>
      </p:sp>
    </p:spTree>
    <p:extLst>
      <p:ext uri="{BB962C8B-B14F-4D97-AF65-F5344CB8AC3E}">
        <p14:creationId xmlns:p14="http://schemas.microsoft.com/office/powerpoint/2010/main" val="354044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8" y="2886597"/>
            <a:ext cx="2055648" cy="4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8" y="3344034"/>
            <a:ext cx="2076815" cy="54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28601" y="275306"/>
            <a:ext cx="685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1"/>
                </a:solidFill>
                <a:latin typeface="+mn-lt"/>
              </a:rPr>
              <a:t>PANORAMA</a:t>
            </a:r>
          </a:p>
          <a:p>
            <a:r>
              <a:rPr lang="pt-BR" sz="1800" b="1" dirty="0">
                <a:solidFill>
                  <a:srgbClr val="008E40"/>
                </a:solidFill>
                <a:latin typeface="+mn-lt"/>
              </a:rPr>
              <a:t>PACTO FEDERATIVO - Despesas com Recursos Próprios acima dos 15% da EC 29 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92" y="1956897"/>
            <a:ext cx="6158344" cy="23869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901537" y="1146879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u="sng" dirty="0">
                <a:solidFill>
                  <a:srgbClr val="008E40"/>
                </a:solidFill>
                <a:latin typeface="+mn-lt"/>
              </a:rPr>
              <a:t>Em 2017 os municípios arrecadaram R$ 35 bilhões em IPTU e aplicaram acima do mínimo constitucional em saúde – R$ 31 bilhões </a:t>
            </a:r>
          </a:p>
        </p:txBody>
      </p:sp>
    </p:spTree>
    <p:extLst>
      <p:ext uri="{BB962C8B-B14F-4D97-AF65-F5344CB8AC3E}">
        <p14:creationId xmlns:p14="http://schemas.microsoft.com/office/powerpoint/2010/main" val="359973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6607837" y="1617456"/>
            <a:ext cx="1449239" cy="2743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790678"/>
              </p:ext>
            </p:extLst>
          </p:nvPr>
        </p:nvGraphicFramePr>
        <p:xfrm>
          <a:off x="560392" y="1263300"/>
          <a:ext cx="8143875" cy="3393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2"/>
          <p:cNvSpPr txBox="1">
            <a:spLocks/>
          </p:cNvSpPr>
          <p:nvPr/>
        </p:nvSpPr>
        <p:spPr>
          <a:xfrm>
            <a:off x="746125" y="3376615"/>
            <a:ext cx="7772400" cy="1102519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t-BR" dirty="0"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926143" y="4742262"/>
            <a:ext cx="2936875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000" b="1" dirty="0">
                <a:latin typeface="+mn-lt"/>
              </a:rPr>
              <a:t>Fonte:</a:t>
            </a:r>
            <a:r>
              <a:rPr lang="pt-BR" sz="1000" dirty="0">
                <a:latin typeface="+mn-lt"/>
              </a:rPr>
              <a:t> SIOPS e FNS, Abril 2018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3767" y="227629"/>
            <a:ext cx="7863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PANORAMA</a:t>
            </a:r>
          </a:p>
          <a:p>
            <a:r>
              <a:rPr lang="pt-BR" b="1" dirty="0">
                <a:solidFill>
                  <a:srgbClr val="008E4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TRANSFERÊNCIAS DA UNIÃO PELO FUNDO NACIONAL DE SAÚDE (FNS)</a:t>
            </a:r>
          </a:p>
          <a:p>
            <a:r>
              <a:rPr lang="pt-BR" b="1" dirty="0">
                <a:solidFill>
                  <a:srgbClr val="008E4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Total - Ações Alta Complexidade - Atenção Básica   </a:t>
            </a:r>
            <a:endParaRPr lang="pt-BR" b="1" dirty="0">
              <a:solidFill>
                <a:schemeClr val="tx2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743" y="1617456"/>
            <a:ext cx="3080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rgbClr val="FF0000"/>
                </a:solidFill>
                <a:latin typeface="+mn-lt"/>
              </a:rPr>
              <a:t>ÚLTIMOS 16 ANOS</a:t>
            </a:r>
            <a:r>
              <a:rPr lang="pt-BR" sz="105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/>
            <a:r>
              <a:rPr lang="pt-BR" sz="1050" dirty="0">
                <a:solidFill>
                  <a:srgbClr val="FF0000"/>
                </a:solidFill>
                <a:latin typeface="+mn-lt"/>
              </a:rPr>
              <a:t>Atenção Básica com crescimento muito inferior</a:t>
            </a:r>
          </a:p>
          <a:p>
            <a:pPr algn="ctr"/>
            <a:r>
              <a:rPr lang="pt-BR" sz="1050" b="1" dirty="0">
                <a:solidFill>
                  <a:srgbClr val="FF0000"/>
                </a:solidFill>
                <a:latin typeface="+mn-lt"/>
              </a:rPr>
              <a:t>ÚLTIMOS 3 ANOS </a:t>
            </a:r>
          </a:p>
          <a:p>
            <a:pPr algn="ctr"/>
            <a:r>
              <a:rPr lang="pt-BR" sz="1050" dirty="0">
                <a:solidFill>
                  <a:srgbClr val="FF0000"/>
                </a:solidFill>
                <a:latin typeface="+mn-lt"/>
              </a:rPr>
              <a:t>Diminuição recursos Federias repassados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147714" y="2270086"/>
            <a:ext cx="919946" cy="135866"/>
          </a:xfrm>
          <a:prstGeom prst="rect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/>
              <a:t>Total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147714" y="3006649"/>
            <a:ext cx="919946" cy="135866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/>
              <a:t>MAC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8147714" y="3778477"/>
            <a:ext cx="919946" cy="135866"/>
          </a:xfrm>
          <a:prstGeom prst="rect">
            <a:avLst/>
          </a:prstGeom>
          <a:ln w="12700">
            <a:solidFill>
              <a:srgbClr val="35A13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351265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32955" y="100558"/>
            <a:ext cx="6202816" cy="447035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parajita" panose="020B0604020202020204" pitchFamily="34" charset="0"/>
                <a:cs typeface="Aparajita" panose="020B0604020202020204" pitchFamily="34" charset="0"/>
              </a:rPr>
              <a:t>Pressupostos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547593"/>
            <a:ext cx="7640782" cy="4158462"/>
          </a:xfrm>
        </p:spPr>
        <p:txBody>
          <a:bodyPr>
            <a:noAutofit/>
          </a:bodyPr>
          <a:lstStyle/>
          <a:p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Constituição Federal</a:t>
            </a:r>
            <a:endParaRPr lang="pt-BR" sz="1400" b="1" u="sng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lvl="1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Art. 18. A organização político-administrativa da República Federativa do Brasil compreende a União, os Estados, o Distrito Federal e os Municípios</a:t>
            </a:r>
            <a:r>
              <a:rPr lang="pt-BR" sz="1400" b="1" u="sng" dirty="0">
                <a:latin typeface="Aparajita" panose="020B0604020202020204" pitchFamily="34" charset="0"/>
                <a:cs typeface="Aparajita" panose="020B0604020202020204" pitchFamily="34" charset="0"/>
              </a:rPr>
              <a:t>, todos autônomos</a:t>
            </a:r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, nos termos desta Constituição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Art. 195. A seguridade social será financiada por toda a sociedade, de forma direta e indireta, nos termos da lei, mediante recursos provenientes dos orçamentos da União, dos Estados, do Distrito Federal e dos Municípios, e das seguintes contribuições sociais: (...)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Art. 196. A saúde é direito de todos e dever do Estado, garantido mediante políticas sociais e econômicas que visem à redução do risco de doença e de outros agravos e ao acesso universal e igualitário às ações e serviços para sua promoção, proteção e recuperação.</a:t>
            </a:r>
          </a:p>
          <a:p>
            <a:pPr lvl="1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Art. 198. (...) </a:t>
            </a:r>
          </a:p>
          <a:p>
            <a:pPr lvl="3" algn="just"/>
            <a:r>
              <a:rPr lang="pt-BR" sz="1400" dirty="0">
                <a:latin typeface="Aparajita" panose="020B0604020202020204" pitchFamily="34" charset="0"/>
                <a:cs typeface="Aparajita" panose="020B0604020202020204" pitchFamily="34" charset="0"/>
              </a:rPr>
              <a:t>§ 1º. O Sistema Único de Saúde será financiado, nos termos do art. 195, com recursos do orçamento da seguridade social, da União, dos Estados, do Distrito Federal e dos Municípios, além de outras fontes. 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4081512051"/>
      </p:ext>
    </p:extLst>
  </p:cSld>
  <p:clrMapOvr>
    <a:masterClrMapping/>
  </p:clrMapOvr>
</p:sld>
</file>

<file path=ppt/theme/theme1.xml><?xml version="1.0" encoding="utf-8"?>
<a:theme xmlns:a="http://schemas.openxmlformats.org/drawingml/2006/main" name="MODELO_finamento_mai_2018 (1)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4">
      <a:majorFont>
        <a:latin typeface="DilleniaUPC"/>
        <a:ea typeface=""/>
        <a:cs typeface=""/>
      </a:majorFont>
      <a:minorFont>
        <a:latin typeface="DilleniaUPC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2919</Words>
  <Application>Microsoft Office PowerPoint</Application>
  <PresentationFormat>Apresentação na tela (16:9)</PresentationFormat>
  <Paragraphs>235</Paragraphs>
  <Slides>35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Aparajita</vt:lpstr>
      <vt:lpstr>Arial</vt:lpstr>
      <vt:lpstr>Calibri</vt:lpstr>
      <vt:lpstr>DilleniaUPC</vt:lpstr>
      <vt:lpstr>MODELO_finamento_mai_2018 (1)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Pressupostos </vt:lpstr>
      <vt:lpstr>Para atender às necessidades da sociedade, o governo precisa prestar serviços e realizar obras - o que exige gastos. Receita pública é o dinheiro que o governo dispõe para manter sua estrutura e oferecer bens e serviços à sociedade, como hospitais, escolas, iluminação, saneamento, etc.</vt:lpstr>
      <vt:lpstr>Apresentação do PowerPoint</vt:lpstr>
      <vt:lpstr>Apresentação do PowerPoint</vt:lpstr>
      <vt:lpstr>Pressupostos </vt:lpstr>
      <vt:lpstr>AÇÕES E SERVIÇOS PÚBLICOS DE SAÚDE</vt:lpstr>
      <vt:lpstr>Despesas que não são consideradas ações e serviços de saúde</vt:lpstr>
      <vt:lpstr>Pressupostos – Fundo Nacional de Saúde</vt:lpstr>
      <vt:lpstr>Pressupostos – Condicionamento de recursos </vt:lpstr>
      <vt:lpstr>Prestação de Contas  </vt:lpstr>
      <vt:lpstr>Prestação de Contas  </vt:lpstr>
      <vt:lpstr>Articulação do planejamento governamental com os instrumentos de gestão do SUS </vt:lpstr>
      <vt:lpstr>Apresentação do PowerPoint</vt:lpstr>
      <vt:lpstr>Apresentação do PowerPoint</vt:lpstr>
      <vt:lpstr>Apresentação do PowerPoint</vt:lpstr>
      <vt:lpstr>Apresentação do PowerPoint</vt:lpstr>
      <vt:lpstr>Condições para transferências dos recursos federais para ações e serviços públicos em saúde </vt:lpstr>
      <vt:lpstr>Regras para utilização dos recursos</vt:lpstr>
      <vt:lpstr>Bloco de Custeio</vt:lpstr>
      <vt:lpstr>Apresentação do PowerPoint</vt:lpstr>
      <vt:lpstr> </vt:lpstr>
      <vt:lpstr>Iniciativas de apoio ao fortalecimento da Gestão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</dc:creator>
  <cp:lastModifiedBy>Data Show</cp:lastModifiedBy>
  <cp:revision>44</cp:revision>
  <dcterms:created xsi:type="dcterms:W3CDTF">2018-06-04T12:12:56Z</dcterms:created>
  <dcterms:modified xsi:type="dcterms:W3CDTF">2019-12-17T11:46:41Z</dcterms:modified>
</cp:coreProperties>
</file>