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367" r:id="rId2"/>
    <p:sldId id="378" r:id="rId3"/>
    <p:sldId id="400" r:id="rId4"/>
    <p:sldId id="402" r:id="rId5"/>
    <p:sldId id="399" r:id="rId6"/>
    <p:sldId id="405" r:id="rId7"/>
    <p:sldId id="391" r:id="rId8"/>
    <p:sldId id="401" r:id="rId9"/>
    <p:sldId id="403" r:id="rId10"/>
    <p:sldId id="393" r:id="rId11"/>
    <p:sldId id="372" r:id="rId12"/>
    <p:sldId id="377" r:id="rId13"/>
    <p:sldId id="382" r:id="rId14"/>
    <p:sldId id="383" r:id="rId15"/>
    <p:sldId id="384" r:id="rId16"/>
    <p:sldId id="404" r:id="rId17"/>
    <p:sldId id="355" r:id="rId18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66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r">
              <a:defRPr sz="1300"/>
            </a:lvl1pPr>
          </a:lstStyle>
          <a:p>
            <a:fld id="{0DC013E9-C36F-40BD-B277-0E3985C4806D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r">
              <a:defRPr sz="1300"/>
            </a:lvl1pPr>
          </a:lstStyle>
          <a:p>
            <a:fld id="{48C9B1CE-C3C8-450B-BF64-F40C970D0F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7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/>
          <a:lstStyle>
            <a:lvl1pPr algn="r">
              <a:defRPr sz="1300"/>
            </a:lvl1pPr>
          </a:lstStyle>
          <a:p>
            <a:fld id="{3F25B93F-6875-4883-B179-F1E28ED736D9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2" tIns="48011" rIns="96022" bIns="4801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022" tIns="48011" rIns="96022" bIns="4801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6022" tIns="48011" rIns="96022" bIns="48011" rtlCol="0" anchor="b"/>
          <a:lstStyle>
            <a:lvl1pPr algn="r">
              <a:defRPr sz="1300"/>
            </a:lvl1pPr>
          </a:lstStyle>
          <a:p>
            <a:fld id="{73ACFD41-6EED-4BC3-956F-E1DA056C66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8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63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4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1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8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5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9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2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6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6D9D-EE1A-4287-9F0E-196421912F1A}" type="datetimeFigureOut">
              <a:rPr lang="pt-BR" smtClean="0"/>
              <a:pPr/>
              <a:t>17/02/2020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7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url?q=http://www.gestaoleanmanufacturing.com.br/calendarios_de_eventos.html&amp;sa=U&amp;ei=1r_YVMCpF4K0sAS2toF4&amp;ved=0CCQQ9QEwBw&amp;usg=AFQjCNFtJraLGdLyGdlRv_0U51Na0VyK2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2" descr="https://encrypted-tbn3.gstatic.com/images?q=tbn:ANd9GcR50MI3VNx-ouskUPJxgCxJhE2mKbRlbvz6llZ1LsP0_Xxye5jB3pIZsoI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4248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000233" y="3500438"/>
            <a:ext cx="614366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i="1" u="sng" dirty="0">
                <a:solidFill>
                  <a:schemeClr val="bg1"/>
                </a:solidFill>
              </a:rPr>
              <a:t>Prazos e providências </a:t>
            </a:r>
            <a:r>
              <a:rPr lang="pt-BR" sz="4000" b="1" i="1" u="sng" dirty="0" smtClean="0">
                <a:solidFill>
                  <a:schemeClr val="bg1"/>
                </a:solidFill>
              </a:rPr>
              <a:t>2020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928"/>
            <a:ext cx="8011534" cy="139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75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26903" r="15446"/>
          <a:stretch>
            <a:fillRect/>
          </a:stretch>
        </p:blipFill>
        <p:spPr bwMode="auto">
          <a:xfrm>
            <a:off x="1643010" y="8786850"/>
            <a:ext cx="750099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3"/>
          <a:srcRect l="19032" t="57965" r="31415" b="13591"/>
          <a:stretch>
            <a:fillRect/>
          </a:stretch>
        </p:blipFill>
        <p:spPr bwMode="auto">
          <a:xfrm>
            <a:off x="857224" y="1571612"/>
            <a:ext cx="73581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03849" y="30232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rasandina Black" pitchFamily="50" charset="0"/>
                <a:cs typeface="Trasandina Black" pitchFamily="50" charset="0"/>
              </a:rPr>
              <a:t>Fique atento!</a:t>
            </a:r>
            <a:endParaRPr lang="pt-BR" sz="2800" b="1" dirty="0">
              <a:solidFill>
                <a:srgbClr val="FF0000"/>
              </a:solidFill>
              <a:latin typeface="Trasandina Black" pitchFamily="50" charset="0"/>
              <a:cs typeface="Trasandina Black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57686" y="214290"/>
            <a:ext cx="42148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Prazos e providências 2020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1894" y="1176021"/>
            <a:ext cx="34290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FF0000"/>
                </a:solidFill>
              </a:rPr>
              <a:t>Como </a:t>
            </a:r>
            <a:r>
              <a:rPr lang="pt-BR" sz="2400" b="1" dirty="0" smtClean="0">
                <a:solidFill>
                  <a:srgbClr val="FF0000"/>
                </a:solidFill>
              </a:rPr>
              <a:t>estamos SIOPS.....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1988840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Municípios que não homologaram os </a:t>
            </a:r>
            <a:r>
              <a:rPr lang="pt-BR" b="1" dirty="0" smtClean="0"/>
              <a:t>dados  -  </a:t>
            </a:r>
            <a:r>
              <a:rPr lang="pt-BR" b="1" dirty="0"/>
              <a:t>arquivo </a:t>
            </a:r>
            <a:r>
              <a:rPr lang="pt-BR" b="1" dirty="0" smtClean="0"/>
              <a:t> </a:t>
            </a:r>
            <a:r>
              <a:rPr lang="pt-BR" b="1" dirty="0"/>
              <a:t>foi gerado em </a:t>
            </a:r>
            <a:r>
              <a:rPr lang="pt-BR" b="1" dirty="0" smtClean="0"/>
              <a:t>17/02/2020</a:t>
            </a:r>
            <a:r>
              <a:rPr lang="pt-BR" b="1" dirty="0"/>
              <a:t>.</a:t>
            </a:r>
            <a:endParaRPr lang="pt-BR" b="1" dirty="0" smtClean="0"/>
          </a:p>
          <a:p>
            <a:endParaRPr lang="pt-BR" b="1" dirty="0"/>
          </a:p>
          <a:p>
            <a:r>
              <a:rPr lang="pt-BR" b="1" dirty="0"/>
              <a:t>1º BIMESTRE  -  13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/>
              <a:t>2º  BIMESTRE -  16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3º BIMESTRE  -  17</a:t>
            </a:r>
          </a:p>
          <a:p>
            <a:endParaRPr lang="pt-BR" b="1" dirty="0" smtClean="0"/>
          </a:p>
          <a:p>
            <a:r>
              <a:rPr lang="pt-BR" b="1" dirty="0"/>
              <a:t>4º BIMESTRE - </a:t>
            </a:r>
            <a:r>
              <a:rPr lang="pt-BR" b="1" dirty="0" smtClean="0"/>
              <a:t>  24 </a:t>
            </a:r>
          </a:p>
          <a:p>
            <a:endParaRPr lang="pt-BR" b="1" dirty="0" smtClean="0"/>
          </a:p>
          <a:p>
            <a:r>
              <a:rPr lang="pt-BR" b="1" dirty="0"/>
              <a:t>5º BIMESTRE - </a:t>
            </a:r>
            <a:r>
              <a:rPr lang="pt-BR" b="1" dirty="0" smtClean="0"/>
              <a:t>  34 </a:t>
            </a:r>
          </a:p>
          <a:p>
            <a:endParaRPr lang="pt-BR" b="1" dirty="0" smtClean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6º BIMESTRE -  </a:t>
            </a:r>
            <a:r>
              <a:rPr lang="pt-BR" b="1" dirty="0" smtClean="0">
                <a:solidFill>
                  <a:srgbClr val="FF0000"/>
                </a:solidFill>
              </a:rPr>
              <a:t> 79   - </a:t>
            </a:r>
            <a:r>
              <a:rPr lang="pt-BR" b="1" dirty="0" smtClean="0"/>
              <a:t>O </a:t>
            </a:r>
            <a:r>
              <a:rPr lang="pt-BR" b="1" dirty="0"/>
              <a:t>prazo final para registro e homologação dos dados no Sistema de Informações sobre Orçamentos Públicos em Saúde (SIOPS) </a:t>
            </a:r>
            <a:r>
              <a:rPr lang="pt-BR" b="1" dirty="0">
                <a:solidFill>
                  <a:srgbClr val="FF0000"/>
                </a:solidFill>
              </a:rPr>
              <a:t>é </a:t>
            </a:r>
            <a:r>
              <a:rPr lang="pt-BR" b="1" u="sng" dirty="0">
                <a:solidFill>
                  <a:srgbClr val="FF0000"/>
                </a:solidFill>
              </a:rPr>
              <a:t>29 DE FEVEREIRO de 2020.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39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6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841EFBDD-00EA-44A4-B2B9-CCCC2CC61BAF}" type="slidenum">
              <a:rPr lang="en-US" altLang="pt-BR"/>
              <a:pPr>
                <a:defRPr/>
              </a:pPr>
              <a:t>12</a:t>
            </a:fld>
            <a:endParaRPr lang="en-US" altLang="pt-BR"/>
          </a:p>
        </p:txBody>
      </p:sp>
      <p:sp>
        <p:nvSpPr>
          <p:cNvPr id="18435" name="Line 1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36" name="Line 16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9458" name="Picture 2" descr="http://www.conasems.org.br/wp-content/uploads/2019/01/SIOPS-2019-1024x4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16" y="915091"/>
            <a:ext cx="8838407" cy="335758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28596" y="4272677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Os dados transmitidos </a:t>
            </a:r>
            <a:r>
              <a:rPr lang="pt-BR" b="1" dirty="0" smtClean="0">
                <a:solidFill>
                  <a:srgbClr val="FF0000"/>
                </a:solidFill>
              </a:rPr>
              <a:t>deverão ser homologados (assinados digitalmente) pelo Gestor </a:t>
            </a:r>
            <a:r>
              <a:rPr lang="pt-BR" b="1" dirty="0" smtClean="0"/>
              <a:t>municipal do SUS, com utilização do Certificado Digital. Somente após a homologação a operação é considerada concluída.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A não homologação possibilita as seguintes penalidades:</a:t>
            </a:r>
          </a:p>
          <a:p>
            <a:pPr algn="just"/>
            <a:r>
              <a:rPr lang="pt-BR" b="1" dirty="0" smtClean="0"/>
              <a:t>Suspensão das transferências constitucionais com a suspensão do Fundo de Participação dos Municípios – FPM.</a:t>
            </a:r>
          </a:p>
          <a:p>
            <a:pPr algn="just"/>
            <a:r>
              <a:rPr lang="pt-BR" b="1" dirty="0" smtClean="0"/>
              <a:t>Condicionamento das transferências constitucionais no caso de descumprimento da aplicação.</a:t>
            </a:r>
          </a:p>
          <a:p>
            <a:endParaRPr lang="pt-BR" dirty="0"/>
          </a:p>
        </p:txBody>
      </p:sp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203849" y="30232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rasandina Black" pitchFamily="50" charset="0"/>
                <a:cs typeface="Trasandina Black" pitchFamily="50" charset="0"/>
              </a:rPr>
              <a:t>Fique atento!</a:t>
            </a:r>
            <a:endParaRPr lang="pt-BR" sz="2800" b="1" dirty="0">
              <a:solidFill>
                <a:srgbClr val="FF0000"/>
              </a:solidFill>
              <a:latin typeface="Trasandina Black" pitchFamily="50" charset="0"/>
              <a:cs typeface="Trasandina Black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57158" y="78579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Cronograma de envio ao </a:t>
            </a:r>
            <a:r>
              <a:rPr lang="pt-BR" b="1" dirty="0" err="1"/>
              <a:t>Sisab</a:t>
            </a:r>
            <a:r>
              <a:rPr lang="pt-BR" b="1" dirty="0"/>
              <a:t> para 2020</a:t>
            </a:r>
          </a:p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7158" y="1340768"/>
            <a:ext cx="8535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/>
              <a:t>Data limite para envio de dados à base nacional será </a:t>
            </a:r>
            <a:r>
              <a:rPr lang="pt-BR" b="1" i="1" u="sng" dirty="0"/>
              <a:t>o décimo dia útil do mês subsequente à competência de produção</a:t>
            </a:r>
            <a:endParaRPr lang="pt-BR" b="1" u="sng" dirty="0"/>
          </a:p>
          <a:p>
            <a:pPr algn="just"/>
            <a:r>
              <a:rPr lang="pt-BR" dirty="0"/>
              <a:t>A partir </a:t>
            </a:r>
            <a:r>
              <a:rPr lang="pt-BR" dirty="0" smtClean="0"/>
              <a:t>do </a:t>
            </a:r>
            <a:r>
              <a:rPr lang="pt-BR" dirty="0"/>
              <a:t>mês de janeiro, os municípios e o Distrito Federal terão até o</a:t>
            </a:r>
            <a:r>
              <a:rPr lang="pt-BR" b="1" dirty="0"/>
              <a:t> décimo dia útil do mês seguinte à competência de produção</a:t>
            </a:r>
            <a:r>
              <a:rPr lang="pt-BR" dirty="0"/>
              <a:t> para enviar os dados ao Sistema de Informação em Saúde para a Atenção Básica (</a:t>
            </a:r>
            <a:r>
              <a:rPr lang="pt-BR" dirty="0" err="1"/>
              <a:t>Sisab</a:t>
            </a:r>
            <a:r>
              <a:rPr lang="pt-BR" dirty="0"/>
              <a:t>), da mesma maneira como ocorreu no último ano.</a:t>
            </a:r>
          </a:p>
          <a:p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41915"/>
              </p:ext>
            </p:extLst>
          </p:nvPr>
        </p:nvGraphicFramePr>
        <p:xfrm>
          <a:off x="1691680" y="3068964"/>
          <a:ext cx="6480720" cy="3360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023"/>
                <a:gridCol w="2656315"/>
                <a:gridCol w="2467382"/>
              </a:tblGrid>
              <a:tr h="492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Competência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Fechamento da competência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Data limite para envio de dados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JAN/2020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1/01/2020 a 31/01/2020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14/02/2020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FEV/2020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1/02/2020 a 29/02/2020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13/03/2020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MAR/2020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1/03/2020 a 31/03/2020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15/04/2020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ABR/2020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1/04/2020 a 30/04/2020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15/05/2020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MAI/2020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1/05/2020 a 31/05/2020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15/06/2020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JUN/2020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1/06/2020 a 30/06/2020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14/07/2020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JUL/2020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1/07/2020 a 31/07/2020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14/08/2020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AGO/2020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1/08/2020 a 31/08/2020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15/09/2020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SET/2020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1/09/2020 a 30/09/2020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15/10/2020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OUT/2020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1/10/2020 a 31/10/2020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16/11/2020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NOV/2020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1/11/2020 a 30/11/2020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14/12/2020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DEZ/2020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1/12/2020 a 31/12/2020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15/01/2021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26903" r="15446"/>
          <a:stretch>
            <a:fillRect/>
          </a:stretch>
        </p:blipFill>
        <p:spPr bwMode="auto">
          <a:xfrm>
            <a:off x="1643010" y="8786850"/>
            <a:ext cx="750099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607587" y="4562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SIA/SUS - ENVIO</a:t>
            </a:r>
            <a:endParaRPr lang="pt-BR" b="1" dirty="0"/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24999" t="22397" r="15331" b="12933"/>
          <a:stretch/>
        </p:blipFill>
        <p:spPr bwMode="auto">
          <a:xfrm>
            <a:off x="683568" y="825620"/>
            <a:ext cx="8208912" cy="5662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57224" y="714356"/>
            <a:ext cx="678661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MONITORAMENTO E REGULARIDADE  DO SIM, SINAN, SINASC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1285860"/>
            <a:ext cx="821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PORTARIA Nº 47, DE 3 DE MAIO DE 2016 - Define os parâmetros para monitoramento da regularidade na alimentação do Sistema de Informação de Agravos de Notificação </a:t>
            </a:r>
            <a:r>
              <a:rPr lang="pt-BR" b="1" dirty="0" smtClean="0">
                <a:solidFill>
                  <a:srgbClr val="FF0000"/>
                </a:solidFill>
              </a:rPr>
              <a:t>(SINAN)</a:t>
            </a:r>
            <a:r>
              <a:rPr lang="pt-BR" b="1" dirty="0" smtClean="0"/>
              <a:t>, do Sistema de Informações de Nascidos Vivos </a:t>
            </a:r>
            <a:r>
              <a:rPr lang="pt-BR" b="1" dirty="0" smtClean="0">
                <a:solidFill>
                  <a:srgbClr val="FF0000"/>
                </a:solidFill>
              </a:rPr>
              <a:t>(SINASC) </a:t>
            </a:r>
            <a:r>
              <a:rPr lang="pt-BR" b="1" dirty="0" smtClean="0"/>
              <a:t>e do Sistema de Informações sobre Mortalidade </a:t>
            </a:r>
            <a:r>
              <a:rPr lang="pt-BR" b="1" dirty="0" smtClean="0">
                <a:solidFill>
                  <a:srgbClr val="FF0000"/>
                </a:solidFill>
              </a:rPr>
              <a:t>(SIM)</a:t>
            </a:r>
            <a:r>
              <a:rPr lang="pt-BR" b="1" dirty="0" smtClean="0"/>
              <a:t>, para fins de manutenção do repasse de recursos do Piso Fixo de Vigilância em Saúde (PFVS) e do Piso Variável de Vigilância em Saúde (PVVS) do Bloco de Vigilância em Saúde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 O monitoramento da regularidade da alimentação do SINAN, do SINASC e do SIM pelos Estados, Distrito Federal e Municípios, </a:t>
            </a:r>
            <a:r>
              <a:rPr lang="pt-BR" b="1" dirty="0" smtClean="0">
                <a:solidFill>
                  <a:srgbClr val="FF0000"/>
                </a:solidFill>
              </a:rPr>
              <a:t>será realizado pelo Ministério da Saúde mensalmente, </a:t>
            </a:r>
            <a:r>
              <a:rPr lang="pt-BR" b="1" u="sng" dirty="0" smtClean="0">
                <a:solidFill>
                  <a:srgbClr val="FF0000"/>
                </a:solidFill>
              </a:rPr>
              <a:t>60 (sessenta) dias após o encerramento dos 2 (dois) meses consecutivos a serem avaliados.</a:t>
            </a:r>
          </a:p>
          <a:p>
            <a:pPr algn="just"/>
            <a:endParaRPr lang="pt-BR" u="sng" dirty="0" smtClean="0"/>
          </a:p>
          <a:p>
            <a:pPr algn="just"/>
            <a:r>
              <a:rPr lang="pt-BR" b="1" dirty="0" smtClean="0"/>
              <a:t> As Secretarias de Saúde Estaduais, do Distrito Federal e Municipais, </a:t>
            </a:r>
            <a:r>
              <a:rPr lang="pt-BR" b="1" dirty="0" smtClean="0">
                <a:solidFill>
                  <a:srgbClr val="FF0000"/>
                </a:solidFill>
              </a:rPr>
              <a:t>que </a:t>
            </a:r>
            <a:r>
              <a:rPr lang="pt-BR" b="1" u="sng" dirty="0" smtClean="0">
                <a:solidFill>
                  <a:srgbClr val="FF0000"/>
                </a:solidFill>
              </a:rPr>
              <a:t>permanecerem irregulares na alimentação do SINAN, SINASC ou SIM, até a data da avaliação promovida nos meses de dezembro, abril e agosto, terão o repasse bloqueado</a:t>
            </a:r>
            <a:r>
              <a:rPr lang="pt-BR" b="1" dirty="0" smtClean="0"/>
              <a:t> nos quatro meses </a:t>
            </a:r>
            <a:r>
              <a:rPr lang="pt-BR" b="1" dirty="0" err="1" smtClean="0"/>
              <a:t>subsequentes</a:t>
            </a:r>
            <a:r>
              <a:rPr lang="pt-BR" b="1" dirty="0" smtClean="0"/>
              <a:t> do mês da avaliação, conforme estabelecido no art. 33 da Portaria nº 1.378/GM/MS, de 09 de julho de 2013.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1"/>
            <a:ext cx="2557518" cy="60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m para imagens união faz for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s://encrypted-tbn0.gstatic.com/images?q=tbn:ANd9GcQCRHck7Wv4w_D9DlLQMwiN_jJts2J9kUqwXY3LoNdPPRE_MDYvBQ"/>
          <p:cNvSpPr>
            <a:spLocks noChangeAspect="1" noChangeArrowheads="1"/>
          </p:cNvSpPr>
          <p:nvPr/>
        </p:nvSpPr>
        <p:spPr bwMode="auto">
          <a:xfrm>
            <a:off x="155575" y="-1790700"/>
            <a:ext cx="23622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s://encrypted-tbn0.gstatic.com/images?q=tbn:ANd9GcSq8OVCIzpWDD0K3jau7dCfQwNqf8WKu_dOSkvt2aWTyJ7sgz1aJw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0648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0375" y="1288018"/>
            <a:ext cx="468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AGENDAS DE EVENTOS 2020 - PACTUAÇÃO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9983" y="2204864"/>
            <a:ext cx="7936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CONGRESSO NORTE/NORDESTE -  19 E 20 DE MARÇO  DE 2020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CONGRESSO NACIONAL -  8 À 10 DE JULHO DE 2020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SEMINÁRIO DE ENCERRAMENTO DA GESTÃO –  16 DE SETEMBRO DE 2020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REUNIÃO DE MARÇO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/>
              <a:t>DIALOGOS TEMÁTICOS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039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m para imagens união faz for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s://encrypted-tbn0.gstatic.com/images?q=tbn:ANd9GcQCRHck7Wv4w_D9DlLQMwiN_jJts2J9kUqwXY3LoNdPPRE_MDYvBQ"/>
          <p:cNvSpPr>
            <a:spLocks noChangeAspect="1" noChangeArrowheads="1"/>
          </p:cNvSpPr>
          <p:nvPr/>
        </p:nvSpPr>
        <p:spPr bwMode="auto">
          <a:xfrm>
            <a:off x="155575" y="-1790700"/>
            <a:ext cx="23622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s://encrypted-tbn0.gstatic.com/images?q=tbn:ANd9GcSq8OVCIzpWDD0K3jau7dCfQwNqf8WKu_dOSkvt2aWTyJ7sgz1aJw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96752"/>
            <a:ext cx="7418195" cy="4000528"/>
          </a:xfrm>
          <a:prstGeom prst="rect">
            <a:avLst/>
          </a:prstGeom>
          <a:noFill/>
        </p:spPr>
      </p:pic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0648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4348" y="5613902"/>
            <a:ext cx="370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Sueldo</a:t>
            </a:r>
            <a:r>
              <a:rPr lang="pt-BR" b="1" dirty="0" smtClean="0"/>
              <a:t> Queiroz – Sec. Executivo</a:t>
            </a:r>
          </a:p>
          <a:p>
            <a:r>
              <a:rPr lang="pt-BR" b="1" dirty="0" smtClean="0"/>
              <a:t>sueldo@cosemsrn.org.br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28926" y="214290"/>
            <a:ext cx="5000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</a:rPr>
              <a:t>Prazos e providências </a:t>
            </a:r>
            <a:r>
              <a:rPr lang="pt-BR" sz="3200" b="1" dirty="0" smtClean="0">
                <a:solidFill>
                  <a:schemeClr val="bg1"/>
                </a:solidFill>
              </a:rPr>
              <a:t>2020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948690"/>
            <a:ext cx="8572592" cy="5816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i="1" dirty="0" smtClean="0">
                <a:solidFill>
                  <a:srgbClr val="FF0000"/>
                </a:solidFill>
              </a:rPr>
              <a:t>Alerta </a:t>
            </a:r>
            <a:r>
              <a:rPr lang="pt-BR" sz="2400" b="1" i="1" dirty="0">
                <a:solidFill>
                  <a:srgbClr val="FF0000"/>
                </a:solidFill>
              </a:rPr>
              <a:t>para</a:t>
            </a:r>
            <a:r>
              <a:rPr lang="pt-BR" sz="2400" b="1" i="1" dirty="0" smtClean="0">
                <a:solidFill>
                  <a:srgbClr val="FF0000"/>
                </a:solidFill>
              </a:rPr>
              <a:t>...</a:t>
            </a:r>
          </a:p>
          <a:p>
            <a:pPr algn="just">
              <a:defRPr/>
            </a:pPr>
            <a:endParaRPr lang="pt-BR" sz="2400" b="1" i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/>
                </a:solidFill>
              </a:rPr>
              <a:t>REALIZAR REUNIÕES MENSAIS DO CONSELHO MUNICIPAL DE SAÚDE E APOIAR NA SUA LOGÍSTICA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/>
                </a:solidFill>
              </a:rPr>
              <a:t>ALIMENTAR OS SISTEMAS OFICIAIS DE INFORMAÇÃO DENTRO DO PRAZO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/>
                </a:solidFill>
              </a:rPr>
              <a:t>MANTER O CADASTRO NACIONAL DE ESTABELECIMENTOS DE SAÚDE (CNES) ATUALIZADO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/>
                </a:solidFill>
              </a:rPr>
              <a:t>UTILIZAR  OS RECURSOS QUE  AINDA SE ENCONTRAM EM  CONTAS ANTIGAS E ENCERRAR AS CONTAS</a:t>
            </a:r>
          </a:p>
          <a:p>
            <a:pPr algn="just"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/>
                </a:solidFill>
              </a:rPr>
              <a:t>UTILIZAR  AS SOBRAS DE RECURSOS DE EMENDAS PARLAMENTARES DE ACORDO COM O OBJETO DA MESMA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b="1" dirty="0" smtClean="0">
                <a:solidFill>
                  <a:schemeClr val="tx1"/>
                </a:solidFill>
              </a:rPr>
              <a:t>ATUALIZAR OS CADASTROS DO CIDADADÃO NA ATENÇÃO PRIMARIA A SAÚDE ( PREVINE BRASIL – NOVO FINANCIAMENTO) – A partir do 2º quadrimestres receberão pelos cadastros alcançados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6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44175" y="105240"/>
            <a:ext cx="5000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</a:rPr>
              <a:t>Prazos e providências </a:t>
            </a:r>
            <a:r>
              <a:rPr lang="pt-BR" sz="3200" b="1" dirty="0" smtClean="0">
                <a:solidFill>
                  <a:schemeClr val="bg1"/>
                </a:solidFill>
              </a:rPr>
              <a:t>2020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801824"/>
            <a:ext cx="8964488" cy="5863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i="1" dirty="0" smtClean="0">
                <a:solidFill>
                  <a:srgbClr val="FF0000"/>
                </a:solidFill>
              </a:rPr>
              <a:t>Alerta </a:t>
            </a:r>
            <a:r>
              <a:rPr lang="pt-BR" sz="2400" b="1" i="1" dirty="0">
                <a:solidFill>
                  <a:srgbClr val="FF0000"/>
                </a:solidFill>
              </a:rPr>
              <a:t>para</a:t>
            </a:r>
            <a:r>
              <a:rPr lang="pt-BR" sz="2400" b="1" i="1" dirty="0" smtClean="0">
                <a:solidFill>
                  <a:srgbClr val="FF0000"/>
                </a:solidFill>
              </a:rPr>
              <a:t>...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/>
              <a:t>PORTAPORTARIA </a:t>
            </a:r>
            <a:r>
              <a:rPr lang="pt-BR" b="1" dirty="0"/>
              <a:t>Nº 3.263, DE 11 DE DEZEMBRO DE </a:t>
            </a:r>
            <a:r>
              <a:rPr lang="pt-BR" b="1" dirty="0" smtClean="0"/>
              <a:t>2019 - custeio </a:t>
            </a:r>
            <a:r>
              <a:rPr lang="pt-BR" b="1" dirty="0"/>
              <a:t>federal </a:t>
            </a:r>
            <a:r>
              <a:rPr lang="pt-BR" b="1" dirty="0" smtClean="0"/>
              <a:t>para implementação </a:t>
            </a:r>
            <a:r>
              <a:rPr lang="pt-BR" b="1" dirty="0"/>
              <a:t>e fortalecimento das ações de </a:t>
            </a:r>
            <a:r>
              <a:rPr lang="pt-BR" b="1" dirty="0" smtClean="0"/>
              <a:t>cadastramento -</a:t>
            </a:r>
            <a:r>
              <a:rPr lang="pt-BR" b="1" dirty="0"/>
              <a:t>§ 2º </a:t>
            </a:r>
            <a:r>
              <a:rPr lang="pt-BR" b="1" u="sng" dirty="0"/>
              <a:t>O não cumprimento do disposto no caput implicará dedução de 30% (trinta por cento</a:t>
            </a:r>
            <a:r>
              <a:rPr lang="pt-BR" b="1" dirty="0"/>
              <a:t>) </a:t>
            </a:r>
            <a:r>
              <a:rPr lang="pt-BR" b="1" dirty="0" smtClean="0"/>
              <a:t>do valor </a:t>
            </a:r>
            <a:r>
              <a:rPr lang="pt-BR" b="1" dirty="0"/>
              <a:t>do incentivo </a:t>
            </a:r>
            <a:r>
              <a:rPr lang="pt-BR" b="1" dirty="0" smtClean="0"/>
              <a:t>transferido - </a:t>
            </a:r>
            <a:r>
              <a:rPr lang="pt-BR" b="1" dirty="0"/>
              <a:t>Piso de Atenção Básica em Saúde, </a:t>
            </a:r>
            <a:r>
              <a:rPr lang="pt-BR" b="1" u="sng" dirty="0"/>
              <a:t>na competência financeira maio de </a:t>
            </a:r>
            <a:r>
              <a:rPr lang="pt-BR" b="1" u="sng" dirty="0" smtClean="0"/>
              <a:t>2020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/>
              <a:t>ARBOVIROSES - DENGUE</a:t>
            </a:r>
            <a:r>
              <a:rPr lang="pt-BR" b="1" dirty="0"/>
              <a:t>, CHIKUNGUNYA E </a:t>
            </a:r>
            <a:r>
              <a:rPr lang="pt-BR" b="1" dirty="0" smtClean="0"/>
              <a:t>ZIKA – </a:t>
            </a:r>
            <a:r>
              <a:rPr lang="pt-BR" b="1" u="sng" dirty="0" smtClean="0"/>
              <a:t>ACOMPANHAR O BOLETIM EPIDEMIOLÓGICO DO ESTADO</a:t>
            </a:r>
            <a:r>
              <a:rPr lang="pt-BR" b="1" dirty="0" smtClean="0"/>
              <a:t> -  REALIZAR O DIA  “D “  DE MOBILIZAÇÃO  ESTADUAL </a:t>
            </a:r>
            <a:r>
              <a:rPr lang="pt-BR" b="1" u="sng" dirty="0" smtClean="0"/>
              <a:t>PROGRAMADO PARA 20 E 21/02/2020 – ELABORAÇÃO E EXECUÇÃO DE </a:t>
            </a:r>
            <a:r>
              <a:rPr lang="pt-BR" b="1" dirty="0" smtClean="0"/>
              <a:t>PLANO DE CONTIGÊNCIA MUNICIPAL A PARTIR DOS PROCESSOS DE TRABALHOS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/>
              <a:t>Elaborar a PAS 2020 ( ATÉ OUTUBRO DE 2019)....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/>
              <a:t> ATUALIZAÇÃO DE CADASTRO E HABILITAÇÃO DOS GESTORES JUNTO AO SETOR DE CONVÊNIO DO  MS – SUPERINTÊNCIA ESTADUAL – PARA GARANTIR ACESSO AOS SISTEMAS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b="1" u="sng" dirty="0">
              <a:solidFill>
                <a:schemeClr val="tx1"/>
              </a:solidFill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8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44175" y="105240"/>
            <a:ext cx="5000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</a:rPr>
              <a:t>Prazos e providências </a:t>
            </a:r>
            <a:r>
              <a:rPr lang="pt-BR" sz="3200" b="1" dirty="0" smtClean="0">
                <a:solidFill>
                  <a:schemeClr val="bg1"/>
                </a:solidFill>
              </a:rPr>
              <a:t>2020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801824"/>
            <a:ext cx="9144000" cy="6278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i="1" dirty="0" smtClean="0">
                <a:solidFill>
                  <a:srgbClr val="FF0000"/>
                </a:solidFill>
              </a:rPr>
              <a:t>Alerta </a:t>
            </a:r>
            <a:r>
              <a:rPr lang="pt-BR" sz="2400" b="1" i="1" dirty="0">
                <a:solidFill>
                  <a:srgbClr val="FF0000"/>
                </a:solidFill>
              </a:rPr>
              <a:t>para</a:t>
            </a:r>
            <a:r>
              <a:rPr lang="pt-BR" sz="2400" b="1" i="1" dirty="0" smtClean="0">
                <a:solidFill>
                  <a:srgbClr val="FF0000"/>
                </a:solidFill>
              </a:rPr>
              <a:t>...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PROIBIÇÃO ELEITORAL SERVIDOR PÚBLICO ÁREA DE PESSOAL – A partir de 3 meses antes das eleições (JULHO) até a posse dos eleitos é proibido nomear, contratar ou de qualquer forma admitir, demitir sem justa causa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PROIBIÇÃO ELEITORAL TRANSFERÊNCIA VOLUNTÁRIA – A partir de 3 meses antes das eleições </a:t>
            </a:r>
            <a:r>
              <a:rPr lang="pt-BR" b="1" dirty="0">
                <a:solidFill>
                  <a:schemeClr val="tx1"/>
                </a:solidFill>
              </a:rPr>
              <a:t>(JULHO)</a:t>
            </a:r>
            <a:r>
              <a:rPr lang="pt-BR" b="1" dirty="0" smtClean="0">
                <a:solidFill>
                  <a:schemeClr val="tx1"/>
                </a:solidFill>
              </a:rPr>
              <a:t> até a realização do pleito os municípios não podem receber transferências voluntárias de recursos da União e dos Estados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AGOSTO – DECRETO DE ENCERRAMENTO DO MANDATO – Promulgação de decreto municipal que dispões sobre medidas visando o equilíbrio financeiro para o encerramento do mandato no exercício do ano corrente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DEZEMBRO – EMPENHO NO ÚLTIMO MÊS DE MANDATO – Art. 67 da Constituição Federal, é vedado aos municípios empenhar, no último mês de mandato do prefeito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ORGANIZAR TRANSIÇÃO E DOCUMENTOS DA PRÓXIMA GESTÃO -  Consultar documento do CONASEMS  inventário – LEVANTAMENTO PATRIMONIAL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81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03849" y="100715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rasandina Black" pitchFamily="50" charset="0"/>
                <a:cs typeface="Trasandina Black" pitchFamily="50" charset="0"/>
              </a:rPr>
              <a:t>Fique atento!</a:t>
            </a:r>
            <a:endParaRPr lang="pt-BR" sz="2800" b="1" dirty="0">
              <a:solidFill>
                <a:srgbClr val="FF0000"/>
              </a:solidFill>
              <a:latin typeface="Trasandina Black" pitchFamily="50" charset="0"/>
              <a:cs typeface="Trasandina Black" pitchFamily="50" charset="0"/>
            </a:endParaRPr>
          </a:p>
        </p:txBody>
      </p:sp>
      <p:pic>
        <p:nvPicPr>
          <p:cNvPr id="9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24496" r="24633" b="41164"/>
          <a:stretch/>
        </p:blipFill>
        <p:spPr bwMode="auto">
          <a:xfrm>
            <a:off x="0" y="1998132"/>
            <a:ext cx="9036496" cy="467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6581" y="16288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CRONOGRAMA DE PAGAMENTO DESPESAS OBRIGATÓRIAS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94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79044" y="1268760"/>
            <a:ext cx="710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rasandina Black" pitchFamily="50" charset="0"/>
                <a:cs typeface="Trasandina Black" pitchFamily="50" charset="0"/>
              </a:rPr>
              <a:t>Fique atento!</a:t>
            </a:r>
            <a:endParaRPr lang="pt-BR" sz="2800" b="1" dirty="0">
              <a:solidFill>
                <a:srgbClr val="FF0000"/>
              </a:solidFill>
              <a:latin typeface="Trasandina Black" pitchFamily="50" charset="0"/>
              <a:cs typeface="Trasandina Black" pitchFamily="50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38" y="5877272"/>
            <a:ext cx="1207124" cy="8445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60848"/>
            <a:ext cx="4427985" cy="3387725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92603"/>
              </p:ext>
            </p:extLst>
          </p:nvPr>
        </p:nvGraphicFramePr>
        <p:xfrm>
          <a:off x="4580187" y="1"/>
          <a:ext cx="3087439" cy="6920425"/>
        </p:xfrm>
        <a:graphic>
          <a:graphicData uri="http://schemas.openxmlformats.org/drawingml/2006/table">
            <a:tbl>
              <a:tblPr/>
              <a:tblGrid>
                <a:gridCol w="870467">
                  <a:extLst>
                    <a:ext uri="{9D8B030D-6E8A-4147-A177-3AD203B41FA5}">
                      <a16:colId xmlns:a16="http://schemas.microsoft.com/office/drawing/2014/main" xmlns="" val="2632615019"/>
                    </a:ext>
                  </a:extLst>
                </a:gridCol>
                <a:gridCol w="2216972">
                  <a:extLst>
                    <a:ext uri="{9D8B030D-6E8A-4147-A177-3AD203B41FA5}">
                      <a16:colId xmlns:a16="http://schemas.microsoft.com/office/drawing/2014/main" xmlns="" val="2261845860"/>
                    </a:ext>
                  </a:extLst>
                </a:gridCol>
              </a:tblGrid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 DE SAÚDE DA FAMÍLIA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834330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8902463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3989482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7588206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2972168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3.777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8549837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8511727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4320308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9870807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9328983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2.172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843999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5.638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78429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4084294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342523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1423453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1005829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5488846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567673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2.405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073771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3.012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0368037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4544660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4938568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2958279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2.203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6032717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9374310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0825451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5.690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922251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8802638"/>
                  </a:ext>
                </a:extLst>
              </a:tr>
              <a:tr h="2231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44.845</a:t>
                      </a:r>
                    </a:p>
                  </a:txBody>
                  <a:tcPr marL="5359" marR="5359" marT="714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1907862"/>
                  </a:ext>
                </a:extLst>
              </a:tr>
            </a:tbl>
          </a:graphicData>
        </a:graphic>
      </p:graphicFrame>
      <p:pic>
        <p:nvPicPr>
          <p:cNvPr id="9" name="Imagem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/>
          <p:nvPr/>
        </p:nvPicPr>
        <p:blipFill>
          <a:blip r:embed="rId3"/>
          <a:srcRect l="19032" t="9682" r="31415" b="41272"/>
          <a:stretch>
            <a:fillRect/>
          </a:stretch>
        </p:blipFill>
        <p:spPr bwMode="auto">
          <a:xfrm>
            <a:off x="1000100" y="857232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03849" y="30232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rasandina Black" pitchFamily="50" charset="0"/>
                <a:cs typeface="Trasandina Black" pitchFamily="50" charset="0"/>
              </a:rPr>
              <a:t>Fique atento!</a:t>
            </a:r>
            <a:endParaRPr lang="pt-BR" sz="2800" b="1" dirty="0">
              <a:solidFill>
                <a:srgbClr val="FF0000"/>
              </a:solidFill>
              <a:latin typeface="Trasandina Black" pitchFamily="50" charset="0"/>
              <a:cs typeface="Trasandina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28926" y="214290"/>
            <a:ext cx="5000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</a:rPr>
              <a:t>Prazos e providências </a:t>
            </a:r>
            <a:r>
              <a:rPr lang="pt-BR" sz="3200" b="1" dirty="0" smtClean="0">
                <a:solidFill>
                  <a:schemeClr val="bg1"/>
                </a:solidFill>
              </a:rPr>
              <a:t>2020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948690"/>
            <a:ext cx="8750206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b="1" i="1" dirty="0" smtClean="0">
                <a:solidFill>
                  <a:srgbClr val="FF0000"/>
                </a:solidFill>
              </a:rPr>
              <a:t>Alerta </a:t>
            </a:r>
            <a:r>
              <a:rPr lang="pt-BR" sz="1600" b="1" i="1" dirty="0">
                <a:solidFill>
                  <a:srgbClr val="FF0000"/>
                </a:solidFill>
              </a:rPr>
              <a:t>para</a:t>
            </a:r>
            <a:r>
              <a:rPr lang="pt-BR" sz="1600" b="1" i="1" dirty="0" smtClean="0">
                <a:solidFill>
                  <a:srgbClr val="FF0000"/>
                </a:solidFill>
              </a:rPr>
              <a:t>... </a:t>
            </a:r>
            <a:r>
              <a:rPr lang="pt-BR" sz="1600" b="1" dirty="0" smtClean="0"/>
              <a:t>Situação </a:t>
            </a:r>
            <a:r>
              <a:rPr lang="pt-BR" sz="1600" b="1" dirty="0"/>
              <a:t>dos instrumentos de gestão dos municípios do RN no </a:t>
            </a:r>
            <a:r>
              <a:rPr lang="pt-BR" sz="1600" b="1" dirty="0" smtClean="0"/>
              <a:t>DIGISUS Gestor </a:t>
            </a:r>
            <a:r>
              <a:rPr lang="pt-BR" sz="1600" b="1" dirty="0"/>
              <a:t>Módulo </a:t>
            </a:r>
            <a:r>
              <a:rPr lang="pt-BR" sz="1600" b="1" dirty="0" smtClean="0"/>
              <a:t>Planejamento DADOS DE  DEZEMBRO 2019</a:t>
            </a:r>
            <a:r>
              <a:rPr lang="pt-BR" b="1" dirty="0" smtClean="0"/>
              <a:t>:</a:t>
            </a:r>
            <a:endParaRPr lang="pt-BR" dirty="0"/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89135"/>
              </p:ext>
            </p:extLst>
          </p:nvPr>
        </p:nvGraphicFramePr>
        <p:xfrm>
          <a:off x="231370" y="1564243"/>
          <a:ext cx="8750205" cy="50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490"/>
                <a:gridCol w="2223592"/>
                <a:gridCol w="1750041"/>
                <a:gridCol w="1750041"/>
                <a:gridCol w="1750041"/>
              </a:tblGrid>
              <a:tr h="311521"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 de Saúde (2018-2021)</a:t>
                      </a:r>
                    </a:p>
                    <a:p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FALTANDO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RAG 2018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FALTANDO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Pactuação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Indicadores (2018)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FALTANDO</a:t>
                      </a: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1ª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09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07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04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8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28926" y="214290"/>
            <a:ext cx="5000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</a:rPr>
              <a:t>Prazos e providências </a:t>
            </a:r>
            <a:r>
              <a:rPr lang="pt-BR" sz="3200" b="1" dirty="0" smtClean="0">
                <a:solidFill>
                  <a:schemeClr val="bg1"/>
                </a:solidFill>
              </a:rPr>
              <a:t>2020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948690"/>
            <a:ext cx="875020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b="1" i="1" dirty="0" smtClean="0">
                <a:solidFill>
                  <a:srgbClr val="FF0000"/>
                </a:solidFill>
              </a:rPr>
              <a:t>Alerta </a:t>
            </a:r>
            <a:r>
              <a:rPr lang="pt-BR" sz="1600" b="1" i="1" dirty="0">
                <a:solidFill>
                  <a:srgbClr val="FF0000"/>
                </a:solidFill>
              </a:rPr>
              <a:t>para</a:t>
            </a:r>
            <a:r>
              <a:rPr lang="pt-BR" sz="1600" b="1" i="1" dirty="0" smtClean="0">
                <a:solidFill>
                  <a:srgbClr val="FF0000"/>
                </a:solidFill>
              </a:rPr>
              <a:t>... </a:t>
            </a:r>
            <a:r>
              <a:rPr lang="pt-BR" sz="1600" b="1" dirty="0" smtClean="0">
                <a:solidFill>
                  <a:srgbClr val="FF0000"/>
                </a:solidFill>
              </a:rPr>
              <a:t>SITUAÇÃO DO SARGSUS 2011 A 2017</a:t>
            </a:r>
            <a:r>
              <a:rPr lang="pt-BR" b="1" dirty="0" smtClean="0"/>
              <a:t>:  Os </a:t>
            </a:r>
            <a:r>
              <a:rPr lang="pt-BR" b="1" dirty="0"/>
              <a:t>gestores com pendências de envio de relatórios de gestão e os conselhos de saúde com pendências na apreciação de relatórios anteriores ao ano de 2018 </a:t>
            </a:r>
            <a:r>
              <a:rPr lang="pt-BR" b="1" u="sng" dirty="0"/>
              <a:t>foi prorrogado até 26 de março de 2020</a:t>
            </a:r>
            <a:r>
              <a:rPr lang="pt-BR" dirty="0"/>
              <a:t>. </a:t>
            </a:r>
            <a:r>
              <a:rPr lang="pt-BR" b="1" dirty="0" smtClean="0"/>
              <a:t>Após </a:t>
            </a:r>
            <a:r>
              <a:rPr lang="pt-BR" b="1" dirty="0"/>
              <a:t>esta data, </a:t>
            </a:r>
            <a:r>
              <a:rPr lang="pt-BR" b="1" dirty="0" smtClean="0"/>
              <a:t>o </a:t>
            </a:r>
            <a:r>
              <a:rPr lang="pt-BR" b="1" dirty="0"/>
              <a:t>SARGSUS não estará mais disponível para inserção de novas informações e não haverá nova </a:t>
            </a:r>
            <a:r>
              <a:rPr lang="pt-BR" b="1" dirty="0" smtClean="0"/>
              <a:t>prorrogação. </a:t>
            </a:r>
            <a:r>
              <a:rPr lang="pt-BR" b="1" dirty="0"/>
              <a:t>do prazo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5240"/>
            <a:ext cx="2557518" cy="6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18106"/>
              </p:ext>
            </p:extLst>
          </p:nvPr>
        </p:nvGraphicFramePr>
        <p:xfrm>
          <a:off x="546861" y="2450107"/>
          <a:ext cx="808504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320"/>
                <a:gridCol w="2568203"/>
                <a:gridCol w="2021262"/>
                <a:gridCol w="2021262"/>
              </a:tblGrid>
              <a:tr h="1102962"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APRECIAÇÃO PELOS CONSELHOS</a:t>
                      </a:r>
                    </a:p>
                    <a:p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SOLICITANDO AJUSTE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SEM RAG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dirty="0"/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1ª 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09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04 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05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01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08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01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06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04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05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02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 01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950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8ª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044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1258</Words>
  <Application>Microsoft Office PowerPoint</Application>
  <PresentationFormat>Apresentação na tela (4:3)</PresentationFormat>
  <Paragraphs>263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464</cp:revision>
  <cp:lastPrinted>2020-02-12T11:39:32Z</cp:lastPrinted>
  <dcterms:created xsi:type="dcterms:W3CDTF">2015-06-04T12:58:36Z</dcterms:created>
  <dcterms:modified xsi:type="dcterms:W3CDTF">2020-02-17T12:47:24Z</dcterms:modified>
</cp:coreProperties>
</file>