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7" r:id="rId17"/>
    <p:sldId id="278" r:id="rId18"/>
    <p:sldId id="279" r:id="rId19"/>
    <p:sldId id="280" r:id="rId20"/>
    <p:sldId id="281" r:id="rId21"/>
    <p:sldId id="272" r:id="rId22"/>
    <p:sldId id="273" r:id="rId23"/>
    <p:sldId id="282" r:id="rId24"/>
    <p:sldId id="276" r:id="rId25"/>
    <p:sldId id="274" r:id="rId26"/>
    <p:sldId id="283" r:id="rId27"/>
    <p:sldId id="284" r:id="rId2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C047"/>
    <a:srgbClr val="3B9645"/>
    <a:srgbClr val="449E94"/>
    <a:srgbClr val="516EA8"/>
    <a:srgbClr val="7B58A7"/>
    <a:srgbClr val="993300"/>
    <a:srgbClr val="339933"/>
    <a:srgbClr val="2AA476"/>
    <a:srgbClr val="CC00F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Estilo Claro 1 - Ênfas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179" autoAdjust="0"/>
  </p:normalViewPr>
  <p:slideViewPr>
    <p:cSldViewPr>
      <p:cViewPr varScale="1">
        <p:scale>
          <a:sx n="66" d="100"/>
          <a:sy n="66" d="100"/>
        </p:scale>
        <p:origin x="8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A5668B-952C-4DB5-99F7-1ED84FF6BD1A}" type="doc">
      <dgm:prSet loTypeId="urn:microsoft.com/office/officeart/2005/8/layout/default" loCatId="list" qsTypeId="urn:microsoft.com/office/officeart/2005/8/quickstyle/simple5" qsCatId="simple" csTypeId="urn:microsoft.com/office/officeart/2005/8/colors/colorful3" csCatId="colorful" phldr="1"/>
      <dgm:spPr/>
      <dgm:t>
        <a:bodyPr/>
        <a:lstStyle/>
        <a:p>
          <a:endParaRPr lang="pt-BR"/>
        </a:p>
      </dgm:t>
    </dgm:pt>
    <dgm:pt modelId="{43D6CC0E-76ED-4C21-A79A-78E29E7394C2}">
      <dgm:prSet phldrT="[Texto]"/>
      <dgm:spPr/>
      <dgm:t>
        <a:bodyPr/>
        <a:lstStyle/>
        <a:p>
          <a:r>
            <a:rPr lang="pt-BR" dirty="0"/>
            <a:t>TRANSMISSÃO</a:t>
          </a:r>
        </a:p>
      </dgm:t>
    </dgm:pt>
    <dgm:pt modelId="{A83CF3A7-EDB3-4B89-A49B-844DD4F1CC4B}" type="parTrans" cxnId="{EB36570C-27BC-4904-8358-5979CC785BCA}">
      <dgm:prSet/>
      <dgm:spPr/>
      <dgm:t>
        <a:bodyPr/>
        <a:lstStyle/>
        <a:p>
          <a:endParaRPr lang="pt-BR"/>
        </a:p>
      </dgm:t>
    </dgm:pt>
    <dgm:pt modelId="{2BD52006-A43D-4C6A-81E8-EC8B0E9DB74A}" type="sibTrans" cxnId="{EB36570C-27BC-4904-8358-5979CC785BCA}">
      <dgm:prSet/>
      <dgm:spPr/>
      <dgm:t>
        <a:bodyPr/>
        <a:lstStyle/>
        <a:p>
          <a:endParaRPr lang="pt-BR"/>
        </a:p>
      </dgm:t>
    </dgm:pt>
    <dgm:pt modelId="{F14186E4-F8CB-4061-898A-F9D1399400D6}">
      <dgm:prSet phldrT="[Texto]"/>
      <dgm:spPr/>
      <dgm:t>
        <a:bodyPr/>
        <a:lstStyle/>
        <a:p>
          <a:r>
            <a:rPr lang="pt-BR" dirty="0"/>
            <a:t>PERÍODO DE INCUBAÇÃO</a:t>
          </a:r>
        </a:p>
      </dgm:t>
    </dgm:pt>
    <dgm:pt modelId="{C2AF9492-338C-4A41-BC91-B8194417F98C}" type="parTrans" cxnId="{202B9E56-C824-42D9-88FF-937D04785332}">
      <dgm:prSet/>
      <dgm:spPr/>
      <dgm:t>
        <a:bodyPr/>
        <a:lstStyle/>
        <a:p>
          <a:endParaRPr lang="pt-BR"/>
        </a:p>
      </dgm:t>
    </dgm:pt>
    <dgm:pt modelId="{48FFB9E2-81C3-439C-9FF5-F7832A2829E9}" type="sibTrans" cxnId="{202B9E56-C824-42D9-88FF-937D04785332}">
      <dgm:prSet/>
      <dgm:spPr/>
      <dgm:t>
        <a:bodyPr/>
        <a:lstStyle/>
        <a:p>
          <a:endParaRPr lang="pt-BR"/>
        </a:p>
      </dgm:t>
    </dgm:pt>
    <dgm:pt modelId="{E99A9AF5-83D5-412F-B3D3-30C19125CD55}">
      <dgm:prSet phldrT="[Texto]"/>
      <dgm:spPr/>
      <dgm:t>
        <a:bodyPr/>
        <a:lstStyle/>
        <a:p>
          <a:r>
            <a:rPr lang="pt-BR" dirty="0"/>
            <a:t>MEDIDAS DE PRECAUÇÃO</a:t>
          </a:r>
        </a:p>
      </dgm:t>
    </dgm:pt>
    <dgm:pt modelId="{9EE7F6DF-14A2-44D0-9D71-C165BB5A6737}" type="parTrans" cxnId="{0AC1C2DE-C507-4CD8-B28E-CF0AD873E4A9}">
      <dgm:prSet/>
      <dgm:spPr/>
      <dgm:t>
        <a:bodyPr/>
        <a:lstStyle/>
        <a:p>
          <a:endParaRPr lang="pt-BR"/>
        </a:p>
      </dgm:t>
    </dgm:pt>
    <dgm:pt modelId="{E9878FFA-3873-4918-A9A9-BC32D5053791}" type="sibTrans" cxnId="{0AC1C2DE-C507-4CD8-B28E-CF0AD873E4A9}">
      <dgm:prSet/>
      <dgm:spPr/>
      <dgm:t>
        <a:bodyPr/>
        <a:lstStyle/>
        <a:p>
          <a:endParaRPr lang="pt-BR"/>
        </a:p>
      </dgm:t>
    </dgm:pt>
    <dgm:pt modelId="{F5E6414B-7E09-4E0B-9742-4D118E4CFF0D}" type="pres">
      <dgm:prSet presAssocID="{31A5668B-952C-4DB5-99F7-1ED84FF6BD1A}" presName="diagram" presStyleCnt="0">
        <dgm:presLayoutVars>
          <dgm:dir/>
          <dgm:resizeHandles val="exact"/>
        </dgm:presLayoutVars>
      </dgm:prSet>
      <dgm:spPr/>
    </dgm:pt>
    <dgm:pt modelId="{4F93B87D-C485-4E5E-85C2-7F1638D8C021}" type="pres">
      <dgm:prSet presAssocID="{43D6CC0E-76ED-4C21-A79A-78E29E7394C2}" presName="node" presStyleLbl="node1" presStyleIdx="0" presStyleCnt="3">
        <dgm:presLayoutVars>
          <dgm:bulletEnabled val="1"/>
        </dgm:presLayoutVars>
      </dgm:prSet>
      <dgm:spPr/>
    </dgm:pt>
    <dgm:pt modelId="{0E64D02D-30C3-435E-BC3B-6A54A650A64E}" type="pres">
      <dgm:prSet presAssocID="{2BD52006-A43D-4C6A-81E8-EC8B0E9DB74A}" presName="sibTrans" presStyleCnt="0"/>
      <dgm:spPr/>
    </dgm:pt>
    <dgm:pt modelId="{F5F36F5C-60F0-476D-973B-E633642FB811}" type="pres">
      <dgm:prSet presAssocID="{F14186E4-F8CB-4061-898A-F9D1399400D6}" presName="node" presStyleLbl="node1" presStyleIdx="1" presStyleCnt="3">
        <dgm:presLayoutVars>
          <dgm:bulletEnabled val="1"/>
        </dgm:presLayoutVars>
      </dgm:prSet>
      <dgm:spPr/>
    </dgm:pt>
    <dgm:pt modelId="{5EE7E526-4F85-498D-A831-686B31DAE23F}" type="pres">
      <dgm:prSet presAssocID="{48FFB9E2-81C3-439C-9FF5-F7832A2829E9}" presName="sibTrans" presStyleCnt="0"/>
      <dgm:spPr/>
    </dgm:pt>
    <dgm:pt modelId="{6427E9EB-9837-4131-9AE5-188DFCD2FC9F}" type="pres">
      <dgm:prSet presAssocID="{E99A9AF5-83D5-412F-B3D3-30C19125CD55}" presName="node" presStyleLbl="node1" presStyleIdx="2" presStyleCnt="3">
        <dgm:presLayoutVars>
          <dgm:bulletEnabled val="1"/>
        </dgm:presLayoutVars>
      </dgm:prSet>
      <dgm:spPr/>
    </dgm:pt>
  </dgm:ptLst>
  <dgm:cxnLst>
    <dgm:cxn modelId="{8610A405-AABA-4714-86D7-2E8E66DA2197}" type="presOf" srcId="{F14186E4-F8CB-4061-898A-F9D1399400D6}" destId="{F5F36F5C-60F0-476D-973B-E633642FB811}" srcOrd="0" destOrd="0" presId="urn:microsoft.com/office/officeart/2005/8/layout/default"/>
    <dgm:cxn modelId="{EB36570C-27BC-4904-8358-5979CC785BCA}" srcId="{31A5668B-952C-4DB5-99F7-1ED84FF6BD1A}" destId="{43D6CC0E-76ED-4C21-A79A-78E29E7394C2}" srcOrd="0" destOrd="0" parTransId="{A83CF3A7-EDB3-4B89-A49B-844DD4F1CC4B}" sibTransId="{2BD52006-A43D-4C6A-81E8-EC8B0E9DB74A}"/>
    <dgm:cxn modelId="{70D8982D-9FB2-4DBF-BF57-B929750F66B8}" type="presOf" srcId="{31A5668B-952C-4DB5-99F7-1ED84FF6BD1A}" destId="{F5E6414B-7E09-4E0B-9742-4D118E4CFF0D}" srcOrd="0" destOrd="0" presId="urn:microsoft.com/office/officeart/2005/8/layout/default"/>
    <dgm:cxn modelId="{1DCFD752-8B97-4397-8678-8F85872A32DE}" type="presOf" srcId="{E99A9AF5-83D5-412F-B3D3-30C19125CD55}" destId="{6427E9EB-9837-4131-9AE5-188DFCD2FC9F}" srcOrd="0" destOrd="0" presId="urn:microsoft.com/office/officeart/2005/8/layout/default"/>
    <dgm:cxn modelId="{202B9E56-C824-42D9-88FF-937D04785332}" srcId="{31A5668B-952C-4DB5-99F7-1ED84FF6BD1A}" destId="{F14186E4-F8CB-4061-898A-F9D1399400D6}" srcOrd="1" destOrd="0" parTransId="{C2AF9492-338C-4A41-BC91-B8194417F98C}" sibTransId="{48FFB9E2-81C3-439C-9FF5-F7832A2829E9}"/>
    <dgm:cxn modelId="{D03CFE81-5FEA-4357-9D7B-52C37D4D2EF4}" type="presOf" srcId="{43D6CC0E-76ED-4C21-A79A-78E29E7394C2}" destId="{4F93B87D-C485-4E5E-85C2-7F1638D8C021}" srcOrd="0" destOrd="0" presId="urn:microsoft.com/office/officeart/2005/8/layout/default"/>
    <dgm:cxn modelId="{0AC1C2DE-C507-4CD8-B28E-CF0AD873E4A9}" srcId="{31A5668B-952C-4DB5-99F7-1ED84FF6BD1A}" destId="{E99A9AF5-83D5-412F-B3D3-30C19125CD55}" srcOrd="2" destOrd="0" parTransId="{9EE7F6DF-14A2-44D0-9D71-C165BB5A6737}" sibTransId="{E9878FFA-3873-4918-A9A9-BC32D5053791}"/>
    <dgm:cxn modelId="{9A337DCA-3181-45BC-B388-9D5022F566C3}" type="presParOf" srcId="{F5E6414B-7E09-4E0B-9742-4D118E4CFF0D}" destId="{4F93B87D-C485-4E5E-85C2-7F1638D8C021}" srcOrd="0" destOrd="0" presId="urn:microsoft.com/office/officeart/2005/8/layout/default"/>
    <dgm:cxn modelId="{DEAA748D-E7A8-4954-BA49-E07BC1D3C223}" type="presParOf" srcId="{F5E6414B-7E09-4E0B-9742-4D118E4CFF0D}" destId="{0E64D02D-30C3-435E-BC3B-6A54A650A64E}" srcOrd="1" destOrd="0" presId="urn:microsoft.com/office/officeart/2005/8/layout/default"/>
    <dgm:cxn modelId="{5ED42930-0FCB-44E2-B5B4-A4189EFF3FDE}" type="presParOf" srcId="{F5E6414B-7E09-4E0B-9742-4D118E4CFF0D}" destId="{F5F36F5C-60F0-476D-973B-E633642FB811}" srcOrd="2" destOrd="0" presId="urn:microsoft.com/office/officeart/2005/8/layout/default"/>
    <dgm:cxn modelId="{626707CC-BC06-4AEE-B5F7-787A21430485}" type="presParOf" srcId="{F5E6414B-7E09-4E0B-9742-4D118E4CFF0D}" destId="{5EE7E526-4F85-498D-A831-686B31DAE23F}" srcOrd="3" destOrd="0" presId="urn:microsoft.com/office/officeart/2005/8/layout/default"/>
    <dgm:cxn modelId="{FDEECC0F-2319-4A58-8D5F-D4A5AA9EEAC9}" type="presParOf" srcId="{F5E6414B-7E09-4E0B-9742-4D118E4CFF0D}" destId="{6427E9EB-9837-4131-9AE5-188DFCD2FC9F}"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A5668B-952C-4DB5-99F7-1ED84FF6BD1A}" type="doc">
      <dgm:prSet loTypeId="urn:microsoft.com/office/officeart/2005/8/layout/default" loCatId="list" qsTypeId="urn:microsoft.com/office/officeart/2005/8/quickstyle/simple5" qsCatId="simple" csTypeId="urn:microsoft.com/office/officeart/2005/8/colors/colorful3" csCatId="colorful" phldr="1"/>
      <dgm:spPr/>
      <dgm:t>
        <a:bodyPr/>
        <a:lstStyle/>
        <a:p>
          <a:endParaRPr lang="pt-BR"/>
        </a:p>
      </dgm:t>
    </dgm:pt>
    <dgm:pt modelId="{43D6CC0E-76ED-4C21-A79A-78E29E7394C2}">
      <dgm:prSet phldrT="[Texto]"/>
      <dgm:spPr/>
      <dgm:t>
        <a:bodyPr/>
        <a:lstStyle/>
        <a:p>
          <a:r>
            <a:rPr lang="pt-BR" dirty="0"/>
            <a:t>DEFINIÇÃO DE CASO</a:t>
          </a:r>
        </a:p>
      </dgm:t>
    </dgm:pt>
    <dgm:pt modelId="{A83CF3A7-EDB3-4B89-A49B-844DD4F1CC4B}" type="parTrans" cxnId="{EB36570C-27BC-4904-8358-5979CC785BCA}">
      <dgm:prSet/>
      <dgm:spPr/>
      <dgm:t>
        <a:bodyPr/>
        <a:lstStyle/>
        <a:p>
          <a:endParaRPr lang="pt-BR"/>
        </a:p>
      </dgm:t>
    </dgm:pt>
    <dgm:pt modelId="{2BD52006-A43D-4C6A-81E8-EC8B0E9DB74A}" type="sibTrans" cxnId="{EB36570C-27BC-4904-8358-5979CC785BCA}">
      <dgm:prSet/>
      <dgm:spPr/>
      <dgm:t>
        <a:bodyPr/>
        <a:lstStyle/>
        <a:p>
          <a:endParaRPr lang="pt-BR"/>
        </a:p>
      </dgm:t>
    </dgm:pt>
    <dgm:pt modelId="{107DFA56-BEC9-489B-AE51-606387EEBF4C}">
      <dgm:prSet phldrT="[Texto]"/>
      <dgm:spPr/>
      <dgm:t>
        <a:bodyPr/>
        <a:lstStyle/>
        <a:p>
          <a:r>
            <a:rPr lang="pt-BR" dirty="0"/>
            <a:t>NOTIFICAÇÃO</a:t>
          </a:r>
        </a:p>
      </dgm:t>
    </dgm:pt>
    <dgm:pt modelId="{D030843E-E102-479D-A577-5C6E16F06D60}" type="parTrans" cxnId="{D87DBDDA-F971-448D-B6EF-07DFA1A7B9B4}">
      <dgm:prSet/>
      <dgm:spPr/>
      <dgm:t>
        <a:bodyPr/>
        <a:lstStyle/>
        <a:p>
          <a:endParaRPr lang="pt-BR"/>
        </a:p>
      </dgm:t>
    </dgm:pt>
    <dgm:pt modelId="{D325AD45-E9F4-4A67-8153-DB3D0E2EE356}" type="sibTrans" cxnId="{D87DBDDA-F971-448D-B6EF-07DFA1A7B9B4}">
      <dgm:prSet/>
      <dgm:spPr/>
      <dgm:t>
        <a:bodyPr/>
        <a:lstStyle/>
        <a:p>
          <a:endParaRPr lang="pt-BR"/>
        </a:p>
      </dgm:t>
    </dgm:pt>
    <dgm:pt modelId="{F5E6414B-7E09-4E0B-9742-4D118E4CFF0D}" type="pres">
      <dgm:prSet presAssocID="{31A5668B-952C-4DB5-99F7-1ED84FF6BD1A}" presName="diagram" presStyleCnt="0">
        <dgm:presLayoutVars>
          <dgm:dir/>
          <dgm:resizeHandles val="exact"/>
        </dgm:presLayoutVars>
      </dgm:prSet>
      <dgm:spPr/>
    </dgm:pt>
    <dgm:pt modelId="{4F93B87D-C485-4E5E-85C2-7F1638D8C021}" type="pres">
      <dgm:prSet presAssocID="{43D6CC0E-76ED-4C21-A79A-78E29E7394C2}" presName="node" presStyleLbl="node1" presStyleIdx="0" presStyleCnt="2">
        <dgm:presLayoutVars>
          <dgm:bulletEnabled val="1"/>
        </dgm:presLayoutVars>
      </dgm:prSet>
      <dgm:spPr/>
    </dgm:pt>
    <dgm:pt modelId="{FE2B9D9F-D405-4244-86B7-785A6FB59989}" type="pres">
      <dgm:prSet presAssocID="{2BD52006-A43D-4C6A-81E8-EC8B0E9DB74A}" presName="sibTrans" presStyleCnt="0"/>
      <dgm:spPr/>
    </dgm:pt>
    <dgm:pt modelId="{F36FA416-B3AC-4EEC-AB80-84A4A64CD987}" type="pres">
      <dgm:prSet presAssocID="{107DFA56-BEC9-489B-AE51-606387EEBF4C}" presName="node" presStyleLbl="node1" presStyleIdx="1" presStyleCnt="2">
        <dgm:presLayoutVars>
          <dgm:bulletEnabled val="1"/>
        </dgm:presLayoutVars>
      </dgm:prSet>
      <dgm:spPr/>
    </dgm:pt>
  </dgm:ptLst>
  <dgm:cxnLst>
    <dgm:cxn modelId="{EB36570C-27BC-4904-8358-5979CC785BCA}" srcId="{31A5668B-952C-4DB5-99F7-1ED84FF6BD1A}" destId="{43D6CC0E-76ED-4C21-A79A-78E29E7394C2}" srcOrd="0" destOrd="0" parTransId="{A83CF3A7-EDB3-4B89-A49B-844DD4F1CC4B}" sibTransId="{2BD52006-A43D-4C6A-81E8-EC8B0E9DB74A}"/>
    <dgm:cxn modelId="{70D8982D-9FB2-4DBF-BF57-B929750F66B8}" type="presOf" srcId="{31A5668B-952C-4DB5-99F7-1ED84FF6BD1A}" destId="{F5E6414B-7E09-4E0B-9742-4D118E4CFF0D}" srcOrd="0" destOrd="0" presId="urn:microsoft.com/office/officeart/2005/8/layout/default"/>
    <dgm:cxn modelId="{AE2D1B76-3031-4FD9-B1CB-E3F0B5CF0AEE}" type="presOf" srcId="{107DFA56-BEC9-489B-AE51-606387EEBF4C}" destId="{F36FA416-B3AC-4EEC-AB80-84A4A64CD987}" srcOrd="0" destOrd="0" presId="urn:microsoft.com/office/officeart/2005/8/layout/default"/>
    <dgm:cxn modelId="{D03CFE81-5FEA-4357-9D7B-52C37D4D2EF4}" type="presOf" srcId="{43D6CC0E-76ED-4C21-A79A-78E29E7394C2}" destId="{4F93B87D-C485-4E5E-85C2-7F1638D8C021}" srcOrd="0" destOrd="0" presId="urn:microsoft.com/office/officeart/2005/8/layout/default"/>
    <dgm:cxn modelId="{D87DBDDA-F971-448D-B6EF-07DFA1A7B9B4}" srcId="{31A5668B-952C-4DB5-99F7-1ED84FF6BD1A}" destId="{107DFA56-BEC9-489B-AE51-606387EEBF4C}" srcOrd="1" destOrd="0" parTransId="{D030843E-E102-479D-A577-5C6E16F06D60}" sibTransId="{D325AD45-E9F4-4A67-8153-DB3D0E2EE356}"/>
    <dgm:cxn modelId="{9A337DCA-3181-45BC-B388-9D5022F566C3}" type="presParOf" srcId="{F5E6414B-7E09-4E0B-9742-4D118E4CFF0D}" destId="{4F93B87D-C485-4E5E-85C2-7F1638D8C021}" srcOrd="0" destOrd="0" presId="urn:microsoft.com/office/officeart/2005/8/layout/default"/>
    <dgm:cxn modelId="{E31A88D4-F92B-4E0C-9B0C-DC772E1A0D1E}" type="presParOf" srcId="{F5E6414B-7E09-4E0B-9742-4D118E4CFF0D}" destId="{FE2B9D9F-D405-4244-86B7-785A6FB59989}" srcOrd="1" destOrd="0" presId="urn:microsoft.com/office/officeart/2005/8/layout/default"/>
    <dgm:cxn modelId="{5CAD716F-DD5E-4059-8A64-E10E85864544}" type="presParOf" srcId="{F5E6414B-7E09-4E0B-9742-4D118E4CFF0D}" destId="{F36FA416-B3AC-4EEC-AB80-84A4A64CD987}"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A5668B-952C-4DB5-99F7-1ED84FF6BD1A}" type="doc">
      <dgm:prSet loTypeId="urn:microsoft.com/office/officeart/2005/8/layout/default" loCatId="list" qsTypeId="urn:microsoft.com/office/officeart/2005/8/quickstyle/simple5" qsCatId="simple" csTypeId="urn:microsoft.com/office/officeart/2005/8/colors/colorful3" csCatId="colorful" phldr="1"/>
      <dgm:spPr/>
      <dgm:t>
        <a:bodyPr/>
        <a:lstStyle/>
        <a:p>
          <a:endParaRPr lang="pt-BR"/>
        </a:p>
      </dgm:t>
    </dgm:pt>
    <dgm:pt modelId="{43D6CC0E-76ED-4C21-A79A-78E29E7394C2}">
      <dgm:prSet phldrT="[Texto]"/>
      <dgm:spPr/>
      <dgm:t>
        <a:bodyPr/>
        <a:lstStyle/>
        <a:p>
          <a:r>
            <a:rPr lang="pt-BR" dirty="0"/>
            <a:t>COLETA DA AMOSTRA</a:t>
          </a:r>
        </a:p>
      </dgm:t>
    </dgm:pt>
    <dgm:pt modelId="{A83CF3A7-EDB3-4B89-A49B-844DD4F1CC4B}" type="parTrans" cxnId="{EB36570C-27BC-4904-8358-5979CC785BCA}">
      <dgm:prSet/>
      <dgm:spPr/>
      <dgm:t>
        <a:bodyPr/>
        <a:lstStyle/>
        <a:p>
          <a:endParaRPr lang="pt-BR"/>
        </a:p>
      </dgm:t>
    </dgm:pt>
    <dgm:pt modelId="{2BD52006-A43D-4C6A-81E8-EC8B0E9DB74A}" type="sibTrans" cxnId="{EB36570C-27BC-4904-8358-5979CC785BCA}">
      <dgm:prSet/>
      <dgm:spPr/>
      <dgm:t>
        <a:bodyPr/>
        <a:lstStyle/>
        <a:p>
          <a:endParaRPr lang="pt-BR"/>
        </a:p>
      </dgm:t>
    </dgm:pt>
    <dgm:pt modelId="{50DE9FCE-90EB-47DC-92E6-6BA2E9014913}">
      <dgm:prSet phldrT="[Texto]"/>
      <dgm:spPr/>
      <dgm:t>
        <a:bodyPr/>
        <a:lstStyle/>
        <a:p>
          <a:r>
            <a:rPr lang="pt-BR" dirty="0"/>
            <a:t>ARMAZENAMENTO</a:t>
          </a:r>
        </a:p>
      </dgm:t>
    </dgm:pt>
    <dgm:pt modelId="{271E7EB9-623B-4CE6-8CCA-CAD99E482B9B}" type="parTrans" cxnId="{F7900364-9902-4641-AD9B-54D0E3EE58B2}">
      <dgm:prSet/>
      <dgm:spPr/>
      <dgm:t>
        <a:bodyPr/>
        <a:lstStyle/>
        <a:p>
          <a:endParaRPr lang="pt-BR"/>
        </a:p>
      </dgm:t>
    </dgm:pt>
    <dgm:pt modelId="{CBDE6CB1-6E7A-49E8-8E11-6F79EEC6B867}" type="sibTrans" cxnId="{F7900364-9902-4641-AD9B-54D0E3EE58B2}">
      <dgm:prSet/>
      <dgm:spPr/>
      <dgm:t>
        <a:bodyPr/>
        <a:lstStyle/>
        <a:p>
          <a:endParaRPr lang="pt-BR"/>
        </a:p>
      </dgm:t>
    </dgm:pt>
    <dgm:pt modelId="{912E43EE-D069-4F16-BB2B-C76F469B6678}">
      <dgm:prSet phldrT="[Texto]"/>
      <dgm:spPr/>
      <dgm:t>
        <a:bodyPr/>
        <a:lstStyle/>
        <a:p>
          <a:r>
            <a:rPr lang="pt-BR" dirty="0"/>
            <a:t>TRANSPORTE</a:t>
          </a:r>
        </a:p>
      </dgm:t>
    </dgm:pt>
    <dgm:pt modelId="{5F2B05D5-674A-43A6-8F3E-68059B98D33F}" type="parTrans" cxnId="{274FD875-9B02-4EB6-A39A-EC6E4A32BAE1}">
      <dgm:prSet/>
      <dgm:spPr/>
      <dgm:t>
        <a:bodyPr/>
        <a:lstStyle/>
        <a:p>
          <a:endParaRPr lang="pt-BR"/>
        </a:p>
      </dgm:t>
    </dgm:pt>
    <dgm:pt modelId="{3AF60AF8-B2CD-46AF-A3FB-1D840C702FE6}" type="sibTrans" cxnId="{274FD875-9B02-4EB6-A39A-EC6E4A32BAE1}">
      <dgm:prSet/>
      <dgm:spPr/>
      <dgm:t>
        <a:bodyPr/>
        <a:lstStyle/>
        <a:p>
          <a:endParaRPr lang="pt-BR"/>
        </a:p>
      </dgm:t>
    </dgm:pt>
    <dgm:pt modelId="{F5E6414B-7E09-4E0B-9742-4D118E4CFF0D}" type="pres">
      <dgm:prSet presAssocID="{31A5668B-952C-4DB5-99F7-1ED84FF6BD1A}" presName="diagram" presStyleCnt="0">
        <dgm:presLayoutVars>
          <dgm:dir/>
          <dgm:resizeHandles val="exact"/>
        </dgm:presLayoutVars>
      </dgm:prSet>
      <dgm:spPr/>
    </dgm:pt>
    <dgm:pt modelId="{4F93B87D-C485-4E5E-85C2-7F1638D8C021}" type="pres">
      <dgm:prSet presAssocID="{43D6CC0E-76ED-4C21-A79A-78E29E7394C2}" presName="node" presStyleLbl="node1" presStyleIdx="0" presStyleCnt="3">
        <dgm:presLayoutVars>
          <dgm:bulletEnabled val="1"/>
        </dgm:presLayoutVars>
      </dgm:prSet>
      <dgm:spPr/>
    </dgm:pt>
    <dgm:pt modelId="{46395CFA-7BD8-4EF4-88F5-D8E972B90D28}" type="pres">
      <dgm:prSet presAssocID="{2BD52006-A43D-4C6A-81E8-EC8B0E9DB74A}" presName="sibTrans" presStyleCnt="0"/>
      <dgm:spPr/>
    </dgm:pt>
    <dgm:pt modelId="{06934030-3802-48C7-B44C-D4B350D392C7}" type="pres">
      <dgm:prSet presAssocID="{50DE9FCE-90EB-47DC-92E6-6BA2E9014913}" presName="node" presStyleLbl="node1" presStyleIdx="1" presStyleCnt="3">
        <dgm:presLayoutVars>
          <dgm:bulletEnabled val="1"/>
        </dgm:presLayoutVars>
      </dgm:prSet>
      <dgm:spPr/>
    </dgm:pt>
    <dgm:pt modelId="{79071777-594A-49D7-9B18-04132FA4E5E6}" type="pres">
      <dgm:prSet presAssocID="{CBDE6CB1-6E7A-49E8-8E11-6F79EEC6B867}" presName="sibTrans" presStyleCnt="0"/>
      <dgm:spPr/>
    </dgm:pt>
    <dgm:pt modelId="{0676FFD1-5EBC-43DC-A564-82B6091661A4}" type="pres">
      <dgm:prSet presAssocID="{912E43EE-D069-4F16-BB2B-C76F469B6678}" presName="node" presStyleLbl="node1" presStyleIdx="2" presStyleCnt="3">
        <dgm:presLayoutVars>
          <dgm:bulletEnabled val="1"/>
        </dgm:presLayoutVars>
      </dgm:prSet>
      <dgm:spPr/>
    </dgm:pt>
  </dgm:ptLst>
  <dgm:cxnLst>
    <dgm:cxn modelId="{EB36570C-27BC-4904-8358-5979CC785BCA}" srcId="{31A5668B-952C-4DB5-99F7-1ED84FF6BD1A}" destId="{43D6CC0E-76ED-4C21-A79A-78E29E7394C2}" srcOrd="0" destOrd="0" parTransId="{A83CF3A7-EDB3-4B89-A49B-844DD4F1CC4B}" sibTransId="{2BD52006-A43D-4C6A-81E8-EC8B0E9DB74A}"/>
    <dgm:cxn modelId="{70D8982D-9FB2-4DBF-BF57-B929750F66B8}" type="presOf" srcId="{31A5668B-952C-4DB5-99F7-1ED84FF6BD1A}" destId="{F5E6414B-7E09-4E0B-9742-4D118E4CFF0D}" srcOrd="0" destOrd="0" presId="urn:microsoft.com/office/officeart/2005/8/layout/default"/>
    <dgm:cxn modelId="{1A8E8063-7D52-4303-BE82-886A7952C61E}" type="presOf" srcId="{50DE9FCE-90EB-47DC-92E6-6BA2E9014913}" destId="{06934030-3802-48C7-B44C-D4B350D392C7}" srcOrd="0" destOrd="0" presId="urn:microsoft.com/office/officeart/2005/8/layout/default"/>
    <dgm:cxn modelId="{F7900364-9902-4641-AD9B-54D0E3EE58B2}" srcId="{31A5668B-952C-4DB5-99F7-1ED84FF6BD1A}" destId="{50DE9FCE-90EB-47DC-92E6-6BA2E9014913}" srcOrd="1" destOrd="0" parTransId="{271E7EB9-623B-4CE6-8CCA-CAD99E482B9B}" sibTransId="{CBDE6CB1-6E7A-49E8-8E11-6F79EEC6B867}"/>
    <dgm:cxn modelId="{274FD875-9B02-4EB6-A39A-EC6E4A32BAE1}" srcId="{31A5668B-952C-4DB5-99F7-1ED84FF6BD1A}" destId="{912E43EE-D069-4F16-BB2B-C76F469B6678}" srcOrd="2" destOrd="0" parTransId="{5F2B05D5-674A-43A6-8F3E-68059B98D33F}" sibTransId="{3AF60AF8-B2CD-46AF-A3FB-1D840C702FE6}"/>
    <dgm:cxn modelId="{D03CFE81-5FEA-4357-9D7B-52C37D4D2EF4}" type="presOf" srcId="{43D6CC0E-76ED-4C21-A79A-78E29E7394C2}" destId="{4F93B87D-C485-4E5E-85C2-7F1638D8C021}" srcOrd="0" destOrd="0" presId="urn:microsoft.com/office/officeart/2005/8/layout/default"/>
    <dgm:cxn modelId="{105CB1A5-5662-4D36-A7F5-11F288EE5297}" type="presOf" srcId="{912E43EE-D069-4F16-BB2B-C76F469B6678}" destId="{0676FFD1-5EBC-43DC-A564-82B6091661A4}" srcOrd="0" destOrd="0" presId="urn:microsoft.com/office/officeart/2005/8/layout/default"/>
    <dgm:cxn modelId="{9A337DCA-3181-45BC-B388-9D5022F566C3}" type="presParOf" srcId="{F5E6414B-7E09-4E0B-9742-4D118E4CFF0D}" destId="{4F93B87D-C485-4E5E-85C2-7F1638D8C021}" srcOrd="0" destOrd="0" presId="urn:microsoft.com/office/officeart/2005/8/layout/default"/>
    <dgm:cxn modelId="{FEC8457B-7B59-47A4-8D25-2FF238521E28}" type="presParOf" srcId="{F5E6414B-7E09-4E0B-9742-4D118E4CFF0D}" destId="{46395CFA-7BD8-4EF4-88F5-D8E972B90D28}" srcOrd="1" destOrd="0" presId="urn:microsoft.com/office/officeart/2005/8/layout/default"/>
    <dgm:cxn modelId="{3D6EFEDA-E425-4730-8750-0753D7D53DBE}" type="presParOf" srcId="{F5E6414B-7E09-4E0B-9742-4D118E4CFF0D}" destId="{06934030-3802-48C7-B44C-D4B350D392C7}" srcOrd="2" destOrd="0" presId="urn:microsoft.com/office/officeart/2005/8/layout/default"/>
    <dgm:cxn modelId="{D8D37F4C-BA64-4BCF-92B5-4C842C0F6D30}" type="presParOf" srcId="{F5E6414B-7E09-4E0B-9742-4D118E4CFF0D}" destId="{79071777-594A-49D7-9B18-04132FA4E5E6}" srcOrd="3" destOrd="0" presId="urn:microsoft.com/office/officeart/2005/8/layout/default"/>
    <dgm:cxn modelId="{63DF62A1-4AC7-4BF5-B503-8D3CF2B4D81A}" type="presParOf" srcId="{F5E6414B-7E09-4E0B-9742-4D118E4CFF0D}" destId="{0676FFD1-5EBC-43DC-A564-82B6091661A4}"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A5668B-952C-4DB5-99F7-1ED84FF6BD1A}" type="doc">
      <dgm:prSet loTypeId="urn:microsoft.com/office/officeart/2005/8/layout/default" loCatId="list" qsTypeId="urn:microsoft.com/office/officeart/2005/8/quickstyle/simple5" qsCatId="simple" csTypeId="urn:microsoft.com/office/officeart/2005/8/colors/colorful3" csCatId="colorful" phldr="1"/>
      <dgm:spPr/>
      <dgm:t>
        <a:bodyPr/>
        <a:lstStyle/>
        <a:p>
          <a:endParaRPr lang="pt-BR"/>
        </a:p>
      </dgm:t>
    </dgm:pt>
    <dgm:pt modelId="{43D6CC0E-76ED-4C21-A79A-78E29E7394C2}">
      <dgm:prSet phldrT="[Texto]"/>
      <dgm:spPr/>
      <dgm:t>
        <a:bodyPr/>
        <a:lstStyle/>
        <a:p>
          <a:r>
            <a:rPr lang="pt-BR" dirty="0"/>
            <a:t>FLUXO DE ATENDIMENTO</a:t>
          </a:r>
        </a:p>
      </dgm:t>
    </dgm:pt>
    <dgm:pt modelId="{A83CF3A7-EDB3-4B89-A49B-844DD4F1CC4B}" type="parTrans" cxnId="{EB36570C-27BC-4904-8358-5979CC785BCA}">
      <dgm:prSet/>
      <dgm:spPr/>
      <dgm:t>
        <a:bodyPr/>
        <a:lstStyle/>
        <a:p>
          <a:endParaRPr lang="pt-BR"/>
        </a:p>
      </dgm:t>
    </dgm:pt>
    <dgm:pt modelId="{2BD52006-A43D-4C6A-81E8-EC8B0E9DB74A}" type="sibTrans" cxnId="{EB36570C-27BC-4904-8358-5979CC785BCA}">
      <dgm:prSet/>
      <dgm:spPr/>
      <dgm:t>
        <a:bodyPr/>
        <a:lstStyle/>
        <a:p>
          <a:endParaRPr lang="pt-BR"/>
        </a:p>
      </dgm:t>
    </dgm:pt>
    <dgm:pt modelId="{64FC139F-F387-4872-9AA7-D51218E5DD85}">
      <dgm:prSet phldrT="[Texto]"/>
      <dgm:spPr/>
      <dgm:t>
        <a:bodyPr/>
        <a:lstStyle/>
        <a:p>
          <a:r>
            <a:rPr lang="pt-BR" dirty="0"/>
            <a:t>PROTOCOLO CLÍNICO</a:t>
          </a:r>
        </a:p>
      </dgm:t>
    </dgm:pt>
    <dgm:pt modelId="{2F37796B-8B92-4773-92D5-2C62B6D33F7D}" type="parTrans" cxnId="{3C417DF3-ACCC-4556-B2C3-0626A1C9C6BC}">
      <dgm:prSet/>
      <dgm:spPr/>
      <dgm:t>
        <a:bodyPr/>
        <a:lstStyle/>
        <a:p>
          <a:endParaRPr lang="pt-BR"/>
        </a:p>
      </dgm:t>
    </dgm:pt>
    <dgm:pt modelId="{79A4DFB9-197C-490D-847A-FC10497982B7}" type="sibTrans" cxnId="{3C417DF3-ACCC-4556-B2C3-0626A1C9C6BC}">
      <dgm:prSet/>
      <dgm:spPr/>
      <dgm:t>
        <a:bodyPr/>
        <a:lstStyle/>
        <a:p>
          <a:endParaRPr lang="pt-BR"/>
        </a:p>
      </dgm:t>
    </dgm:pt>
    <dgm:pt modelId="{F5E6414B-7E09-4E0B-9742-4D118E4CFF0D}" type="pres">
      <dgm:prSet presAssocID="{31A5668B-952C-4DB5-99F7-1ED84FF6BD1A}" presName="diagram" presStyleCnt="0">
        <dgm:presLayoutVars>
          <dgm:dir/>
          <dgm:resizeHandles val="exact"/>
        </dgm:presLayoutVars>
      </dgm:prSet>
      <dgm:spPr/>
    </dgm:pt>
    <dgm:pt modelId="{4F93B87D-C485-4E5E-85C2-7F1638D8C021}" type="pres">
      <dgm:prSet presAssocID="{43D6CC0E-76ED-4C21-A79A-78E29E7394C2}" presName="node" presStyleLbl="node1" presStyleIdx="0" presStyleCnt="2">
        <dgm:presLayoutVars>
          <dgm:bulletEnabled val="1"/>
        </dgm:presLayoutVars>
      </dgm:prSet>
      <dgm:spPr/>
    </dgm:pt>
    <dgm:pt modelId="{6D1FFDE2-DF70-4FF5-999D-2161CBAA67C0}" type="pres">
      <dgm:prSet presAssocID="{2BD52006-A43D-4C6A-81E8-EC8B0E9DB74A}" presName="sibTrans" presStyleCnt="0"/>
      <dgm:spPr/>
    </dgm:pt>
    <dgm:pt modelId="{CD07EECE-485B-426B-8990-ECDC7E2D24E5}" type="pres">
      <dgm:prSet presAssocID="{64FC139F-F387-4872-9AA7-D51218E5DD85}" presName="node" presStyleLbl="node1" presStyleIdx="1" presStyleCnt="2">
        <dgm:presLayoutVars>
          <dgm:bulletEnabled val="1"/>
        </dgm:presLayoutVars>
      </dgm:prSet>
      <dgm:spPr/>
    </dgm:pt>
  </dgm:ptLst>
  <dgm:cxnLst>
    <dgm:cxn modelId="{EB36570C-27BC-4904-8358-5979CC785BCA}" srcId="{31A5668B-952C-4DB5-99F7-1ED84FF6BD1A}" destId="{43D6CC0E-76ED-4C21-A79A-78E29E7394C2}" srcOrd="0" destOrd="0" parTransId="{A83CF3A7-EDB3-4B89-A49B-844DD4F1CC4B}" sibTransId="{2BD52006-A43D-4C6A-81E8-EC8B0E9DB74A}"/>
    <dgm:cxn modelId="{70D8982D-9FB2-4DBF-BF57-B929750F66B8}" type="presOf" srcId="{31A5668B-952C-4DB5-99F7-1ED84FF6BD1A}" destId="{F5E6414B-7E09-4E0B-9742-4D118E4CFF0D}" srcOrd="0" destOrd="0" presId="urn:microsoft.com/office/officeart/2005/8/layout/default"/>
    <dgm:cxn modelId="{D03CFE81-5FEA-4357-9D7B-52C37D4D2EF4}" type="presOf" srcId="{43D6CC0E-76ED-4C21-A79A-78E29E7394C2}" destId="{4F93B87D-C485-4E5E-85C2-7F1638D8C021}" srcOrd="0" destOrd="0" presId="urn:microsoft.com/office/officeart/2005/8/layout/default"/>
    <dgm:cxn modelId="{3C417DF3-ACCC-4556-B2C3-0626A1C9C6BC}" srcId="{31A5668B-952C-4DB5-99F7-1ED84FF6BD1A}" destId="{64FC139F-F387-4872-9AA7-D51218E5DD85}" srcOrd="1" destOrd="0" parTransId="{2F37796B-8B92-4773-92D5-2C62B6D33F7D}" sibTransId="{79A4DFB9-197C-490D-847A-FC10497982B7}"/>
    <dgm:cxn modelId="{7731DFF3-F971-477A-A2E7-AC8F0FD6B05F}" type="presOf" srcId="{64FC139F-F387-4872-9AA7-D51218E5DD85}" destId="{CD07EECE-485B-426B-8990-ECDC7E2D24E5}" srcOrd="0" destOrd="0" presId="urn:microsoft.com/office/officeart/2005/8/layout/default"/>
    <dgm:cxn modelId="{9A337DCA-3181-45BC-B388-9D5022F566C3}" type="presParOf" srcId="{F5E6414B-7E09-4E0B-9742-4D118E4CFF0D}" destId="{4F93B87D-C485-4E5E-85C2-7F1638D8C021}" srcOrd="0" destOrd="0" presId="urn:microsoft.com/office/officeart/2005/8/layout/default"/>
    <dgm:cxn modelId="{3CF64CF9-893D-46F9-92E4-90F61DC7E3A3}" type="presParOf" srcId="{F5E6414B-7E09-4E0B-9742-4D118E4CFF0D}" destId="{6D1FFDE2-DF70-4FF5-999D-2161CBAA67C0}" srcOrd="1" destOrd="0" presId="urn:microsoft.com/office/officeart/2005/8/layout/default"/>
    <dgm:cxn modelId="{3068F8AB-3F96-4FEA-9669-7CA2182264C1}" type="presParOf" srcId="{F5E6414B-7E09-4E0B-9742-4D118E4CFF0D}" destId="{CD07EECE-485B-426B-8990-ECDC7E2D24E5}"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E774C6-67C5-4DDA-B80F-1B7A33FCF2F0}" type="doc">
      <dgm:prSet loTypeId="urn:microsoft.com/office/officeart/2008/layout/VerticalCurvedList" loCatId="list" qsTypeId="urn:microsoft.com/office/officeart/2005/8/quickstyle/simple4" qsCatId="simple" csTypeId="urn:microsoft.com/office/officeart/2005/8/colors/colorful3" csCatId="colorful" phldr="1"/>
      <dgm:spPr/>
      <dgm:t>
        <a:bodyPr/>
        <a:lstStyle/>
        <a:p>
          <a:endParaRPr lang="pt-BR"/>
        </a:p>
      </dgm:t>
    </dgm:pt>
    <dgm:pt modelId="{309B47E0-54E2-4355-AC55-A9497929DED8}">
      <dgm:prSet phldrT="[Texto]"/>
      <dgm:spPr/>
      <dgm:t>
        <a:bodyPr/>
        <a:lstStyle/>
        <a:p>
          <a:r>
            <a:rPr lang="pt-BR" b="1" dirty="0"/>
            <a:t>Transmissão </a:t>
          </a:r>
          <a:r>
            <a:rPr lang="pt-BR" b="1" dirty="0" err="1"/>
            <a:t>interhumana</a:t>
          </a:r>
          <a:r>
            <a:rPr lang="pt-BR" b="1" dirty="0"/>
            <a:t> com maior número de casos em algum país de outro Continente e/ou detecção da cepa pandêmica em algum país das Américas (exceto Brasil)</a:t>
          </a:r>
        </a:p>
      </dgm:t>
    </dgm:pt>
    <dgm:pt modelId="{A976AE37-0C64-4630-A2FC-B399555B61D6}" type="parTrans" cxnId="{CB8566AC-10EC-44CB-93BC-703DDE98DFB5}">
      <dgm:prSet/>
      <dgm:spPr/>
      <dgm:t>
        <a:bodyPr/>
        <a:lstStyle/>
        <a:p>
          <a:endParaRPr lang="pt-BR" b="1"/>
        </a:p>
      </dgm:t>
    </dgm:pt>
    <dgm:pt modelId="{EB975C6D-7376-4C98-9E5B-0B0CE299B254}" type="sibTrans" cxnId="{CB8566AC-10EC-44CB-93BC-703DDE98DFB5}">
      <dgm:prSet/>
      <dgm:spPr/>
      <dgm:t>
        <a:bodyPr/>
        <a:lstStyle/>
        <a:p>
          <a:endParaRPr lang="pt-BR" b="1"/>
        </a:p>
      </dgm:t>
    </dgm:pt>
    <dgm:pt modelId="{4D37940E-0BED-465A-9849-810AC2F291E8}">
      <dgm:prSet phldrT="[Texto]"/>
      <dgm:spPr/>
      <dgm:t>
        <a:bodyPr/>
        <a:lstStyle/>
        <a:p>
          <a:r>
            <a:rPr lang="pt-BR" b="1" dirty="0"/>
            <a:t>Presença de caso suspeito da cepa pandêmica no Brasil (exceto no Estado do  Rio Grande do Norte)</a:t>
          </a:r>
        </a:p>
      </dgm:t>
    </dgm:pt>
    <dgm:pt modelId="{64F3E9BE-94F3-4BA1-97D1-6D8E98D0D495}" type="parTrans" cxnId="{2FEA45D3-69FB-4FD8-BADC-45D2A6DD1FF2}">
      <dgm:prSet/>
      <dgm:spPr/>
      <dgm:t>
        <a:bodyPr/>
        <a:lstStyle/>
        <a:p>
          <a:endParaRPr lang="pt-BR" b="1"/>
        </a:p>
      </dgm:t>
    </dgm:pt>
    <dgm:pt modelId="{651B1E9F-2307-4C08-BBD7-4891D4943762}" type="sibTrans" cxnId="{2FEA45D3-69FB-4FD8-BADC-45D2A6DD1FF2}">
      <dgm:prSet/>
      <dgm:spPr/>
      <dgm:t>
        <a:bodyPr/>
        <a:lstStyle/>
        <a:p>
          <a:endParaRPr lang="pt-BR" b="1"/>
        </a:p>
      </dgm:t>
    </dgm:pt>
    <dgm:pt modelId="{4EC7CA9E-EE36-41FD-8590-9393886B0E2C}">
      <dgm:prSet phldrT="[Texto]"/>
      <dgm:spPr/>
      <dgm:t>
        <a:bodyPr/>
        <a:lstStyle/>
        <a:p>
          <a:r>
            <a:rPr lang="pt-BR" b="1" dirty="0"/>
            <a:t>Declarado estado de Emergência de Saúde Pública de Importância Internacional pela OMS ou Detecção da cepa pandêmica no Brasil</a:t>
          </a:r>
        </a:p>
      </dgm:t>
    </dgm:pt>
    <dgm:pt modelId="{5ED4B49C-B28B-4610-9EE5-D135290A5420}" type="parTrans" cxnId="{FABEED8C-455E-4EC6-AFFA-D9CA7796BFEA}">
      <dgm:prSet/>
      <dgm:spPr/>
      <dgm:t>
        <a:bodyPr/>
        <a:lstStyle/>
        <a:p>
          <a:endParaRPr lang="pt-BR" b="1"/>
        </a:p>
      </dgm:t>
    </dgm:pt>
    <dgm:pt modelId="{4212934C-C807-46A0-B9C2-A04953EEC44E}" type="sibTrans" cxnId="{FABEED8C-455E-4EC6-AFFA-D9CA7796BFEA}">
      <dgm:prSet/>
      <dgm:spPr/>
      <dgm:t>
        <a:bodyPr/>
        <a:lstStyle/>
        <a:p>
          <a:endParaRPr lang="pt-BR" b="1"/>
        </a:p>
      </dgm:t>
    </dgm:pt>
    <dgm:pt modelId="{06535C39-BD97-4293-AF2F-63DEFC449E49}">
      <dgm:prSet phldrT="[Texto]"/>
      <dgm:spPr/>
      <dgm:t>
        <a:bodyPr/>
        <a:lstStyle/>
        <a:p>
          <a:r>
            <a:rPr lang="pt-BR" b="1" dirty="0"/>
            <a:t>Detecção de cepa pandêmica no Estado no Rio Grande do Norte</a:t>
          </a:r>
        </a:p>
      </dgm:t>
    </dgm:pt>
    <dgm:pt modelId="{F466EDDB-159F-4652-A249-73FB2DB21733}" type="parTrans" cxnId="{5C96AF57-2493-43D9-AE46-455AB761A7F2}">
      <dgm:prSet/>
      <dgm:spPr/>
      <dgm:t>
        <a:bodyPr/>
        <a:lstStyle/>
        <a:p>
          <a:endParaRPr lang="pt-BR" b="1"/>
        </a:p>
      </dgm:t>
    </dgm:pt>
    <dgm:pt modelId="{EC2E37AC-AC54-4DC8-A28C-FB8FDA564EFC}" type="sibTrans" cxnId="{5C96AF57-2493-43D9-AE46-455AB761A7F2}">
      <dgm:prSet/>
      <dgm:spPr/>
      <dgm:t>
        <a:bodyPr/>
        <a:lstStyle/>
        <a:p>
          <a:endParaRPr lang="pt-BR" b="1"/>
        </a:p>
      </dgm:t>
    </dgm:pt>
    <dgm:pt modelId="{7CA6CEF5-5AEA-48F0-ADF4-04ADEC9315C7}">
      <dgm:prSet phldrT="[Texto]"/>
      <dgm:spPr/>
      <dgm:t>
        <a:bodyPr/>
        <a:lstStyle/>
        <a:p>
          <a:r>
            <a:rPr lang="pt-BR" b="1" dirty="0"/>
            <a:t>Epidemia no Brasil ou Evidenciado o aumento considerável do número de casos no Rio Grande do Norte devido à disseminação da cepa pandêmica (acima de 20 casos confirmados). </a:t>
          </a:r>
        </a:p>
      </dgm:t>
    </dgm:pt>
    <dgm:pt modelId="{2CD187DE-AD1E-4BCF-BAFB-C9FF15C87AE2}" type="parTrans" cxnId="{D08608AB-C78C-4876-A4E6-06C3FA9BEEE6}">
      <dgm:prSet/>
      <dgm:spPr/>
      <dgm:t>
        <a:bodyPr/>
        <a:lstStyle/>
        <a:p>
          <a:endParaRPr lang="pt-BR" b="1"/>
        </a:p>
      </dgm:t>
    </dgm:pt>
    <dgm:pt modelId="{696E0FDB-39FC-4831-A6A8-D329C386C0FA}" type="sibTrans" cxnId="{D08608AB-C78C-4876-A4E6-06C3FA9BEEE6}">
      <dgm:prSet/>
      <dgm:spPr/>
      <dgm:t>
        <a:bodyPr/>
        <a:lstStyle/>
        <a:p>
          <a:endParaRPr lang="pt-BR" b="1"/>
        </a:p>
      </dgm:t>
    </dgm:pt>
    <dgm:pt modelId="{F8FC5281-A4F5-4D69-975B-9E0DEE84D502}" type="pres">
      <dgm:prSet presAssocID="{B6E774C6-67C5-4DDA-B80F-1B7A33FCF2F0}" presName="Name0" presStyleCnt="0">
        <dgm:presLayoutVars>
          <dgm:chMax val="7"/>
          <dgm:chPref val="7"/>
          <dgm:dir/>
        </dgm:presLayoutVars>
      </dgm:prSet>
      <dgm:spPr/>
    </dgm:pt>
    <dgm:pt modelId="{B19ECEAE-46D4-4E89-A43F-EDFDD3F7035C}" type="pres">
      <dgm:prSet presAssocID="{B6E774C6-67C5-4DDA-B80F-1B7A33FCF2F0}" presName="Name1" presStyleCnt="0"/>
      <dgm:spPr/>
    </dgm:pt>
    <dgm:pt modelId="{9EAA1EDA-2A64-48AE-A055-6DE6241BBB2A}" type="pres">
      <dgm:prSet presAssocID="{B6E774C6-67C5-4DDA-B80F-1B7A33FCF2F0}" presName="cycle" presStyleCnt="0"/>
      <dgm:spPr/>
    </dgm:pt>
    <dgm:pt modelId="{CC9D484D-2674-4249-9364-78BA8C3F84F6}" type="pres">
      <dgm:prSet presAssocID="{B6E774C6-67C5-4DDA-B80F-1B7A33FCF2F0}" presName="srcNode" presStyleLbl="node1" presStyleIdx="0" presStyleCnt="5"/>
      <dgm:spPr/>
    </dgm:pt>
    <dgm:pt modelId="{DDDA2ABF-FB1E-4DCC-AFA0-400E9DE1F386}" type="pres">
      <dgm:prSet presAssocID="{B6E774C6-67C5-4DDA-B80F-1B7A33FCF2F0}" presName="conn" presStyleLbl="parChTrans1D2" presStyleIdx="0" presStyleCnt="1"/>
      <dgm:spPr/>
    </dgm:pt>
    <dgm:pt modelId="{F123DF31-D5BC-4CFC-B76F-06A41D104883}" type="pres">
      <dgm:prSet presAssocID="{B6E774C6-67C5-4DDA-B80F-1B7A33FCF2F0}" presName="extraNode" presStyleLbl="node1" presStyleIdx="0" presStyleCnt="5"/>
      <dgm:spPr/>
    </dgm:pt>
    <dgm:pt modelId="{CA6C0AB1-25F5-4DF8-BBB6-EC8DC863F76D}" type="pres">
      <dgm:prSet presAssocID="{B6E774C6-67C5-4DDA-B80F-1B7A33FCF2F0}" presName="dstNode" presStyleLbl="node1" presStyleIdx="0" presStyleCnt="5"/>
      <dgm:spPr/>
    </dgm:pt>
    <dgm:pt modelId="{D270650E-AA40-4CFA-9CA6-A86A72097B10}" type="pres">
      <dgm:prSet presAssocID="{309B47E0-54E2-4355-AC55-A9497929DED8}" presName="text_1" presStyleLbl="node1" presStyleIdx="0" presStyleCnt="5">
        <dgm:presLayoutVars>
          <dgm:bulletEnabled val="1"/>
        </dgm:presLayoutVars>
      </dgm:prSet>
      <dgm:spPr/>
    </dgm:pt>
    <dgm:pt modelId="{DDC22251-986C-4B9A-AE06-18E5C9C690A0}" type="pres">
      <dgm:prSet presAssocID="{309B47E0-54E2-4355-AC55-A9497929DED8}" presName="accent_1" presStyleCnt="0"/>
      <dgm:spPr/>
    </dgm:pt>
    <dgm:pt modelId="{723B6E64-B8F5-43CF-BDC6-5DE0B5FB2EB5}" type="pres">
      <dgm:prSet presAssocID="{309B47E0-54E2-4355-AC55-A9497929DED8}" presName="accentRepeatNode" presStyleLbl="solidFgAcc1" presStyleIdx="0" presStyleCnt="5"/>
      <dgm:spPr/>
    </dgm:pt>
    <dgm:pt modelId="{B7AA043D-A9D9-4428-946F-537F4493985F}" type="pres">
      <dgm:prSet presAssocID="{4D37940E-0BED-465A-9849-810AC2F291E8}" presName="text_2" presStyleLbl="node1" presStyleIdx="1" presStyleCnt="5">
        <dgm:presLayoutVars>
          <dgm:bulletEnabled val="1"/>
        </dgm:presLayoutVars>
      </dgm:prSet>
      <dgm:spPr/>
    </dgm:pt>
    <dgm:pt modelId="{29D15B13-9C69-4D38-83A7-D7216C008D0D}" type="pres">
      <dgm:prSet presAssocID="{4D37940E-0BED-465A-9849-810AC2F291E8}" presName="accent_2" presStyleCnt="0"/>
      <dgm:spPr/>
    </dgm:pt>
    <dgm:pt modelId="{207112FD-C64E-4A49-AB0A-DB24938F7A42}" type="pres">
      <dgm:prSet presAssocID="{4D37940E-0BED-465A-9849-810AC2F291E8}" presName="accentRepeatNode" presStyleLbl="solidFgAcc1" presStyleIdx="1" presStyleCnt="5"/>
      <dgm:spPr/>
    </dgm:pt>
    <dgm:pt modelId="{86AD218C-4E66-4860-858B-F469C5597C9C}" type="pres">
      <dgm:prSet presAssocID="{4EC7CA9E-EE36-41FD-8590-9393886B0E2C}" presName="text_3" presStyleLbl="node1" presStyleIdx="2" presStyleCnt="5">
        <dgm:presLayoutVars>
          <dgm:bulletEnabled val="1"/>
        </dgm:presLayoutVars>
      </dgm:prSet>
      <dgm:spPr/>
    </dgm:pt>
    <dgm:pt modelId="{23669082-6A67-46DA-8EB7-D7DA8F4FC304}" type="pres">
      <dgm:prSet presAssocID="{4EC7CA9E-EE36-41FD-8590-9393886B0E2C}" presName="accent_3" presStyleCnt="0"/>
      <dgm:spPr/>
    </dgm:pt>
    <dgm:pt modelId="{D434DDCB-067B-4C0C-B7B0-06677F86198D}" type="pres">
      <dgm:prSet presAssocID="{4EC7CA9E-EE36-41FD-8590-9393886B0E2C}" presName="accentRepeatNode" presStyleLbl="solidFgAcc1" presStyleIdx="2" presStyleCnt="5"/>
      <dgm:spPr/>
    </dgm:pt>
    <dgm:pt modelId="{EAD8EF59-E3F6-4C33-8AEA-B031E1F1869F}" type="pres">
      <dgm:prSet presAssocID="{06535C39-BD97-4293-AF2F-63DEFC449E49}" presName="text_4" presStyleLbl="node1" presStyleIdx="3" presStyleCnt="5">
        <dgm:presLayoutVars>
          <dgm:bulletEnabled val="1"/>
        </dgm:presLayoutVars>
      </dgm:prSet>
      <dgm:spPr/>
    </dgm:pt>
    <dgm:pt modelId="{C063DCCB-4638-4B4F-825B-9426F8AD7F63}" type="pres">
      <dgm:prSet presAssocID="{06535C39-BD97-4293-AF2F-63DEFC449E49}" presName="accent_4" presStyleCnt="0"/>
      <dgm:spPr/>
    </dgm:pt>
    <dgm:pt modelId="{144CD063-2AAC-4C30-92F6-A6253793BEED}" type="pres">
      <dgm:prSet presAssocID="{06535C39-BD97-4293-AF2F-63DEFC449E49}" presName="accentRepeatNode" presStyleLbl="solidFgAcc1" presStyleIdx="3" presStyleCnt="5"/>
      <dgm:spPr/>
    </dgm:pt>
    <dgm:pt modelId="{3E597EC0-6BA1-4042-B99F-1374C0161971}" type="pres">
      <dgm:prSet presAssocID="{7CA6CEF5-5AEA-48F0-ADF4-04ADEC9315C7}" presName="text_5" presStyleLbl="node1" presStyleIdx="4" presStyleCnt="5">
        <dgm:presLayoutVars>
          <dgm:bulletEnabled val="1"/>
        </dgm:presLayoutVars>
      </dgm:prSet>
      <dgm:spPr/>
    </dgm:pt>
    <dgm:pt modelId="{3938C41F-B99F-4809-BD53-7E7EFCC99D39}" type="pres">
      <dgm:prSet presAssocID="{7CA6CEF5-5AEA-48F0-ADF4-04ADEC9315C7}" presName="accent_5" presStyleCnt="0"/>
      <dgm:spPr/>
    </dgm:pt>
    <dgm:pt modelId="{340242D3-3430-4AB9-9C76-5E3CBE16444D}" type="pres">
      <dgm:prSet presAssocID="{7CA6CEF5-5AEA-48F0-ADF4-04ADEC9315C7}" presName="accentRepeatNode" presStyleLbl="solidFgAcc1" presStyleIdx="4" presStyleCnt="5"/>
      <dgm:spPr/>
    </dgm:pt>
  </dgm:ptLst>
  <dgm:cxnLst>
    <dgm:cxn modelId="{3585AA03-F29F-4E67-9528-2D1970598BFA}" type="presOf" srcId="{4EC7CA9E-EE36-41FD-8590-9393886B0E2C}" destId="{86AD218C-4E66-4860-858B-F469C5597C9C}" srcOrd="0" destOrd="0" presId="urn:microsoft.com/office/officeart/2008/layout/VerticalCurvedList"/>
    <dgm:cxn modelId="{FD177513-359F-43AB-8448-E63C1CA6AA89}" type="presOf" srcId="{06535C39-BD97-4293-AF2F-63DEFC449E49}" destId="{EAD8EF59-E3F6-4C33-8AEA-B031E1F1869F}" srcOrd="0" destOrd="0" presId="urn:microsoft.com/office/officeart/2008/layout/VerticalCurvedList"/>
    <dgm:cxn modelId="{639A061B-2302-4DB5-B6A9-DC96199C7E24}" type="presOf" srcId="{EB975C6D-7376-4C98-9E5B-0B0CE299B254}" destId="{DDDA2ABF-FB1E-4DCC-AFA0-400E9DE1F386}" srcOrd="0" destOrd="0" presId="urn:microsoft.com/office/officeart/2008/layout/VerticalCurvedList"/>
    <dgm:cxn modelId="{5DA2291C-0B5A-40C2-8842-F13B4FE22D5D}" type="presOf" srcId="{4D37940E-0BED-465A-9849-810AC2F291E8}" destId="{B7AA043D-A9D9-4428-946F-537F4493985F}" srcOrd="0" destOrd="0" presId="urn:microsoft.com/office/officeart/2008/layout/VerticalCurvedList"/>
    <dgm:cxn modelId="{5C96AF57-2493-43D9-AE46-455AB761A7F2}" srcId="{B6E774C6-67C5-4DDA-B80F-1B7A33FCF2F0}" destId="{06535C39-BD97-4293-AF2F-63DEFC449E49}" srcOrd="3" destOrd="0" parTransId="{F466EDDB-159F-4652-A249-73FB2DB21733}" sibTransId="{EC2E37AC-AC54-4DC8-A28C-FB8FDA564EFC}"/>
    <dgm:cxn modelId="{2861B987-5878-4511-97D3-6C4772235E39}" type="presOf" srcId="{7CA6CEF5-5AEA-48F0-ADF4-04ADEC9315C7}" destId="{3E597EC0-6BA1-4042-B99F-1374C0161971}" srcOrd="0" destOrd="0" presId="urn:microsoft.com/office/officeart/2008/layout/VerticalCurvedList"/>
    <dgm:cxn modelId="{D55A3B8A-6BB7-4C7D-B6A5-5EEB85E81DAD}" type="presOf" srcId="{B6E774C6-67C5-4DDA-B80F-1B7A33FCF2F0}" destId="{F8FC5281-A4F5-4D69-975B-9E0DEE84D502}" srcOrd="0" destOrd="0" presId="urn:microsoft.com/office/officeart/2008/layout/VerticalCurvedList"/>
    <dgm:cxn modelId="{FABEED8C-455E-4EC6-AFFA-D9CA7796BFEA}" srcId="{B6E774C6-67C5-4DDA-B80F-1B7A33FCF2F0}" destId="{4EC7CA9E-EE36-41FD-8590-9393886B0E2C}" srcOrd="2" destOrd="0" parTransId="{5ED4B49C-B28B-4610-9EE5-D135290A5420}" sibTransId="{4212934C-C807-46A0-B9C2-A04953EEC44E}"/>
    <dgm:cxn modelId="{D08608AB-C78C-4876-A4E6-06C3FA9BEEE6}" srcId="{B6E774C6-67C5-4DDA-B80F-1B7A33FCF2F0}" destId="{7CA6CEF5-5AEA-48F0-ADF4-04ADEC9315C7}" srcOrd="4" destOrd="0" parTransId="{2CD187DE-AD1E-4BCF-BAFB-C9FF15C87AE2}" sibTransId="{696E0FDB-39FC-4831-A6A8-D329C386C0FA}"/>
    <dgm:cxn modelId="{CB8566AC-10EC-44CB-93BC-703DDE98DFB5}" srcId="{B6E774C6-67C5-4DDA-B80F-1B7A33FCF2F0}" destId="{309B47E0-54E2-4355-AC55-A9497929DED8}" srcOrd="0" destOrd="0" parTransId="{A976AE37-0C64-4630-A2FC-B399555B61D6}" sibTransId="{EB975C6D-7376-4C98-9E5B-0B0CE299B254}"/>
    <dgm:cxn modelId="{3D40A0B8-4006-409D-83E0-201693B66192}" type="presOf" srcId="{309B47E0-54E2-4355-AC55-A9497929DED8}" destId="{D270650E-AA40-4CFA-9CA6-A86A72097B10}" srcOrd="0" destOrd="0" presId="urn:microsoft.com/office/officeart/2008/layout/VerticalCurvedList"/>
    <dgm:cxn modelId="{2FEA45D3-69FB-4FD8-BADC-45D2A6DD1FF2}" srcId="{B6E774C6-67C5-4DDA-B80F-1B7A33FCF2F0}" destId="{4D37940E-0BED-465A-9849-810AC2F291E8}" srcOrd="1" destOrd="0" parTransId="{64F3E9BE-94F3-4BA1-97D1-6D8E98D0D495}" sibTransId="{651B1E9F-2307-4C08-BBD7-4891D4943762}"/>
    <dgm:cxn modelId="{D142F34B-929D-461C-89AE-5533F7DFB5C9}" type="presParOf" srcId="{F8FC5281-A4F5-4D69-975B-9E0DEE84D502}" destId="{B19ECEAE-46D4-4E89-A43F-EDFDD3F7035C}" srcOrd="0" destOrd="0" presId="urn:microsoft.com/office/officeart/2008/layout/VerticalCurvedList"/>
    <dgm:cxn modelId="{ACCE6385-D50A-4D9E-9AFD-64A8F49B5874}" type="presParOf" srcId="{B19ECEAE-46D4-4E89-A43F-EDFDD3F7035C}" destId="{9EAA1EDA-2A64-48AE-A055-6DE6241BBB2A}" srcOrd="0" destOrd="0" presId="urn:microsoft.com/office/officeart/2008/layout/VerticalCurvedList"/>
    <dgm:cxn modelId="{CE2BF80D-4EEB-4BFC-9A95-64556AD38051}" type="presParOf" srcId="{9EAA1EDA-2A64-48AE-A055-6DE6241BBB2A}" destId="{CC9D484D-2674-4249-9364-78BA8C3F84F6}" srcOrd="0" destOrd="0" presId="urn:microsoft.com/office/officeart/2008/layout/VerticalCurvedList"/>
    <dgm:cxn modelId="{FF20FD9C-598B-447E-A290-404B3FE4112C}" type="presParOf" srcId="{9EAA1EDA-2A64-48AE-A055-6DE6241BBB2A}" destId="{DDDA2ABF-FB1E-4DCC-AFA0-400E9DE1F386}" srcOrd="1" destOrd="0" presId="urn:microsoft.com/office/officeart/2008/layout/VerticalCurvedList"/>
    <dgm:cxn modelId="{DFB4962A-080B-4433-AB40-3A70C53B56E9}" type="presParOf" srcId="{9EAA1EDA-2A64-48AE-A055-6DE6241BBB2A}" destId="{F123DF31-D5BC-4CFC-B76F-06A41D104883}" srcOrd="2" destOrd="0" presId="urn:microsoft.com/office/officeart/2008/layout/VerticalCurvedList"/>
    <dgm:cxn modelId="{1D779E4F-C1A8-4516-804C-D2CE247CD012}" type="presParOf" srcId="{9EAA1EDA-2A64-48AE-A055-6DE6241BBB2A}" destId="{CA6C0AB1-25F5-4DF8-BBB6-EC8DC863F76D}" srcOrd="3" destOrd="0" presId="urn:microsoft.com/office/officeart/2008/layout/VerticalCurvedList"/>
    <dgm:cxn modelId="{455007DE-2F53-4A97-894B-20C3A826E91B}" type="presParOf" srcId="{B19ECEAE-46D4-4E89-A43F-EDFDD3F7035C}" destId="{D270650E-AA40-4CFA-9CA6-A86A72097B10}" srcOrd="1" destOrd="0" presId="urn:microsoft.com/office/officeart/2008/layout/VerticalCurvedList"/>
    <dgm:cxn modelId="{CBA44A3A-8AB9-47BF-903F-6A34C67A5DE8}" type="presParOf" srcId="{B19ECEAE-46D4-4E89-A43F-EDFDD3F7035C}" destId="{DDC22251-986C-4B9A-AE06-18E5C9C690A0}" srcOrd="2" destOrd="0" presId="urn:microsoft.com/office/officeart/2008/layout/VerticalCurvedList"/>
    <dgm:cxn modelId="{2EC6E631-C5B1-482B-AF01-CD749E4659DF}" type="presParOf" srcId="{DDC22251-986C-4B9A-AE06-18E5C9C690A0}" destId="{723B6E64-B8F5-43CF-BDC6-5DE0B5FB2EB5}" srcOrd="0" destOrd="0" presId="urn:microsoft.com/office/officeart/2008/layout/VerticalCurvedList"/>
    <dgm:cxn modelId="{3520203F-6086-4E82-998E-948ADBCC952F}" type="presParOf" srcId="{B19ECEAE-46D4-4E89-A43F-EDFDD3F7035C}" destId="{B7AA043D-A9D9-4428-946F-537F4493985F}" srcOrd="3" destOrd="0" presId="urn:microsoft.com/office/officeart/2008/layout/VerticalCurvedList"/>
    <dgm:cxn modelId="{8BA8DC9A-32CA-476B-BF8F-F6CDA8F2CC61}" type="presParOf" srcId="{B19ECEAE-46D4-4E89-A43F-EDFDD3F7035C}" destId="{29D15B13-9C69-4D38-83A7-D7216C008D0D}" srcOrd="4" destOrd="0" presId="urn:microsoft.com/office/officeart/2008/layout/VerticalCurvedList"/>
    <dgm:cxn modelId="{2277BC0E-5A87-4DFB-9BEE-4DB89A1AD08B}" type="presParOf" srcId="{29D15B13-9C69-4D38-83A7-D7216C008D0D}" destId="{207112FD-C64E-4A49-AB0A-DB24938F7A42}" srcOrd="0" destOrd="0" presId="urn:microsoft.com/office/officeart/2008/layout/VerticalCurvedList"/>
    <dgm:cxn modelId="{85851538-5F3E-40CC-BF04-07F3B1631E39}" type="presParOf" srcId="{B19ECEAE-46D4-4E89-A43F-EDFDD3F7035C}" destId="{86AD218C-4E66-4860-858B-F469C5597C9C}" srcOrd="5" destOrd="0" presId="urn:microsoft.com/office/officeart/2008/layout/VerticalCurvedList"/>
    <dgm:cxn modelId="{A923EC8F-98D0-4720-B295-C842505F5C03}" type="presParOf" srcId="{B19ECEAE-46D4-4E89-A43F-EDFDD3F7035C}" destId="{23669082-6A67-46DA-8EB7-D7DA8F4FC304}" srcOrd="6" destOrd="0" presId="urn:microsoft.com/office/officeart/2008/layout/VerticalCurvedList"/>
    <dgm:cxn modelId="{8D36DF4B-30D3-4BF7-940F-30CEDF2EA766}" type="presParOf" srcId="{23669082-6A67-46DA-8EB7-D7DA8F4FC304}" destId="{D434DDCB-067B-4C0C-B7B0-06677F86198D}" srcOrd="0" destOrd="0" presId="urn:microsoft.com/office/officeart/2008/layout/VerticalCurvedList"/>
    <dgm:cxn modelId="{7D0D675F-A464-4BF0-96FE-4F7B199C08F4}" type="presParOf" srcId="{B19ECEAE-46D4-4E89-A43F-EDFDD3F7035C}" destId="{EAD8EF59-E3F6-4C33-8AEA-B031E1F1869F}" srcOrd="7" destOrd="0" presId="urn:microsoft.com/office/officeart/2008/layout/VerticalCurvedList"/>
    <dgm:cxn modelId="{0AC7D021-1E98-4911-B88C-DFE830832376}" type="presParOf" srcId="{B19ECEAE-46D4-4E89-A43F-EDFDD3F7035C}" destId="{C063DCCB-4638-4B4F-825B-9426F8AD7F63}" srcOrd="8" destOrd="0" presId="urn:microsoft.com/office/officeart/2008/layout/VerticalCurvedList"/>
    <dgm:cxn modelId="{B7C9A633-F5BD-4D5A-99DE-00BE352A83CF}" type="presParOf" srcId="{C063DCCB-4638-4B4F-825B-9426F8AD7F63}" destId="{144CD063-2AAC-4C30-92F6-A6253793BEED}" srcOrd="0" destOrd="0" presId="urn:microsoft.com/office/officeart/2008/layout/VerticalCurvedList"/>
    <dgm:cxn modelId="{5D993C2B-378D-46EA-9F3E-EE13C1365D6F}" type="presParOf" srcId="{B19ECEAE-46D4-4E89-A43F-EDFDD3F7035C}" destId="{3E597EC0-6BA1-4042-B99F-1374C0161971}" srcOrd="9" destOrd="0" presId="urn:microsoft.com/office/officeart/2008/layout/VerticalCurvedList"/>
    <dgm:cxn modelId="{813ACD0E-81F7-4529-892C-85B6E7B5BE91}" type="presParOf" srcId="{B19ECEAE-46D4-4E89-A43F-EDFDD3F7035C}" destId="{3938C41F-B99F-4809-BD53-7E7EFCC99D39}" srcOrd="10" destOrd="0" presId="urn:microsoft.com/office/officeart/2008/layout/VerticalCurvedList"/>
    <dgm:cxn modelId="{CA2C371E-7829-4CDE-9634-651E57B13C64}" type="presParOf" srcId="{3938C41F-B99F-4809-BD53-7E7EFCC99D39}" destId="{340242D3-3430-4AB9-9C76-5E3CBE16444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3B87D-C485-4E5E-85C2-7F1638D8C021}">
      <dsp:nvSpPr>
        <dsp:cNvPr id="0" name=""/>
        <dsp:cNvSpPr/>
      </dsp:nvSpPr>
      <dsp:spPr>
        <a:xfrm>
          <a:off x="1835318" y="2788"/>
          <a:ext cx="3477220" cy="208633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pt-BR" sz="4100" kern="1200" dirty="0"/>
            <a:t>TRANSMISSÃO</a:t>
          </a:r>
        </a:p>
      </dsp:txBody>
      <dsp:txXfrm>
        <a:off x="1835318" y="2788"/>
        <a:ext cx="3477220" cy="2086332"/>
      </dsp:txXfrm>
    </dsp:sp>
    <dsp:sp modelId="{F5F36F5C-60F0-476D-973B-E633642FB811}">
      <dsp:nvSpPr>
        <dsp:cNvPr id="0" name=""/>
        <dsp:cNvSpPr/>
      </dsp:nvSpPr>
      <dsp:spPr>
        <a:xfrm>
          <a:off x="5660261" y="2788"/>
          <a:ext cx="3477220" cy="2086332"/>
        </a:xfrm>
        <a:prstGeom prst="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pt-BR" sz="4100" kern="1200" dirty="0"/>
            <a:t>PERÍODO DE INCUBAÇÃO</a:t>
          </a:r>
        </a:p>
      </dsp:txBody>
      <dsp:txXfrm>
        <a:off x="5660261" y="2788"/>
        <a:ext cx="3477220" cy="2086332"/>
      </dsp:txXfrm>
    </dsp:sp>
    <dsp:sp modelId="{6427E9EB-9837-4131-9AE5-188DFCD2FC9F}">
      <dsp:nvSpPr>
        <dsp:cNvPr id="0" name=""/>
        <dsp:cNvSpPr/>
      </dsp:nvSpPr>
      <dsp:spPr>
        <a:xfrm>
          <a:off x="3747789" y="2436842"/>
          <a:ext cx="3477220" cy="2086332"/>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pt-BR" sz="4100" kern="1200" dirty="0"/>
            <a:t>MEDIDAS DE PRECAUÇÃO</a:t>
          </a:r>
        </a:p>
      </dsp:txBody>
      <dsp:txXfrm>
        <a:off x="3747789" y="2436842"/>
        <a:ext cx="3477220" cy="20863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3B87D-C485-4E5E-85C2-7F1638D8C021}">
      <dsp:nvSpPr>
        <dsp:cNvPr id="0" name=""/>
        <dsp:cNvSpPr/>
      </dsp:nvSpPr>
      <dsp:spPr>
        <a:xfrm>
          <a:off x="1047" y="425106"/>
          <a:ext cx="4086023" cy="245161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pt-BR" sz="5100" kern="1200" dirty="0"/>
            <a:t>DEFINIÇÃO DE CASO</a:t>
          </a:r>
        </a:p>
      </dsp:txBody>
      <dsp:txXfrm>
        <a:off x="1047" y="425106"/>
        <a:ext cx="4086023" cy="2451613"/>
      </dsp:txXfrm>
    </dsp:sp>
    <dsp:sp modelId="{F36FA416-B3AC-4EEC-AB80-84A4A64CD987}">
      <dsp:nvSpPr>
        <dsp:cNvPr id="0" name=""/>
        <dsp:cNvSpPr/>
      </dsp:nvSpPr>
      <dsp:spPr>
        <a:xfrm>
          <a:off x="4495673" y="425106"/>
          <a:ext cx="4086023" cy="2451613"/>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pt-BR" sz="5100" kern="1200" dirty="0"/>
            <a:t>NOTIFICAÇÃO</a:t>
          </a:r>
        </a:p>
      </dsp:txBody>
      <dsp:txXfrm>
        <a:off x="4495673" y="425106"/>
        <a:ext cx="4086023" cy="24516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3B87D-C485-4E5E-85C2-7F1638D8C021}">
      <dsp:nvSpPr>
        <dsp:cNvPr id="0" name=""/>
        <dsp:cNvSpPr/>
      </dsp:nvSpPr>
      <dsp:spPr>
        <a:xfrm>
          <a:off x="0" y="766710"/>
          <a:ext cx="3532892" cy="2119735"/>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pt-BR" sz="3200" kern="1200" dirty="0"/>
            <a:t>COLETA DA AMOSTRA</a:t>
          </a:r>
        </a:p>
      </dsp:txBody>
      <dsp:txXfrm>
        <a:off x="0" y="766710"/>
        <a:ext cx="3532892" cy="2119735"/>
      </dsp:txXfrm>
    </dsp:sp>
    <dsp:sp modelId="{06934030-3802-48C7-B44C-D4B350D392C7}">
      <dsp:nvSpPr>
        <dsp:cNvPr id="0" name=""/>
        <dsp:cNvSpPr/>
      </dsp:nvSpPr>
      <dsp:spPr>
        <a:xfrm>
          <a:off x="3886181" y="766710"/>
          <a:ext cx="3532892" cy="2119735"/>
        </a:xfrm>
        <a:prstGeom prst="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pt-BR" sz="3200" kern="1200" dirty="0"/>
            <a:t>ARMAZENAMENTO</a:t>
          </a:r>
        </a:p>
      </dsp:txBody>
      <dsp:txXfrm>
        <a:off x="3886181" y="766710"/>
        <a:ext cx="3532892" cy="2119735"/>
      </dsp:txXfrm>
    </dsp:sp>
    <dsp:sp modelId="{0676FFD1-5EBC-43DC-A564-82B6091661A4}">
      <dsp:nvSpPr>
        <dsp:cNvPr id="0" name=""/>
        <dsp:cNvSpPr/>
      </dsp:nvSpPr>
      <dsp:spPr>
        <a:xfrm>
          <a:off x="7772363" y="766710"/>
          <a:ext cx="3532892" cy="2119735"/>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pt-BR" sz="3200" kern="1200" dirty="0"/>
            <a:t>TRANSPORTE</a:t>
          </a:r>
        </a:p>
      </dsp:txBody>
      <dsp:txXfrm>
        <a:off x="7772363" y="766710"/>
        <a:ext cx="3532892" cy="21197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3B87D-C485-4E5E-85C2-7F1638D8C021}">
      <dsp:nvSpPr>
        <dsp:cNvPr id="0" name=""/>
        <dsp:cNvSpPr/>
      </dsp:nvSpPr>
      <dsp:spPr>
        <a:xfrm>
          <a:off x="275655" y="242"/>
          <a:ext cx="3481136" cy="208868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pt-BR" sz="4000" kern="1200" dirty="0"/>
            <a:t>FLUXO DE ATENDIMENTO</a:t>
          </a:r>
        </a:p>
      </dsp:txBody>
      <dsp:txXfrm>
        <a:off x="275655" y="242"/>
        <a:ext cx="3481136" cy="2088682"/>
      </dsp:txXfrm>
    </dsp:sp>
    <dsp:sp modelId="{CD07EECE-485B-426B-8990-ECDC7E2D24E5}">
      <dsp:nvSpPr>
        <dsp:cNvPr id="0" name=""/>
        <dsp:cNvSpPr/>
      </dsp:nvSpPr>
      <dsp:spPr>
        <a:xfrm>
          <a:off x="275655" y="2437038"/>
          <a:ext cx="3481136" cy="2088682"/>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pt-BR" sz="4000" kern="1200" dirty="0"/>
            <a:t>PROTOCOLO CLÍNICO</a:t>
          </a:r>
        </a:p>
      </dsp:txBody>
      <dsp:txXfrm>
        <a:off x="275655" y="2437038"/>
        <a:ext cx="3481136" cy="20886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A2ABF-FB1E-4DCC-AFA0-400E9DE1F386}">
      <dsp:nvSpPr>
        <dsp:cNvPr id="0" name=""/>
        <dsp:cNvSpPr/>
      </dsp:nvSpPr>
      <dsp:spPr>
        <a:xfrm>
          <a:off x="-6514333" y="-996298"/>
          <a:ext cx="7753635" cy="7753635"/>
        </a:xfrm>
        <a:prstGeom prst="blockArc">
          <a:avLst>
            <a:gd name="adj1" fmla="val 18900000"/>
            <a:gd name="adj2" fmla="val 2700000"/>
            <a:gd name="adj3" fmla="val 279"/>
          </a:avLst>
        </a:pr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270650E-AA40-4CFA-9CA6-A86A72097B10}">
      <dsp:nvSpPr>
        <dsp:cNvPr id="0" name=""/>
        <dsp:cNvSpPr/>
      </dsp:nvSpPr>
      <dsp:spPr>
        <a:xfrm>
          <a:off x="541354" y="359949"/>
          <a:ext cx="10349455" cy="72036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786" tIns="48260" rIns="48260" bIns="48260" numCol="1" spcCol="1270" anchor="ctr" anchorCtr="0">
          <a:noAutofit/>
        </a:bodyPr>
        <a:lstStyle/>
        <a:p>
          <a:pPr marL="0" lvl="0" indent="0" algn="l" defTabSz="844550">
            <a:lnSpc>
              <a:spcPct val="90000"/>
            </a:lnSpc>
            <a:spcBef>
              <a:spcPct val="0"/>
            </a:spcBef>
            <a:spcAft>
              <a:spcPct val="35000"/>
            </a:spcAft>
            <a:buNone/>
          </a:pPr>
          <a:r>
            <a:rPr lang="pt-BR" sz="1900" b="1" kern="1200" dirty="0"/>
            <a:t>Transmissão </a:t>
          </a:r>
          <a:r>
            <a:rPr lang="pt-BR" sz="1900" b="1" kern="1200" dirty="0" err="1"/>
            <a:t>interhumana</a:t>
          </a:r>
          <a:r>
            <a:rPr lang="pt-BR" sz="1900" b="1" kern="1200" dirty="0"/>
            <a:t> com maior número de casos em algum país de outro Continente e/ou detecção da cepa pandêmica em algum país das Américas (exceto Brasil)</a:t>
          </a:r>
        </a:p>
      </dsp:txBody>
      <dsp:txXfrm>
        <a:off x="541354" y="359949"/>
        <a:ext cx="10349455" cy="720360"/>
      </dsp:txXfrm>
    </dsp:sp>
    <dsp:sp modelId="{723B6E64-B8F5-43CF-BDC6-5DE0B5FB2EB5}">
      <dsp:nvSpPr>
        <dsp:cNvPr id="0" name=""/>
        <dsp:cNvSpPr/>
      </dsp:nvSpPr>
      <dsp:spPr>
        <a:xfrm>
          <a:off x="91129" y="269904"/>
          <a:ext cx="900450" cy="900450"/>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7AA043D-A9D9-4428-946F-537F4493985F}">
      <dsp:nvSpPr>
        <dsp:cNvPr id="0" name=""/>
        <dsp:cNvSpPr/>
      </dsp:nvSpPr>
      <dsp:spPr>
        <a:xfrm>
          <a:off x="1057543" y="1440144"/>
          <a:ext cx="9833266" cy="720360"/>
        </a:xfrm>
        <a:prstGeom prst="rect">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786" tIns="48260" rIns="48260" bIns="48260" numCol="1" spcCol="1270" anchor="ctr" anchorCtr="0">
          <a:noAutofit/>
        </a:bodyPr>
        <a:lstStyle/>
        <a:p>
          <a:pPr marL="0" lvl="0" indent="0" algn="l" defTabSz="844550">
            <a:lnSpc>
              <a:spcPct val="90000"/>
            </a:lnSpc>
            <a:spcBef>
              <a:spcPct val="0"/>
            </a:spcBef>
            <a:spcAft>
              <a:spcPct val="35000"/>
            </a:spcAft>
            <a:buNone/>
          </a:pPr>
          <a:r>
            <a:rPr lang="pt-BR" sz="1900" b="1" kern="1200" dirty="0"/>
            <a:t>Presença de caso suspeito da cepa pandêmica no Brasil (exceto no Estado do  Rio Grande do Norte)</a:t>
          </a:r>
        </a:p>
      </dsp:txBody>
      <dsp:txXfrm>
        <a:off x="1057543" y="1440144"/>
        <a:ext cx="9833266" cy="720360"/>
      </dsp:txXfrm>
    </dsp:sp>
    <dsp:sp modelId="{207112FD-C64E-4A49-AB0A-DB24938F7A42}">
      <dsp:nvSpPr>
        <dsp:cNvPr id="0" name=""/>
        <dsp:cNvSpPr/>
      </dsp:nvSpPr>
      <dsp:spPr>
        <a:xfrm>
          <a:off x="607318" y="1350099"/>
          <a:ext cx="900450" cy="900450"/>
        </a:xfrm>
        <a:prstGeom prst="ellipse">
          <a:avLst/>
        </a:prstGeom>
        <a:solidFill>
          <a:schemeClr val="lt1">
            <a:hueOff val="0"/>
            <a:satOff val="0"/>
            <a:lumOff val="0"/>
            <a:alphaOff val="0"/>
          </a:schemeClr>
        </a:solidFill>
        <a:ln w="9525" cap="flat" cmpd="sng" algn="ctr">
          <a:solidFill>
            <a:schemeClr val="accent3">
              <a:hueOff val="2812566"/>
              <a:satOff val="-4220"/>
              <a:lumOff val="-686"/>
              <a:alphaOff val="0"/>
            </a:schemeClr>
          </a:solidFill>
          <a:prstDash val="solid"/>
        </a:ln>
        <a:effectLst/>
      </dsp:spPr>
      <dsp:style>
        <a:lnRef idx="1">
          <a:scrgbClr r="0" g="0" b="0"/>
        </a:lnRef>
        <a:fillRef idx="1">
          <a:scrgbClr r="0" g="0" b="0"/>
        </a:fillRef>
        <a:effectRef idx="0">
          <a:scrgbClr r="0" g="0" b="0"/>
        </a:effectRef>
        <a:fontRef idx="minor"/>
      </dsp:style>
    </dsp:sp>
    <dsp:sp modelId="{86AD218C-4E66-4860-858B-F469C5597C9C}">
      <dsp:nvSpPr>
        <dsp:cNvPr id="0" name=""/>
        <dsp:cNvSpPr/>
      </dsp:nvSpPr>
      <dsp:spPr>
        <a:xfrm>
          <a:off x="1215972" y="2520338"/>
          <a:ext cx="9674838" cy="720360"/>
        </a:xfrm>
        <a:prstGeom prst="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786" tIns="48260" rIns="48260" bIns="48260" numCol="1" spcCol="1270" anchor="ctr" anchorCtr="0">
          <a:noAutofit/>
        </a:bodyPr>
        <a:lstStyle/>
        <a:p>
          <a:pPr marL="0" lvl="0" indent="0" algn="l" defTabSz="844550">
            <a:lnSpc>
              <a:spcPct val="90000"/>
            </a:lnSpc>
            <a:spcBef>
              <a:spcPct val="0"/>
            </a:spcBef>
            <a:spcAft>
              <a:spcPct val="35000"/>
            </a:spcAft>
            <a:buNone/>
          </a:pPr>
          <a:r>
            <a:rPr lang="pt-BR" sz="1900" b="1" kern="1200" dirty="0"/>
            <a:t>Declarado estado de Emergência de Saúde Pública de Importância Internacional pela OMS ou Detecção da cepa pandêmica no Brasil</a:t>
          </a:r>
        </a:p>
      </dsp:txBody>
      <dsp:txXfrm>
        <a:off x="1215972" y="2520338"/>
        <a:ext cx="9674838" cy="720360"/>
      </dsp:txXfrm>
    </dsp:sp>
    <dsp:sp modelId="{D434DDCB-067B-4C0C-B7B0-06677F86198D}">
      <dsp:nvSpPr>
        <dsp:cNvPr id="0" name=""/>
        <dsp:cNvSpPr/>
      </dsp:nvSpPr>
      <dsp:spPr>
        <a:xfrm>
          <a:off x="765747" y="2430293"/>
          <a:ext cx="900450" cy="900450"/>
        </a:xfrm>
        <a:prstGeom prst="ellipse">
          <a:avLst/>
        </a:prstGeom>
        <a:solidFill>
          <a:schemeClr val="lt1">
            <a:hueOff val="0"/>
            <a:satOff val="0"/>
            <a:lumOff val="0"/>
            <a:alphaOff val="0"/>
          </a:schemeClr>
        </a:solidFill>
        <a:ln w="9525" cap="flat" cmpd="sng" algn="ctr">
          <a:solidFill>
            <a:schemeClr val="accent3">
              <a:hueOff val="5625132"/>
              <a:satOff val="-8440"/>
              <a:lumOff val="-1373"/>
              <a:alphaOff val="0"/>
            </a:schemeClr>
          </a:solidFill>
          <a:prstDash val="solid"/>
        </a:ln>
        <a:effectLst/>
      </dsp:spPr>
      <dsp:style>
        <a:lnRef idx="1">
          <a:scrgbClr r="0" g="0" b="0"/>
        </a:lnRef>
        <a:fillRef idx="1">
          <a:scrgbClr r="0" g="0" b="0"/>
        </a:fillRef>
        <a:effectRef idx="0">
          <a:scrgbClr r="0" g="0" b="0"/>
        </a:effectRef>
        <a:fontRef idx="minor"/>
      </dsp:style>
    </dsp:sp>
    <dsp:sp modelId="{EAD8EF59-E3F6-4C33-8AEA-B031E1F1869F}">
      <dsp:nvSpPr>
        <dsp:cNvPr id="0" name=""/>
        <dsp:cNvSpPr/>
      </dsp:nvSpPr>
      <dsp:spPr>
        <a:xfrm>
          <a:off x="1057543" y="3600533"/>
          <a:ext cx="9833266" cy="720360"/>
        </a:xfrm>
        <a:prstGeom prst="rect">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786" tIns="48260" rIns="48260" bIns="48260" numCol="1" spcCol="1270" anchor="ctr" anchorCtr="0">
          <a:noAutofit/>
        </a:bodyPr>
        <a:lstStyle/>
        <a:p>
          <a:pPr marL="0" lvl="0" indent="0" algn="l" defTabSz="844550">
            <a:lnSpc>
              <a:spcPct val="90000"/>
            </a:lnSpc>
            <a:spcBef>
              <a:spcPct val="0"/>
            </a:spcBef>
            <a:spcAft>
              <a:spcPct val="35000"/>
            </a:spcAft>
            <a:buNone/>
          </a:pPr>
          <a:r>
            <a:rPr lang="pt-BR" sz="1900" b="1" kern="1200" dirty="0"/>
            <a:t>Detecção de cepa pandêmica no Estado no Rio Grande do Norte</a:t>
          </a:r>
        </a:p>
      </dsp:txBody>
      <dsp:txXfrm>
        <a:off x="1057543" y="3600533"/>
        <a:ext cx="9833266" cy="720360"/>
      </dsp:txXfrm>
    </dsp:sp>
    <dsp:sp modelId="{144CD063-2AAC-4C30-92F6-A6253793BEED}">
      <dsp:nvSpPr>
        <dsp:cNvPr id="0" name=""/>
        <dsp:cNvSpPr/>
      </dsp:nvSpPr>
      <dsp:spPr>
        <a:xfrm>
          <a:off x="607318" y="3510488"/>
          <a:ext cx="900450" cy="900450"/>
        </a:xfrm>
        <a:prstGeom prst="ellipse">
          <a:avLst/>
        </a:prstGeom>
        <a:solidFill>
          <a:schemeClr val="lt1">
            <a:hueOff val="0"/>
            <a:satOff val="0"/>
            <a:lumOff val="0"/>
            <a:alphaOff val="0"/>
          </a:schemeClr>
        </a:solidFill>
        <a:ln w="9525" cap="flat" cmpd="sng" algn="ctr">
          <a:solidFill>
            <a:schemeClr val="accent3">
              <a:hueOff val="8437698"/>
              <a:satOff val="-12660"/>
              <a:lumOff val="-2059"/>
              <a:alphaOff val="0"/>
            </a:schemeClr>
          </a:solidFill>
          <a:prstDash val="solid"/>
        </a:ln>
        <a:effectLst/>
      </dsp:spPr>
      <dsp:style>
        <a:lnRef idx="1">
          <a:scrgbClr r="0" g="0" b="0"/>
        </a:lnRef>
        <a:fillRef idx="1">
          <a:scrgbClr r="0" g="0" b="0"/>
        </a:fillRef>
        <a:effectRef idx="0">
          <a:scrgbClr r="0" g="0" b="0"/>
        </a:effectRef>
        <a:fontRef idx="minor"/>
      </dsp:style>
    </dsp:sp>
    <dsp:sp modelId="{3E597EC0-6BA1-4042-B99F-1374C0161971}">
      <dsp:nvSpPr>
        <dsp:cNvPr id="0" name=""/>
        <dsp:cNvSpPr/>
      </dsp:nvSpPr>
      <dsp:spPr>
        <a:xfrm>
          <a:off x="541354" y="4680728"/>
          <a:ext cx="10349455" cy="720360"/>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786" tIns="48260" rIns="48260" bIns="48260" numCol="1" spcCol="1270" anchor="ctr" anchorCtr="0">
          <a:noAutofit/>
        </a:bodyPr>
        <a:lstStyle/>
        <a:p>
          <a:pPr marL="0" lvl="0" indent="0" algn="l" defTabSz="844550">
            <a:lnSpc>
              <a:spcPct val="90000"/>
            </a:lnSpc>
            <a:spcBef>
              <a:spcPct val="0"/>
            </a:spcBef>
            <a:spcAft>
              <a:spcPct val="35000"/>
            </a:spcAft>
            <a:buNone/>
          </a:pPr>
          <a:r>
            <a:rPr lang="pt-BR" sz="1900" b="1" kern="1200" dirty="0"/>
            <a:t>Epidemia no Brasil ou Evidenciado o aumento considerável do número de casos no Rio Grande do Norte devido à disseminação da cepa pandêmica (acima de 20 casos confirmados). </a:t>
          </a:r>
        </a:p>
      </dsp:txBody>
      <dsp:txXfrm>
        <a:off x="541354" y="4680728"/>
        <a:ext cx="10349455" cy="720360"/>
      </dsp:txXfrm>
    </dsp:sp>
    <dsp:sp modelId="{340242D3-3430-4AB9-9C76-5E3CBE16444D}">
      <dsp:nvSpPr>
        <dsp:cNvPr id="0" name=""/>
        <dsp:cNvSpPr/>
      </dsp:nvSpPr>
      <dsp:spPr>
        <a:xfrm>
          <a:off x="91129" y="4590683"/>
          <a:ext cx="900450" cy="900450"/>
        </a:xfrm>
        <a:prstGeom prst="ellipse">
          <a:avLst/>
        </a:prstGeom>
        <a:solidFill>
          <a:schemeClr val="lt1">
            <a:hueOff val="0"/>
            <a:satOff val="0"/>
            <a:lumOff val="0"/>
            <a:alphaOff val="0"/>
          </a:schemeClr>
        </a:solidFill>
        <a:ln w="9525" cap="flat" cmpd="sng" algn="ctr">
          <a:solidFill>
            <a:schemeClr val="accent3">
              <a:hueOff val="11250264"/>
              <a:satOff val="-16880"/>
              <a:lumOff val="-2745"/>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907F29-2B35-4703-929D-264B41DB4D48}" type="datetimeFigureOut">
              <a:rPr lang="pt-BR" smtClean="0"/>
              <a:t>14/02/2020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5EF728-1B34-436F-B320-C727398CE965}" type="slidenum">
              <a:rPr lang="pt-BR" smtClean="0"/>
              <a:t>‹nº›</a:t>
            </a:fld>
            <a:endParaRPr lang="pt-BR"/>
          </a:p>
        </p:txBody>
      </p:sp>
    </p:spTree>
    <p:extLst>
      <p:ext uri="{BB962C8B-B14F-4D97-AF65-F5344CB8AC3E}">
        <p14:creationId xmlns:p14="http://schemas.microsoft.com/office/powerpoint/2010/main" val="3924433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Importante ressaltar as unidades de referência e os procedimento na APS.</a:t>
            </a:r>
          </a:p>
        </p:txBody>
      </p:sp>
      <p:sp>
        <p:nvSpPr>
          <p:cNvPr id="4" name="Espaço Reservado para Número de Slide 3"/>
          <p:cNvSpPr>
            <a:spLocks noGrp="1"/>
          </p:cNvSpPr>
          <p:nvPr>
            <p:ph type="sldNum" sz="quarter" idx="5"/>
          </p:nvPr>
        </p:nvSpPr>
        <p:spPr/>
        <p:txBody>
          <a:bodyPr/>
          <a:lstStyle/>
          <a:p>
            <a:fld id="{FC5EF728-1B34-436F-B320-C727398CE965}" type="slidenum">
              <a:rPr lang="pt-BR" smtClean="0"/>
              <a:t>25</a:t>
            </a:fld>
            <a:endParaRPr lang="pt-BR"/>
          </a:p>
        </p:txBody>
      </p:sp>
    </p:spTree>
    <p:extLst>
      <p:ext uri="{BB962C8B-B14F-4D97-AF65-F5344CB8AC3E}">
        <p14:creationId xmlns:p14="http://schemas.microsoft.com/office/powerpoint/2010/main" val="175312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Ressaltar os problemas do uso indiscriminado de EPI, repasse de informações dos pacientes, medidas de higiene ...</a:t>
            </a:r>
          </a:p>
        </p:txBody>
      </p:sp>
      <p:sp>
        <p:nvSpPr>
          <p:cNvPr id="4" name="Espaço Reservado para Número de Slide 3"/>
          <p:cNvSpPr>
            <a:spLocks noGrp="1"/>
          </p:cNvSpPr>
          <p:nvPr>
            <p:ph type="sldNum" sz="quarter" idx="5"/>
          </p:nvPr>
        </p:nvSpPr>
        <p:spPr/>
        <p:txBody>
          <a:bodyPr/>
          <a:lstStyle/>
          <a:p>
            <a:fld id="{FC5EF728-1B34-436F-B320-C727398CE965}" type="slidenum">
              <a:rPr lang="pt-BR" smtClean="0"/>
              <a:t>26</a:t>
            </a:fld>
            <a:endParaRPr lang="pt-BR"/>
          </a:p>
        </p:txBody>
      </p:sp>
    </p:spTree>
    <p:extLst>
      <p:ext uri="{BB962C8B-B14F-4D97-AF65-F5344CB8AC3E}">
        <p14:creationId xmlns:p14="http://schemas.microsoft.com/office/powerpoint/2010/main" val="16991982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7" name="Picture 2" descr="Imagem relacionada">
            <a:extLst>
              <a:ext uri="{FF2B5EF4-FFF2-40B4-BE49-F238E27FC236}">
                <a16:creationId xmlns:a16="http://schemas.microsoft.com/office/drawing/2014/main" id="{9E8FA081-A07E-4940-AE8A-EB39F539DB6A}"/>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885" t="1857" r="5690" b="15750"/>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a:extLst>
              <a:ext uri="{FF2B5EF4-FFF2-40B4-BE49-F238E27FC236}">
                <a16:creationId xmlns:a16="http://schemas.microsoft.com/office/drawing/2014/main" id="{15BCADDF-A8BB-4F36-ABDF-9ED6BFA415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43472" y="2755300"/>
            <a:ext cx="3284271" cy="1347400"/>
          </a:xfrm>
          <a:prstGeom prst="rect">
            <a:avLst/>
          </a:prstGeom>
        </p:spPr>
      </p:pic>
      <p:sp>
        <p:nvSpPr>
          <p:cNvPr id="2" name="Título 1"/>
          <p:cNvSpPr>
            <a:spLocks noGrp="1"/>
          </p:cNvSpPr>
          <p:nvPr>
            <p:ph type="ctrTitle"/>
          </p:nvPr>
        </p:nvSpPr>
        <p:spPr>
          <a:xfrm>
            <a:off x="5090864" y="2693987"/>
            <a:ext cx="5757664" cy="1470025"/>
          </a:xfrm>
        </p:spPr>
        <p:txBody>
          <a:bodyPr/>
          <a:lstStyle>
            <a:lvl1pPr algn="l">
              <a:defRPr b="1">
                <a:solidFill>
                  <a:schemeClr val="accent5">
                    <a:lumMod val="50000"/>
                  </a:schemeClr>
                </a:solidFill>
                <a:latin typeface="Arial" panose="020B0604020202020204" pitchFamily="34" charset="0"/>
                <a:cs typeface="Arial" panose="020B0604020202020204" pitchFamily="34" charset="0"/>
              </a:defRPr>
            </a:lvl1pPr>
          </a:lstStyle>
          <a:p>
            <a:r>
              <a:rPr lang="pt-BR" dirty="0"/>
              <a:t>Clique para editar o título mestre</a:t>
            </a:r>
          </a:p>
        </p:txBody>
      </p:sp>
      <p:sp>
        <p:nvSpPr>
          <p:cNvPr id="3" name="Subtítulo 2"/>
          <p:cNvSpPr>
            <a:spLocks noGrp="1"/>
          </p:cNvSpPr>
          <p:nvPr>
            <p:ph type="subTitle" idx="1"/>
          </p:nvPr>
        </p:nvSpPr>
        <p:spPr>
          <a:xfrm>
            <a:off x="5090863" y="4274517"/>
            <a:ext cx="5757647" cy="985664"/>
          </a:xfrm>
        </p:spPr>
        <p:txBody>
          <a:bodyPr>
            <a:normAutofit/>
          </a:bodyPr>
          <a:lstStyle>
            <a:lvl1pPr marL="0" indent="0" algn="l">
              <a:buNone/>
              <a:defRPr sz="2400">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dirty="0"/>
              <a:t>Clique para editar o estilo do subtítulo mestre</a:t>
            </a:r>
          </a:p>
        </p:txBody>
      </p:sp>
      <p:sp>
        <p:nvSpPr>
          <p:cNvPr id="4" name="Espaço Reservado para Data 3"/>
          <p:cNvSpPr>
            <a:spLocks noGrp="1"/>
          </p:cNvSpPr>
          <p:nvPr>
            <p:ph type="dt" sz="half" idx="10"/>
          </p:nvPr>
        </p:nvSpPr>
        <p:spPr/>
        <p:txBody>
          <a:bodyPr/>
          <a:lstStyle/>
          <a:p>
            <a:fld id="{5C73F790-BA26-4C18-980F-1A3919853980}" type="datetimeFigureOut">
              <a:rPr lang="pt-BR" smtClean="0"/>
              <a:t>14/02/2020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46BA417-9185-4FD7-A91E-3D7BA9760462}" type="slidenum">
              <a:rPr lang="pt-BR" smtClean="0"/>
              <a:t>‹nº›</a:t>
            </a:fld>
            <a:endParaRPr lang="pt-BR"/>
          </a:p>
        </p:txBody>
      </p:sp>
      <p:cxnSp>
        <p:nvCxnSpPr>
          <p:cNvPr id="10" name="Conector reto 9">
            <a:extLst>
              <a:ext uri="{FF2B5EF4-FFF2-40B4-BE49-F238E27FC236}">
                <a16:creationId xmlns:a16="http://schemas.microsoft.com/office/drawing/2014/main" id="{F49CD4CA-3CE8-4B63-BCC3-D2465D289842}"/>
              </a:ext>
            </a:extLst>
          </p:cNvPr>
          <p:cNvCxnSpPr/>
          <p:nvPr userDrawn="1"/>
        </p:nvCxnSpPr>
        <p:spPr>
          <a:xfrm>
            <a:off x="4871864" y="2420888"/>
            <a:ext cx="0" cy="201622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168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grpSp>
        <p:nvGrpSpPr>
          <p:cNvPr id="7" name="Agrupar 6">
            <a:extLst>
              <a:ext uri="{FF2B5EF4-FFF2-40B4-BE49-F238E27FC236}">
                <a16:creationId xmlns:a16="http://schemas.microsoft.com/office/drawing/2014/main" id="{F6356239-1A84-4A86-81EF-FFBB6C39D770}"/>
              </a:ext>
            </a:extLst>
          </p:cNvPr>
          <p:cNvGrpSpPr/>
          <p:nvPr userDrawn="1"/>
        </p:nvGrpSpPr>
        <p:grpSpPr>
          <a:xfrm>
            <a:off x="0" y="5257800"/>
            <a:ext cx="12192000" cy="1588875"/>
            <a:chOff x="0" y="5257800"/>
            <a:chExt cx="12192000" cy="1588875"/>
          </a:xfrm>
        </p:grpSpPr>
        <p:pic>
          <p:nvPicPr>
            <p:cNvPr id="8" name="Picture 2" descr="Imagem relacionada">
              <a:extLst>
                <a:ext uri="{FF2B5EF4-FFF2-40B4-BE49-F238E27FC236}">
                  <a16:creationId xmlns:a16="http://schemas.microsoft.com/office/drawing/2014/main" id="{AB70976F-C78B-43C7-ADA6-A144D11320E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149" t="46748" r="2149" b="17824"/>
            <a:stretch/>
          </p:blipFill>
          <p:spPr bwMode="auto">
            <a:xfrm>
              <a:off x="0" y="5257800"/>
              <a:ext cx="12192000" cy="1588875"/>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m 8">
              <a:extLst>
                <a:ext uri="{FF2B5EF4-FFF2-40B4-BE49-F238E27FC236}">
                  <a16:creationId xmlns:a16="http://schemas.microsoft.com/office/drawing/2014/main" id="{FEB73A6F-970C-4B23-91D2-EC71E02629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36427" y="6320049"/>
              <a:ext cx="1297069" cy="526626"/>
            </a:xfrm>
            <a:prstGeom prst="rect">
              <a:avLst/>
            </a:prstGeom>
          </p:spPr>
        </p:pic>
        <p:pic>
          <p:nvPicPr>
            <p:cNvPr id="10" name="Imagem 9" descr="Uma imagem contendo desenho&#10;&#10;Descrição gerada automaticamente">
              <a:extLst>
                <a:ext uri="{FF2B5EF4-FFF2-40B4-BE49-F238E27FC236}">
                  <a16:creationId xmlns:a16="http://schemas.microsoft.com/office/drawing/2014/main" id="{7185B7A3-5E62-4208-96AB-98B72CB5295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265" y="6259845"/>
              <a:ext cx="536574" cy="412749"/>
            </a:xfrm>
            <a:prstGeom prst="rect">
              <a:avLst/>
            </a:prstGeom>
          </p:spPr>
        </p:pic>
      </p:grpSp>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C73F790-BA26-4C18-980F-1A3919853980}" type="datetimeFigureOut">
              <a:rPr lang="pt-BR" smtClean="0"/>
              <a:t>14/02/2020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46BA417-9185-4FD7-A91E-3D7BA9760462}" type="slidenum">
              <a:rPr lang="pt-BR" smtClean="0"/>
              <a:t>‹nº›</a:t>
            </a:fld>
            <a:endParaRPr lang="pt-BR"/>
          </a:p>
        </p:txBody>
      </p:sp>
    </p:spTree>
    <p:extLst>
      <p:ext uri="{BB962C8B-B14F-4D97-AF65-F5344CB8AC3E}">
        <p14:creationId xmlns:p14="http://schemas.microsoft.com/office/powerpoint/2010/main" val="341943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grpSp>
        <p:nvGrpSpPr>
          <p:cNvPr id="7" name="Agrupar 6">
            <a:extLst>
              <a:ext uri="{FF2B5EF4-FFF2-40B4-BE49-F238E27FC236}">
                <a16:creationId xmlns:a16="http://schemas.microsoft.com/office/drawing/2014/main" id="{91862ACA-3561-431D-97F0-FCA10A982A87}"/>
              </a:ext>
            </a:extLst>
          </p:cNvPr>
          <p:cNvGrpSpPr/>
          <p:nvPr userDrawn="1"/>
        </p:nvGrpSpPr>
        <p:grpSpPr>
          <a:xfrm>
            <a:off x="0" y="5257800"/>
            <a:ext cx="12192000" cy="1588875"/>
            <a:chOff x="0" y="5257800"/>
            <a:chExt cx="12192000" cy="1588875"/>
          </a:xfrm>
        </p:grpSpPr>
        <p:pic>
          <p:nvPicPr>
            <p:cNvPr id="8" name="Picture 2" descr="Imagem relacionada">
              <a:extLst>
                <a:ext uri="{FF2B5EF4-FFF2-40B4-BE49-F238E27FC236}">
                  <a16:creationId xmlns:a16="http://schemas.microsoft.com/office/drawing/2014/main" id="{9B8638A0-82CC-4718-9484-CE7D641D63AC}"/>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149" t="46748" r="2149" b="17824"/>
            <a:stretch/>
          </p:blipFill>
          <p:spPr bwMode="auto">
            <a:xfrm>
              <a:off x="0" y="5257800"/>
              <a:ext cx="12192000" cy="1588875"/>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m 8">
              <a:extLst>
                <a:ext uri="{FF2B5EF4-FFF2-40B4-BE49-F238E27FC236}">
                  <a16:creationId xmlns:a16="http://schemas.microsoft.com/office/drawing/2014/main" id="{C1485913-034F-4AB2-9659-EBE6B57D90A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36427" y="6320049"/>
              <a:ext cx="1297069" cy="526626"/>
            </a:xfrm>
            <a:prstGeom prst="rect">
              <a:avLst/>
            </a:prstGeom>
          </p:spPr>
        </p:pic>
        <p:pic>
          <p:nvPicPr>
            <p:cNvPr id="10" name="Imagem 9" descr="Uma imagem contendo desenho&#10;&#10;Descrição gerada automaticamente">
              <a:extLst>
                <a:ext uri="{FF2B5EF4-FFF2-40B4-BE49-F238E27FC236}">
                  <a16:creationId xmlns:a16="http://schemas.microsoft.com/office/drawing/2014/main" id="{D0894E83-5956-4F11-B4B5-64FA2AB1725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265" y="6259845"/>
              <a:ext cx="536574" cy="412749"/>
            </a:xfrm>
            <a:prstGeom prst="rect">
              <a:avLst/>
            </a:prstGeom>
          </p:spPr>
        </p:pic>
      </p:grpSp>
      <p:sp>
        <p:nvSpPr>
          <p:cNvPr id="2" name="Título Vertical 1"/>
          <p:cNvSpPr>
            <a:spLocks noGrp="1"/>
          </p:cNvSpPr>
          <p:nvPr>
            <p:ph type="title" orient="vert"/>
          </p:nvPr>
        </p:nvSpPr>
        <p:spPr>
          <a:xfrm>
            <a:off x="8839200" y="274639"/>
            <a:ext cx="27432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609600" y="274639"/>
            <a:ext cx="80264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C73F790-BA26-4C18-980F-1A3919853980}" type="datetimeFigureOut">
              <a:rPr lang="pt-BR" smtClean="0"/>
              <a:t>14/02/2020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46BA417-9185-4FD7-A91E-3D7BA9760462}" type="slidenum">
              <a:rPr lang="pt-BR" smtClean="0"/>
              <a:t>‹nº›</a:t>
            </a:fld>
            <a:endParaRPr lang="pt-BR"/>
          </a:p>
        </p:txBody>
      </p:sp>
    </p:spTree>
    <p:extLst>
      <p:ext uri="{BB962C8B-B14F-4D97-AF65-F5344CB8AC3E}">
        <p14:creationId xmlns:p14="http://schemas.microsoft.com/office/powerpoint/2010/main" val="1094810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grpSp>
        <p:nvGrpSpPr>
          <p:cNvPr id="11" name="Agrupar 10">
            <a:extLst>
              <a:ext uri="{FF2B5EF4-FFF2-40B4-BE49-F238E27FC236}">
                <a16:creationId xmlns:a16="http://schemas.microsoft.com/office/drawing/2014/main" id="{09F4C4C5-ABAB-4AA1-9448-C76CBE3A4417}"/>
              </a:ext>
            </a:extLst>
          </p:cNvPr>
          <p:cNvGrpSpPr/>
          <p:nvPr userDrawn="1"/>
        </p:nvGrpSpPr>
        <p:grpSpPr>
          <a:xfrm>
            <a:off x="0" y="5257800"/>
            <a:ext cx="12192000" cy="1588875"/>
            <a:chOff x="0" y="5257800"/>
            <a:chExt cx="12192000" cy="1588875"/>
          </a:xfrm>
        </p:grpSpPr>
        <p:pic>
          <p:nvPicPr>
            <p:cNvPr id="7" name="Picture 2" descr="Imagem relacionada">
              <a:extLst>
                <a:ext uri="{FF2B5EF4-FFF2-40B4-BE49-F238E27FC236}">
                  <a16:creationId xmlns:a16="http://schemas.microsoft.com/office/drawing/2014/main" id="{9203AC0B-E9DA-402B-9899-3B3B3E45EF62}"/>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149" t="46748" r="2149" b="17824"/>
            <a:stretch/>
          </p:blipFill>
          <p:spPr bwMode="auto">
            <a:xfrm>
              <a:off x="0" y="5257800"/>
              <a:ext cx="12192000" cy="158887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a:extLst>
                <a:ext uri="{FF2B5EF4-FFF2-40B4-BE49-F238E27FC236}">
                  <a16:creationId xmlns:a16="http://schemas.microsoft.com/office/drawing/2014/main" id="{F1B5141F-2F9E-4520-8D8C-E9A380E26B7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36427" y="6320049"/>
              <a:ext cx="1297069" cy="526626"/>
            </a:xfrm>
            <a:prstGeom prst="rect">
              <a:avLst/>
            </a:prstGeom>
          </p:spPr>
        </p:pic>
        <p:pic>
          <p:nvPicPr>
            <p:cNvPr id="10" name="Imagem 9" descr="Uma imagem contendo desenho&#10;&#10;Descrição gerada automaticamente">
              <a:extLst>
                <a:ext uri="{FF2B5EF4-FFF2-40B4-BE49-F238E27FC236}">
                  <a16:creationId xmlns:a16="http://schemas.microsoft.com/office/drawing/2014/main" id="{0CF569FE-5D7C-40C5-8B4B-367F9ECBD8D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265" y="6259845"/>
              <a:ext cx="536574" cy="412749"/>
            </a:xfrm>
            <a:prstGeom prst="rect">
              <a:avLst/>
            </a:prstGeom>
          </p:spPr>
        </p:pic>
      </p:grpSp>
      <p:sp>
        <p:nvSpPr>
          <p:cNvPr id="2" name="Título 1"/>
          <p:cNvSpPr>
            <a:spLocks noGrp="1"/>
          </p:cNvSpPr>
          <p:nvPr>
            <p:ph type="title"/>
          </p:nvPr>
        </p:nvSpPr>
        <p:spPr/>
        <p:txBody>
          <a:bodyPr/>
          <a:lstStyle>
            <a:lvl1pPr>
              <a:defRPr>
                <a:latin typeface="Trebuchet MS" panose="020B0603020202020204" pitchFamily="34" charset="0"/>
              </a:defRPr>
            </a:lvl1pPr>
          </a:lstStyle>
          <a:p>
            <a:r>
              <a:rPr lang="pt-BR"/>
              <a:t>Clique para editar o título mestre</a:t>
            </a:r>
          </a:p>
        </p:txBody>
      </p:sp>
      <p:sp>
        <p:nvSpPr>
          <p:cNvPr id="3" name="Espaço Reservado para Conteúdo 2"/>
          <p:cNvSpPr>
            <a:spLocks noGrp="1"/>
          </p:cNvSpPr>
          <p:nvPr>
            <p:ph idx="1"/>
          </p:nvPr>
        </p:nvSpPr>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C73F790-BA26-4C18-980F-1A3919853980}" type="datetimeFigureOut">
              <a:rPr lang="pt-BR" smtClean="0"/>
              <a:t>14/02/2020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46BA417-9185-4FD7-A91E-3D7BA9760462}" type="slidenum">
              <a:rPr lang="pt-BR" smtClean="0"/>
              <a:t>‹nº›</a:t>
            </a:fld>
            <a:endParaRPr lang="pt-BR"/>
          </a:p>
        </p:txBody>
      </p:sp>
    </p:spTree>
    <p:extLst>
      <p:ext uri="{BB962C8B-B14F-4D97-AF65-F5344CB8AC3E}">
        <p14:creationId xmlns:p14="http://schemas.microsoft.com/office/powerpoint/2010/main" val="62059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beçalho da Seção">
    <p:spTree>
      <p:nvGrpSpPr>
        <p:cNvPr id="1" name=""/>
        <p:cNvGrpSpPr/>
        <p:nvPr/>
      </p:nvGrpSpPr>
      <p:grpSpPr>
        <a:xfrm>
          <a:off x="0" y="0"/>
          <a:ext cx="0" cy="0"/>
          <a:chOff x="0" y="0"/>
          <a:chExt cx="0" cy="0"/>
        </a:xfrm>
      </p:grpSpPr>
      <p:pic>
        <p:nvPicPr>
          <p:cNvPr id="7" name="Picture 2" descr="Imagem relacionada">
            <a:extLst>
              <a:ext uri="{FF2B5EF4-FFF2-40B4-BE49-F238E27FC236}">
                <a16:creationId xmlns:a16="http://schemas.microsoft.com/office/drawing/2014/main" id="{8409C48F-BB8E-4AF1-BC10-A1ADB91E8A9A}"/>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885" t="1857" r="5690" b="15750"/>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2279576" y="2996952"/>
            <a:ext cx="8640960" cy="1362075"/>
          </a:xfrm>
        </p:spPr>
        <p:txBody>
          <a:bodyPr anchor="t">
            <a:noAutofit/>
          </a:bodyPr>
          <a:lstStyle>
            <a:lvl1pPr algn="ctr">
              <a:defRPr sz="4400" b="1" cap="all">
                <a:solidFill>
                  <a:schemeClr val="accent5">
                    <a:lumMod val="75000"/>
                  </a:schemeClr>
                </a:solidFill>
                <a:latin typeface="Trebuchet MS" panose="020B0603020202020204" pitchFamily="34" charset="0"/>
                <a:cs typeface="Arial" panose="020B0604020202020204" pitchFamily="34" charset="0"/>
              </a:defRPr>
            </a:lvl1pPr>
          </a:lstStyle>
          <a:p>
            <a:r>
              <a:rPr lang="pt-BR" dirty="0"/>
              <a:t>Clique para editar o título mestre</a:t>
            </a:r>
          </a:p>
        </p:txBody>
      </p:sp>
      <p:sp>
        <p:nvSpPr>
          <p:cNvPr id="4" name="Espaço Reservado para Data 3"/>
          <p:cNvSpPr>
            <a:spLocks noGrp="1"/>
          </p:cNvSpPr>
          <p:nvPr>
            <p:ph type="dt" sz="half" idx="10"/>
          </p:nvPr>
        </p:nvSpPr>
        <p:spPr/>
        <p:txBody>
          <a:bodyPr/>
          <a:lstStyle/>
          <a:p>
            <a:fld id="{5C73F790-BA26-4C18-980F-1A3919853980}" type="datetimeFigureOut">
              <a:rPr lang="pt-BR" smtClean="0"/>
              <a:t>14/02/2020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46BA417-9185-4FD7-A91E-3D7BA9760462}" type="slidenum">
              <a:rPr lang="pt-BR" smtClean="0"/>
              <a:t>‹nº›</a:t>
            </a:fld>
            <a:endParaRPr lang="pt-BR"/>
          </a:p>
        </p:txBody>
      </p:sp>
      <p:pic>
        <p:nvPicPr>
          <p:cNvPr id="8" name="Imagem 7">
            <a:extLst>
              <a:ext uri="{FF2B5EF4-FFF2-40B4-BE49-F238E27FC236}">
                <a16:creationId xmlns:a16="http://schemas.microsoft.com/office/drawing/2014/main" id="{B8FD34F8-8A66-44B4-B802-F9A1A8E388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36427" y="6320049"/>
            <a:ext cx="1297069" cy="526626"/>
          </a:xfrm>
          <a:prstGeom prst="rect">
            <a:avLst/>
          </a:prstGeom>
        </p:spPr>
      </p:pic>
      <p:pic>
        <p:nvPicPr>
          <p:cNvPr id="9" name="Imagem 8" descr="Uma imagem contendo desenho&#10;&#10;Descrição gerada automaticamente">
            <a:extLst>
              <a:ext uri="{FF2B5EF4-FFF2-40B4-BE49-F238E27FC236}">
                <a16:creationId xmlns:a16="http://schemas.microsoft.com/office/drawing/2014/main" id="{50B4A09C-842C-4866-BD39-D3D45151FD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265" y="6259845"/>
            <a:ext cx="536574" cy="412749"/>
          </a:xfrm>
          <a:prstGeom prst="rect">
            <a:avLst/>
          </a:prstGeom>
        </p:spPr>
      </p:pic>
    </p:spTree>
    <p:extLst>
      <p:ext uri="{BB962C8B-B14F-4D97-AF65-F5344CB8AC3E}">
        <p14:creationId xmlns:p14="http://schemas.microsoft.com/office/powerpoint/2010/main" val="2209269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grpSp>
        <p:nvGrpSpPr>
          <p:cNvPr id="8" name="Agrupar 7">
            <a:extLst>
              <a:ext uri="{FF2B5EF4-FFF2-40B4-BE49-F238E27FC236}">
                <a16:creationId xmlns:a16="http://schemas.microsoft.com/office/drawing/2014/main" id="{326B1557-FB52-46C2-B089-E4FE526C7888}"/>
              </a:ext>
            </a:extLst>
          </p:cNvPr>
          <p:cNvGrpSpPr/>
          <p:nvPr userDrawn="1"/>
        </p:nvGrpSpPr>
        <p:grpSpPr>
          <a:xfrm>
            <a:off x="0" y="5257800"/>
            <a:ext cx="12192000" cy="1588875"/>
            <a:chOff x="0" y="5257800"/>
            <a:chExt cx="12192000" cy="1588875"/>
          </a:xfrm>
        </p:grpSpPr>
        <p:pic>
          <p:nvPicPr>
            <p:cNvPr id="9" name="Picture 2" descr="Imagem relacionada">
              <a:extLst>
                <a:ext uri="{FF2B5EF4-FFF2-40B4-BE49-F238E27FC236}">
                  <a16:creationId xmlns:a16="http://schemas.microsoft.com/office/drawing/2014/main" id="{C02B141E-495F-48BB-B416-088DEB0CF9A6}"/>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149" t="46748" r="2149" b="17824"/>
            <a:stretch/>
          </p:blipFill>
          <p:spPr bwMode="auto">
            <a:xfrm>
              <a:off x="0" y="5257800"/>
              <a:ext cx="12192000" cy="1588875"/>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m 9">
              <a:extLst>
                <a:ext uri="{FF2B5EF4-FFF2-40B4-BE49-F238E27FC236}">
                  <a16:creationId xmlns:a16="http://schemas.microsoft.com/office/drawing/2014/main" id="{CEC9A5B1-3D03-41D8-B009-522D56413D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36427" y="6320049"/>
              <a:ext cx="1297069" cy="526626"/>
            </a:xfrm>
            <a:prstGeom prst="rect">
              <a:avLst/>
            </a:prstGeom>
          </p:spPr>
        </p:pic>
        <p:pic>
          <p:nvPicPr>
            <p:cNvPr id="11" name="Imagem 10" descr="Uma imagem contendo desenho&#10;&#10;Descrição gerada automaticamente">
              <a:extLst>
                <a:ext uri="{FF2B5EF4-FFF2-40B4-BE49-F238E27FC236}">
                  <a16:creationId xmlns:a16="http://schemas.microsoft.com/office/drawing/2014/main" id="{8936A228-F581-4CD7-9CDB-8051ED3FFE3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265" y="6259845"/>
              <a:ext cx="536574" cy="412749"/>
            </a:xfrm>
            <a:prstGeom prst="rect">
              <a:avLst/>
            </a:prstGeom>
          </p:spPr>
        </p:pic>
      </p:grpSp>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5C73F790-BA26-4C18-980F-1A3919853980}" type="datetimeFigureOut">
              <a:rPr lang="pt-BR" smtClean="0"/>
              <a:t>14/02/2020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46BA417-9185-4FD7-A91E-3D7BA9760462}" type="slidenum">
              <a:rPr lang="pt-BR" smtClean="0"/>
              <a:t>‹nº›</a:t>
            </a:fld>
            <a:endParaRPr lang="pt-BR"/>
          </a:p>
        </p:txBody>
      </p:sp>
    </p:spTree>
    <p:extLst>
      <p:ext uri="{BB962C8B-B14F-4D97-AF65-F5344CB8AC3E}">
        <p14:creationId xmlns:p14="http://schemas.microsoft.com/office/powerpoint/2010/main" val="264635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grpSp>
        <p:nvGrpSpPr>
          <p:cNvPr id="10" name="Agrupar 9">
            <a:extLst>
              <a:ext uri="{FF2B5EF4-FFF2-40B4-BE49-F238E27FC236}">
                <a16:creationId xmlns:a16="http://schemas.microsoft.com/office/drawing/2014/main" id="{E17979FD-2154-487F-A292-301F110044BC}"/>
              </a:ext>
            </a:extLst>
          </p:cNvPr>
          <p:cNvGrpSpPr/>
          <p:nvPr userDrawn="1"/>
        </p:nvGrpSpPr>
        <p:grpSpPr>
          <a:xfrm>
            <a:off x="0" y="5257800"/>
            <a:ext cx="12192000" cy="1588875"/>
            <a:chOff x="0" y="5257800"/>
            <a:chExt cx="12192000" cy="1588875"/>
          </a:xfrm>
        </p:grpSpPr>
        <p:pic>
          <p:nvPicPr>
            <p:cNvPr id="11" name="Picture 2" descr="Imagem relacionada">
              <a:extLst>
                <a:ext uri="{FF2B5EF4-FFF2-40B4-BE49-F238E27FC236}">
                  <a16:creationId xmlns:a16="http://schemas.microsoft.com/office/drawing/2014/main" id="{D07B66E4-E32B-4DA3-87F1-99BE22C2519A}"/>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149" t="46748" r="2149" b="17824"/>
            <a:stretch/>
          </p:blipFill>
          <p:spPr bwMode="auto">
            <a:xfrm>
              <a:off x="0" y="5257800"/>
              <a:ext cx="12192000" cy="1588875"/>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m 11">
              <a:extLst>
                <a:ext uri="{FF2B5EF4-FFF2-40B4-BE49-F238E27FC236}">
                  <a16:creationId xmlns:a16="http://schemas.microsoft.com/office/drawing/2014/main" id="{23E49792-0FA0-47BC-B7DA-913D238E40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36427" y="6320049"/>
              <a:ext cx="1297069" cy="526626"/>
            </a:xfrm>
            <a:prstGeom prst="rect">
              <a:avLst/>
            </a:prstGeom>
          </p:spPr>
        </p:pic>
        <p:pic>
          <p:nvPicPr>
            <p:cNvPr id="13" name="Imagem 12" descr="Uma imagem contendo desenho&#10;&#10;Descrição gerada automaticamente">
              <a:extLst>
                <a:ext uri="{FF2B5EF4-FFF2-40B4-BE49-F238E27FC236}">
                  <a16:creationId xmlns:a16="http://schemas.microsoft.com/office/drawing/2014/main" id="{D7AA20C3-C5B8-4F98-818B-8CCFB7BC43A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265" y="6259845"/>
              <a:ext cx="536574" cy="412749"/>
            </a:xfrm>
            <a:prstGeom prst="rect">
              <a:avLst/>
            </a:prstGeom>
          </p:spPr>
        </p:pic>
      </p:grpSp>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5C73F790-BA26-4C18-980F-1A3919853980}" type="datetimeFigureOut">
              <a:rPr lang="pt-BR" smtClean="0"/>
              <a:t>14/02/2020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346BA417-9185-4FD7-A91E-3D7BA9760462}" type="slidenum">
              <a:rPr lang="pt-BR" smtClean="0"/>
              <a:t>‹nº›</a:t>
            </a:fld>
            <a:endParaRPr lang="pt-BR"/>
          </a:p>
        </p:txBody>
      </p:sp>
    </p:spTree>
    <p:extLst>
      <p:ext uri="{BB962C8B-B14F-4D97-AF65-F5344CB8AC3E}">
        <p14:creationId xmlns:p14="http://schemas.microsoft.com/office/powerpoint/2010/main" val="341943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5C73F790-BA26-4C18-980F-1A3919853980}" type="datetimeFigureOut">
              <a:rPr lang="pt-BR" smtClean="0"/>
              <a:t>14/02/2020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346BA417-9185-4FD7-A91E-3D7BA9760462}" type="slidenum">
              <a:rPr lang="pt-BR" smtClean="0"/>
              <a:t>‹nº›</a:t>
            </a:fld>
            <a:endParaRPr lang="pt-BR"/>
          </a:p>
        </p:txBody>
      </p:sp>
      <p:grpSp>
        <p:nvGrpSpPr>
          <p:cNvPr id="7" name="Agrupar 6">
            <a:extLst>
              <a:ext uri="{FF2B5EF4-FFF2-40B4-BE49-F238E27FC236}">
                <a16:creationId xmlns:a16="http://schemas.microsoft.com/office/drawing/2014/main" id="{D5652827-E6FF-470E-BD8F-7D6C2B0729C2}"/>
              </a:ext>
            </a:extLst>
          </p:cNvPr>
          <p:cNvGrpSpPr/>
          <p:nvPr userDrawn="1"/>
        </p:nvGrpSpPr>
        <p:grpSpPr>
          <a:xfrm>
            <a:off x="0" y="5728558"/>
            <a:ext cx="12192000" cy="1143000"/>
            <a:chOff x="0" y="5717233"/>
            <a:chExt cx="12192000" cy="1143000"/>
          </a:xfrm>
        </p:grpSpPr>
        <p:pic>
          <p:nvPicPr>
            <p:cNvPr id="8" name="Picture 2" descr="Imagem relacionada">
              <a:extLst>
                <a:ext uri="{FF2B5EF4-FFF2-40B4-BE49-F238E27FC236}">
                  <a16:creationId xmlns:a16="http://schemas.microsoft.com/office/drawing/2014/main" id="{A8E7DB74-EA15-4D10-A6A5-A53E3DD940BA}"/>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149" t="46748" r="2149" b="27766"/>
            <a:stretch/>
          </p:blipFill>
          <p:spPr bwMode="auto">
            <a:xfrm>
              <a:off x="0" y="5717233"/>
              <a:ext cx="12192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m 8">
              <a:extLst>
                <a:ext uri="{FF2B5EF4-FFF2-40B4-BE49-F238E27FC236}">
                  <a16:creationId xmlns:a16="http://schemas.microsoft.com/office/drawing/2014/main" id="{C68B6EF3-B41A-48A5-959F-885D7C913F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36427" y="6320049"/>
              <a:ext cx="1297069" cy="526626"/>
            </a:xfrm>
            <a:prstGeom prst="rect">
              <a:avLst/>
            </a:prstGeom>
          </p:spPr>
        </p:pic>
        <p:pic>
          <p:nvPicPr>
            <p:cNvPr id="10" name="Imagem 9" descr="Uma imagem contendo desenho&#10;&#10;Descrição gerada automaticamente">
              <a:extLst>
                <a:ext uri="{FF2B5EF4-FFF2-40B4-BE49-F238E27FC236}">
                  <a16:creationId xmlns:a16="http://schemas.microsoft.com/office/drawing/2014/main" id="{D416CB8B-1DC0-42B5-ADD7-917C2CC1F6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265" y="6259845"/>
              <a:ext cx="536574" cy="412749"/>
            </a:xfrm>
            <a:prstGeom prst="rect">
              <a:avLst/>
            </a:prstGeom>
          </p:spPr>
        </p:pic>
      </p:grpSp>
    </p:spTree>
    <p:extLst>
      <p:ext uri="{BB962C8B-B14F-4D97-AF65-F5344CB8AC3E}">
        <p14:creationId xmlns:p14="http://schemas.microsoft.com/office/powerpoint/2010/main" val="2999876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C73F790-BA26-4C18-980F-1A3919853980}" type="datetimeFigureOut">
              <a:rPr lang="pt-BR" smtClean="0"/>
              <a:t>14/02/2020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346BA417-9185-4FD7-A91E-3D7BA9760462}" type="slidenum">
              <a:rPr lang="pt-BR" smtClean="0"/>
              <a:t>‹nº›</a:t>
            </a:fld>
            <a:endParaRPr lang="pt-BR"/>
          </a:p>
        </p:txBody>
      </p:sp>
      <p:grpSp>
        <p:nvGrpSpPr>
          <p:cNvPr id="6" name="Agrupar 5">
            <a:extLst>
              <a:ext uri="{FF2B5EF4-FFF2-40B4-BE49-F238E27FC236}">
                <a16:creationId xmlns:a16="http://schemas.microsoft.com/office/drawing/2014/main" id="{EAE461AC-0124-4532-A3A0-B8270FEAA774}"/>
              </a:ext>
            </a:extLst>
          </p:cNvPr>
          <p:cNvGrpSpPr/>
          <p:nvPr userDrawn="1"/>
        </p:nvGrpSpPr>
        <p:grpSpPr>
          <a:xfrm>
            <a:off x="0" y="5728558"/>
            <a:ext cx="12192000" cy="1143000"/>
            <a:chOff x="0" y="5717233"/>
            <a:chExt cx="12192000" cy="1143000"/>
          </a:xfrm>
        </p:grpSpPr>
        <p:pic>
          <p:nvPicPr>
            <p:cNvPr id="7" name="Picture 2" descr="Imagem relacionada">
              <a:extLst>
                <a:ext uri="{FF2B5EF4-FFF2-40B4-BE49-F238E27FC236}">
                  <a16:creationId xmlns:a16="http://schemas.microsoft.com/office/drawing/2014/main" id="{5482B4D4-BF58-4511-8E50-DD9C0E06A0C7}"/>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149" t="46748" r="2149" b="27766"/>
            <a:stretch/>
          </p:blipFill>
          <p:spPr bwMode="auto">
            <a:xfrm>
              <a:off x="0" y="5717233"/>
              <a:ext cx="12192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a:extLst>
                <a:ext uri="{FF2B5EF4-FFF2-40B4-BE49-F238E27FC236}">
                  <a16:creationId xmlns:a16="http://schemas.microsoft.com/office/drawing/2014/main" id="{507FA59A-BC8B-4740-B01C-5CD006148B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36427" y="6320049"/>
              <a:ext cx="1297069" cy="526626"/>
            </a:xfrm>
            <a:prstGeom prst="rect">
              <a:avLst/>
            </a:prstGeom>
          </p:spPr>
        </p:pic>
        <p:pic>
          <p:nvPicPr>
            <p:cNvPr id="9" name="Imagem 8" descr="Uma imagem contendo desenho&#10;&#10;Descrição gerada automaticamente">
              <a:extLst>
                <a:ext uri="{FF2B5EF4-FFF2-40B4-BE49-F238E27FC236}">
                  <a16:creationId xmlns:a16="http://schemas.microsoft.com/office/drawing/2014/main" id="{A7EAF7F7-C604-4A39-8610-BAC1B2E31BB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265" y="6259845"/>
              <a:ext cx="536574" cy="412749"/>
            </a:xfrm>
            <a:prstGeom prst="rect">
              <a:avLst/>
            </a:prstGeom>
          </p:spPr>
        </p:pic>
      </p:grpSp>
    </p:spTree>
    <p:extLst>
      <p:ext uri="{BB962C8B-B14F-4D97-AF65-F5344CB8AC3E}">
        <p14:creationId xmlns:p14="http://schemas.microsoft.com/office/powerpoint/2010/main" val="2076175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grpSp>
        <p:nvGrpSpPr>
          <p:cNvPr id="8" name="Agrupar 7">
            <a:extLst>
              <a:ext uri="{FF2B5EF4-FFF2-40B4-BE49-F238E27FC236}">
                <a16:creationId xmlns:a16="http://schemas.microsoft.com/office/drawing/2014/main" id="{726A7C89-4F4F-4B7E-902F-DDC3DD399E32}"/>
              </a:ext>
            </a:extLst>
          </p:cNvPr>
          <p:cNvGrpSpPr/>
          <p:nvPr userDrawn="1"/>
        </p:nvGrpSpPr>
        <p:grpSpPr>
          <a:xfrm>
            <a:off x="0" y="5257800"/>
            <a:ext cx="12192000" cy="1588875"/>
            <a:chOff x="0" y="5257800"/>
            <a:chExt cx="12192000" cy="1588875"/>
          </a:xfrm>
        </p:grpSpPr>
        <p:pic>
          <p:nvPicPr>
            <p:cNvPr id="9" name="Picture 2" descr="Imagem relacionada">
              <a:extLst>
                <a:ext uri="{FF2B5EF4-FFF2-40B4-BE49-F238E27FC236}">
                  <a16:creationId xmlns:a16="http://schemas.microsoft.com/office/drawing/2014/main" id="{387D2CAD-76E7-4A9A-AA2B-F35034513BCF}"/>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149" t="46748" r="2149" b="17824"/>
            <a:stretch/>
          </p:blipFill>
          <p:spPr bwMode="auto">
            <a:xfrm>
              <a:off x="0" y="5257800"/>
              <a:ext cx="12192000" cy="1588875"/>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m 9">
              <a:extLst>
                <a:ext uri="{FF2B5EF4-FFF2-40B4-BE49-F238E27FC236}">
                  <a16:creationId xmlns:a16="http://schemas.microsoft.com/office/drawing/2014/main" id="{F2B281D2-4280-4AF8-AB36-5EF1D59BF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36427" y="6320049"/>
              <a:ext cx="1297069" cy="526626"/>
            </a:xfrm>
            <a:prstGeom prst="rect">
              <a:avLst/>
            </a:prstGeom>
          </p:spPr>
        </p:pic>
        <p:pic>
          <p:nvPicPr>
            <p:cNvPr id="11" name="Imagem 10" descr="Uma imagem contendo desenho&#10;&#10;Descrição gerada automaticamente">
              <a:extLst>
                <a:ext uri="{FF2B5EF4-FFF2-40B4-BE49-F238E27FC236}">
                  <a16:creationId xmlns:a16="http://schemas.microsoft.com/office/drawing/2014/main" id="{7EC32747-0147-4CE7-9618-52CBA647AC4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265" y="6259845"/>
              <a:ext cx="536574" cy="412749"/>
            </a:xfrm>
            <a:prstGeom prst="rect">
              <a:avLst/>
            </a:prstGeom>
          </p:spPr>
        </p:pic>
      </p:grpSp>
      <p:sp>
        <p:nvSpPr>
          <p:cNvPr id="2" name="Título 1"/>
          <p:cNvSpPr>
            <a:spLocks noGrp="1"/>
          </p:cNvSpPr>
          <p:nvPr>
            <p:ph type="title"/>
          </p:nvPr>
        </p:nvSpPr>
        <p:spPr>
          <a:xfrm>
            <a:off x="609601" y="273050"/>
            <a:ext cx="4011084"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C73F790-BA26-4C18-980F-1A3919853980}" type="datetimeFigureOut">
              <a:rPr lang="pt-BR" smtClean="0"/>
              <a:t>14/02/2020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46BA417-9185-4FD7-A91E-3D7BA9760462}" type="slidenum">
              <a:rPr lang="pt-BR" smtClean="0"/>
              <a:t>‹nº›</a:t>
            </a:fld>
            <a:endParaRPr lang="pt-BR"/>
          </a:p>
        </p:txBody>
      </p:sp>
    </p:spTree>
    <p:extLst>
      <p:ext uri="{BB962C8B-B14F-4D97-AF65-F5344CB8AC3E}">
        <p14:creationId xmlns:p14="http://schemas.microsoft.com/office/powerpoint/2010/main" val="1991351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grpSp>
        <p:nvGrpSpPr>
          <p:cNvPr id="8" name="Agrupar 7">
            <a:extLst>
              <a:ext uri="{FF2B5EF4-FFF2-40B4-BE49-F238E27FC236}">
                <a16:creationId xmlns:a16="http://schemas.microsoft.com/office/drawing/2014/main" id="{9EE9D104-E4B6-4AF4-A794-8CC584F338A5}"/>
              </a:ext>
            </a:extLst>
          </p:cNvPr>
          <p:cNvGrpSpPr/>
          <p:nvPr userDrawn="1"/>
        </p:nvGrpSpPr>
        <p:grpSpPr>
          <a:xfrm>
            <a:off x="0" y="5257800"/>
            <a:ext cx="12192000" cy="1588875"/>
            <a:chOff x="0" y="5257800"/>
            <a:chExt cx="12192000" cy="1588875"/>
          </a:xfrm>
        </p:grpSpPr>
        <p:pic>
          <p:nvPicPr>
            <p:cNvPr id="9" name="Picture 2" descr="Imagem relacionada">
              <a:extLst>
                <a:ext uri="{FF2B5EF4-FFF2-40B4-BE49-F238E27FC236}">
                  <a16:creationId xmlns:a16="http://schemas.microsoft.com/office/drawing/2014/main" id="{14C48F02-91B5-4953-830C-BFD8B290A8DC}"/>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149" t="46748" r="2149" b="17824"/>
            <a:stretch/>
          </p:blipFill>
          <p:spPr bwMode="auto">
            <a:xfrm>
              <a:off x="0" y="5257800"/>
              <a:ext cx="12192000" cy="1588875"/>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m 9">
              <a:extLst>
                <a:ext uri="{FF2B5EF4-FFF2-40B4-BE49-F238E27FC236}">
                  <a16:creationId xmlns:a16="http://schemas.microsoft.com/office/drawing/2014/main" id="{C21FB292-B53C-4062-B976-9DA6027B3F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36427" y="6320049"/>
              <a:ext cx="1297069" cy="526626"/>
            </a:xfrm>
            <a:prstGeom prst="rect">
              <a:avLst/>
            </a:prstGeom>
          </p:spPr>
        </p:pic>
        <p:pic>
          <p:nvPicPr>
            <p:cNvPr id="11" name="Imagem 10" descr="Uma imagem contendo desenho&#10;&#10;Descrição gerada automaticamente">
              <a:extLst>
                <a:ext uri="{FF2B5EF4-FFF2-40B4-BE49-F238E27FC236}">
                  <a16:creationId xmlns:a16="http://schemas.microsoft.com/office/drawing/2014/main" id="{C8738908-A7F1-4049-8536-2F8AAA1C172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265" y="6259845"/>
              <a:ext cx="536574" cy="412749"/>
            </a:xfrm>
            <a:prstGeom prst="rect">
              <a:avLst/>
            </a:prstGeom>
          </p:spPr>
        </p:pic>
      </p:grpSp>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C73F790-BA26-4C18-980F-1A3919853980}" type="datetimeFigureOut">
              <a:rPr lang="pt-BR" smtClean="0"/>
              <a:t>14/02/2020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46BA417-9185-4FD7-A91E-3D7BA9760462}" type="slidenum">
              <a:rPr lang="pt-BR" smtClean="0"/>
              <a:t>‹nº›</a:t>
            </a:fld>
            <a:endParaRPr lang="pt-BR"/>
          </a:p>
        </p:txBody>
      </p:sp>
    </p:spTree>
    <p:extLst>
      <p:ext uri="{BB962C8B-B14F-4D97-AF65-F5344CB8AC3E}">
        <p14:creationId xmlns:p14="http://schemas.microsoft.com/office/powerpoint/2010/main" val="181130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73F790-BA26-4C18-980F-1A3919853980}" type="datetimeFigureOut">
              <a:rPr lang="pt-BR" smtClean="0"/>
              <a:t>14/02/2020</a:t>
            </a:fld>
            <a:endParaRPr lang="pt-BR"/>
          </a:p>
        </p:txBody>
      </p:sp>
      <p:sp>
        <p:nvSpPr>
          <p:cNvPr id="5" name="Espaço Reservado para Rodapé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BA417-9185-4FD7-A91E-3D7BA9760462}" type="slidenum">
              <a:rPr lang="pt-BR" smtClean="0"/>
              <a:t>‹nº›</a:t>
            </a:fld>
            <a:endParaRPr lang="pt-BR"/>
          </a:p>
        </p:txBody>
      </p:sp>
    </p:spTree>
    <p:extLst>
      <p:ext uri="{BB962C8B-B14F-4D97-AF65-F5344CB8AC3E}">
        <p14:creationId xmlns:p14="http://schemas.microsoft.com/office/powerpoint/2010/main" val="3376011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chemeClr val="accent5">
              <a:lumMod val="7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chemeClr val="accent5">
            <a:lumMod val="50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accent5">
            <a:lumMod val="75000"/>
          </a:schemeClr>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accent6">
            <a:lumMod val="75000"/>
          </a:schemeClr>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accent3">
            <a:lumMod val="75000"/>
          </a:schemeClr>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hyperlink" Target="http://www.sa&#250;de.rn.gov.br/"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7.png"/><Relationship Id="rId7" Type="http://schemas.openxmlformats.org/officeDocument/2006/relationships/diagramColors" Target="../diagrams/colors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18.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a:extLst>
              <a:ext uri="{FF2B5EF4-FFF2-40B4-BE49-F238E27FC236}">
                <a16:creationId xmlns:a16="http://schemas.microsoft.com/office/drawing/2014/main" id="{4AEDA7A3-CB7F-44F6-B0DE-7BD64E7FC323}"/>
              </a:ext>
            </a:extLst>
          </p:cNvPr>
          <p:cNvSpPr>
            <a:spLocks noGrp="1"/>
          </p:cNvSpPr>
          <p:nvPr>
            <p:ph type="ctrTitle"/>
          </p:nvPr>
        </p:nvSpPr>
        <p:spPr/>
        <p:txBody>
          <a:bodyPr>
            <a:normAutofit/>
          </a:bodyPr>
          <a:lstStyle/>
          <a:p>
            <a:pPr algn="l"/>
            <a:r>
              <a:rPr lang="pt-BR" dirty="0">
                <a:solidFill>
                  <a:srgbClr val="002060"/>
                </a:solidFill>
                <a:latin typeface="Trebuchet MS" panose="020B0603020202020204" pitchFamily="34" charset="0"/>
              </a:rPr>
              <a:t>NOVO CORONAVÍRUS</a:t>
            </a:r>
          </a:p>
        </p:txBody>
      </p:sp>
    </p:spTree>
    <p:extLst>
      <p:ext uri="{BB962C8B-B14F-4D97-AF65-F5344CB8AC3E}">
        <p14:creationId xmlns:p14="http://schemas.microsoft.com/office/powerpoint/2010/main" val="3649057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917570-0E18-4A09-8639-CBD0898F2E64}"/>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A64BC87D-6EA6-45F9-B969-8CCF79A4EB30}"/>
              </a:ext>
            </a:extLst>
          </p:cNvPr>
          <p:cNvSpPr>
            <a:spLocks noGrp="1"/>
          </p:cNvSpPr>
          <p:nvPr>
            <p:ph idx="1"/>
          </p:nvPr>
        </p:nvSpPr>
        <p:spPr/>
        <p:txBody>
          <a:bodyPr/>
          <a:lstStyle/>
          <a:p>
            <a:endParaRPr lang="pt-BR"/>
          </a:p>
        </p:txBody>
      </p:sp>
      <p:pic>
        <p:nvPicPr>
          <p:cNvPr id="4" name="Imagem 3">
            <a:extLst>
              <a:ext uri="{FF2B5EF4-FFF2-40B4-BE49-F238E27FC236}">
                <a16:creationId xmlns:a16="http://schemas.microsoft.com/office/drawing/2014/main" id="{4FEF28E4-5DA3-4D54-B92C-3BC5D1967425}"/>
              </a:ext>
            </a:extLst>
          </p:cNvPr>
          <p:cNvPicPr>
            <a:picLocks noChangeAspect="1"/>
          </p:cNvPicPr>
          <p:nvPr/>
        </p:nvPicPr>
        <p:blipFill>
          <a:blip r:embed="rId2"/>
          <a:stretch>
            <a:fillRect/>
          </a:stretch>
        </p:blipFill>
        <p:spPr>
          <a:xfrm>
            <a:off x="0" y="-33717"/>
            <a:ext cx="12192000" cy="6908800"/>
          </a:xfrm>
          <a:prstGeom prst="rect">
            <a:avLst/>
          </a:prstGeom>
        </p:spPr>
      </p:pic>
    </p:spTree>
    <p:extLst>
      <p:ext uri="{BB962C8B-B14F-4D97-AF65-F5344CB8AC3E}">
        <p14:creationId xmlns:p14="http://schemas.microsoft.com/office/powerpoint/2010/main" val="4256505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E58A02-BFB6-4921-BB52-5D7AC8FB0DA9}"/>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AD0F7F82-96EB-41D6-A320-7709D16DC706}"/>
              </a:ext>
            </a:extLst>
          </p:cNvPr>
          <p:cNvSpPr>
            <a:spLocks noGrp="1"/>
          </p:cNvSpPr>
          <p:nvPr>
            <p:ph idx="1"/>
          </p:nvPr>
        </p:nvSpPr>
        <p:spPr/>
        <p:txBody>
          <a:bodyPr/>
          <a:lstStyle/>
          <a:p>
            <a:endParaRPr lang="pt-BR"/>
          </a:p>
        </p:txBody>
      </p:sp>
      <p:pic>
        <p:nvPicPr>
          <p:cNvPr id="4" name="Imagem 3">
            <a:extLst>
              <a:ext uri="{FF2B5EF4-FFF2-40B4-BE49-F238E27FC236}">
                <a16:creationId xmlns:a16="http://schemas.microsoft.com/office/drawing/2014/main" id="{29A89ED3-DFF5-460D-8583-7A0DD9F7C273}"/>
              </a:ext>
            </a:extLst>
          </p:cNvPr>
          <p:cNvPicPr>
            <a:picLocks noChangeAspect="1"/>
          </p:cNvPicPr>
          <p:nvPr/>
        </p:nvPicPr>
        <p:blipFill>
          <a:blip r:embed="rId2"/>
          <a:stretch>
            <a:fillRect/>
          </a:stretch>
        </p:blipFill>
        <p:spPr>
          <a:xfrm>
            <a:off x="0" y="0"/>
            <a:ext cx="12192000" cy="6864166"/>
          </a:xfrm>
          <a:prstGeom prst="rect">
            <a:avLst/>
          </a:prstGeom>
        </p:spPr>
      </p:pic>
    </p:spTree>
    <p:extLst>
      <p:ext uri="{BB962C8B-B14F-4D97-AF65-F5344CB8AC3E}">
        <p14:creationId xmlns:p14="http://schemas.microsoft.com/office/powerpoint/2010/main" val="1536101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C12E8E-5C5F-41DF-A531-7A3B5C9E5111}"/>
              </a:ext>
            </a:extLst>
          </p:cNvPr>
          <p:cNvSpPr>
            <a:spLocks noGrp="1"/>
          </p:cNvSpPr>
          <p:nvPr>
            <p:ph type="title"/>
          </p:nvPr>
        </p:nvSpPr>
        <p:spPr>
          <a:xfrm>
            <a:off x="609600" y="274638"/>
            <a:ext cx="4622304" cy="1714202"/>
          </a:xfrm>
        </p:spPr>
        <p:txBody>
          <a:bodyPr/>
          <a:lstStyle/>
          <a:p>
            <a:r>
              <a:rPr lang="pt-BR" dirty="0"/>
              <a:t>PLANO DE CONTINGÊNCIA </a:t>
            </a:r>
          </a:p>
        </p:txBody>
      </p:sp>
      <p:pic>
        <p:nvPicPr>
          <p:cNvPr id="5" name="Espaço Reservado para Conteúdo 4" descr="Uma imagem contendo placa, cd&#10;&#10;Descrição gerada automaticamente">
            <a:extLst>
              <a:ext uri="{FF2B5EF4-FFF2-40B4-BE49-F238E27FC236}">
                <a16:creationId xmlns:a16="http://schemas.microsoft.com/office/drawing/2014/main" id="{234509B0-1108-4C8F-98C9-687A4D56E9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51984" y="464670"/>
            <a:ext cx="4104456" cy="5928659"/>
          </a:xfrm>
          <a:prstGeom prst="rect">
            <a:avLst/>
          </a:prstGeom>
          <a:ln>
            <a:noFill/>
          </a:ln>
          <a:effectLst>
            <a:outerShdw blurRad="292100" dist="139700" dir="2700000" algn="tl" rotWithShape="0">
              <a:srgbClr val="333333">
                <a:alpha val="65000"/>
              </a:srgbClr>
            </a:outerShdw>
          </a:effectLst>
        </p:spPr>
      </p:pic>
      <p:sp>
        <p:nvSpPr>
          <p:cNvPr id="6" name="CaixaDeTexto 5">
            <a:extLst>
              <a:ext uri="{FF2B5EF4-FFF2-40B4-BE49-F238E27FC236}">
                <a16:creationId xmlns:a16="http://schemas.microsoft.com/office/drawing/2014/main" id="{EDC24F43-470C-4E93-B18C-F60FDFEB983E}"/>
              </a:ext>
            </a:extLst>
          </p:cNvPr>
          <p:cNvSpPr txBox="1"/>
          <p:nvPr/>
        </p:nvSpPr>
        <p:spPr>
          <a:xfrm>
            <a:off x="974687" y="2659559"/>
            <a:ext cx="4248472" cy="2123658"/>
          </a:xfrm>
          <a:prstGeom prst="rect">
            <a:avLst/>
          </a:prstGeom>
          <a:noFill/>
        </p:spPr>
        <p:txBody>
          <a:bodyPr wrap="square" rtlCol="0">
            <a:spAutoFit/>
          </a:bodyPr>
          <a:lstStyle/>
          <a:p>
            <a:pPr marL="342900" indent="-342900">
              <a:buFont typeface="Arial" panose="020B0604020202020204" pitchFamily="34" charset="0"/>
              <a:buChar char="•"/>
            </a:pPr>
            <a:r>
              <a:rPr lang="pt-BR" sz="2200" dirty="0">
                <a:latin typeface="Trebuchet MS" panose="020B0603020202020204" pitchFamily="34" charset="0"/>
              </a:rPr>
              <a:t>Enviado ao Ministério da Saúde em 10/20/2020</a:t>
            </a:r>
          </a:p>
          <a:p>
            <a:pPr marL="342900" indent="-342900">
              <a:buFont typeface="Arial" panose="020B0604020202020204" pitchFamily="34" charset="0"/>
              <a:buChar char="•"/>
            </a:pPr>
            <a:endParaRPr lang="pt-BR" sz="2200" dirty="0">
              <a:latin typeface="Trebuchet MS" panose="020B0603020202020204" pitchFamily="34" charset="0"/>
            </a:endParaRPr>
          </a:p>
          <a:p>
            <a:pPr marL="342900" indent="-342900">
              <a:buFont typeface="Arial" panose="020B0604020202020204" pitchFamily="34" charset="0"/>
              <a:buChar char="•"/>
            </a:pPr>
            <a:r>
              <a:rPr lang="pt-BR" sz="2200" dirty="0">
                <a:latin typeface="Trebuchet MS" panose="020B0603020202020204" pitchFamily="34" charset="0"/>
              </a:rPr>
              <a:t>Início das ações em prol do plano de contingência: 27/01/2020</a:t>
            </a:r>
          </a:p>
        </p:txBody>
      </p:sp>
    </p:spTree>
    <p:extLst>
      <p:ext uri="{BB962C8B-B14F-4D97-AF65-F5344CB8AC3E}">
        <p14:creationId xmlns:p14="http://schemas.microsoft.com/office/powerpoint/2010/main" val="50440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E188E871-D360-4D81-80A9-92058AFF5982}"/>
              </a:ext>
            </a:extLst>
          </p:cNvPr>
          <p:cNvSpPr/>
          <p:nvPr/>
        </p:nvSpPr>
        <p:spPr>
          <a:xfrm>
            <a:off x="278900" y="3851718"/>
            <a:ext cx="11305256" cy="2160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pic>
        <p:nvPicPr>
          <p:cNvPr id="1026" name="Picture 2" descr="Resultado de imagem para LOCALIZAÇÃO PNG">
            <a:extLst>
              <a:ext uri="{FF2B5EF4-FFF2-40B4-BE49-F238E27FC236}">
                <a16:creationId xmlns:a16="http://schemas.microsoft.com/office/drawing/2014/main" id="{0C7C972F-A5EA-443E-A3E0-4102973087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200" y="3152038"/>
            <a:ext cx="782216" cy="782216"/>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a:extLst>
              <a:ext uri="{FF2B5EF4-FFF2-40B4-BE49-F238E27FC236}">
                <a16:creationId xmlns:a16="http://schemas.microsoft.com/office/drawing/2014/main" id="{E5DE78E8-6D03-45EE-9A42-5F2A0A4D5467}"/>
              </a:ext>
            </a:extLst>
          </p:cNvPr>
          <p:cNvSpPr txBox="1"/>
          <p:nvPr/>
        </p:nvSpPr>
        <p:spPr>
          <a:xfrm>
            <a:off x="259764" y="1461511"/>
            <a:ext cx="2082733" cy="1723549"/>
          </a:xfrm>
          <a:prstGeom prst="rect">
            <a:avLst/>
          </a:prstGeom>
          <a:noFill/>
        </p:spPr>
        <p:txBody>
          <a:bodyPr wrap="square" rtlCol="0">
            <a:spAutoFit/>
          </a:bodyPr>
          <a:lstStyle/>
          <a:p>
            <a:r>
              <a:rPr lang="pt-BR" b="1" dirty="0"/>
              <a:t>27/01 – Reunião Técnica </a:t>
            </a:r>
          </a:p>
          <a:p>
            <a:r>
              <a:rPr lang="pt-BR" sz="1400" dirty="0"/>
              <a:t>Direção do HGT</a:t>
            </a:r>
          </a:p>
          <a:p>
            <a:r>
              <a:rPr lang="pt-BR" sz="1400" dirty="0"/>
              <a:t>SUVIGE/CIEVS-RN</a:t>
            </a:r>
          </a:p>
          <a:p>
            <a:r>
              <a:rPr lang="pt-BR" sz="1400" dirty="0"/>
              <a:t>SUVAM</a:t>
            </a:r>
          </a:p>
          <a:p>
            <a:r>
              <a:rPr lang="pt-BR" sz="1400" dirty="0"/>
              <a:t>ANVISA</a:t>
            </a:r>
          </a:p>
          <a:p>
            <a:r>
              <a:rPr lang="pt-BR" sz="1400" dirty="0"/>
              <a:t>LACEN</a:t>
            </a:r>
          </a:p>
        </p:txBody>
      </p:sp>
      <p:sp>
        <p:nvSpPr>
          <p:cNvPr id="8" name="CaixaDeTexto 7">
            <a:extLst>
              <a:ext uri="{FF2B5EF4-FFF2-40B4-BE49-F238E27FC236}">
                <a16:creationId xmlns:a16="http://schemas.microsoft.com/office/drawing/2014/main" id="{74232559-3DA8-47E6-B48D-5F814487C07F}"/>
              </a:ext>
            </a:extLst>
          </p:cNvPr>
          <p:cNvSpPr txBox="1"/>
          <p:nvPr/>
        </p:nvSpPr>
        <p:spPr>
          <a:xfrm>
            <a:off x="291002" y="4226502"/>
            <a:ext cx="1881519" cy="1292662"/>
          </a:xfrm>
          <a:prstGeom prst="rect">
            <a:avLst/>
          </a:prstGeom>
          <a:noFill/>
        </p:spPr>
        <p:txBody>
          <a:bodyPr wrap="square" rtlCol="0">
            <a:spAutoFit/>
          </a:bodyPr>
          <a:lstStyle/>
          <a:p>
            <a:r>
              <a:rPr lang="pt-BR" b="1" dirty="0"/>
              <a:t>27/01 – Reunião Técnica </a:t>
            </a:r>
          </a:p>
          <a:p>
            <a:r>
              <a:rPr lang="pt-BR" sz="1400" dirty="0"/>
              <a:t>SUVIGE/CIEVS-RN</a:t>
            </a:r>
          </a:p>
          <a:p>
            <a:r>
              <a:rPr lang="pt-BR" sz="1400" dirty="0"/>
              <a:t>SVE – SMS Natal</a:t>
            </a:r>
          </a:p>
          <a:p>
            <a:r>
              <a:rPr lang="pt-BR" sz="1400" dirty="0"/>
              <a:t>COVISA – SMS Natal</a:t>
            </a:r>
          </a:p>
        </p:txBody>
      </p:sp>
      <p:pic>
        <p:nvPicPr>
          <p:cNvPr id="9" name="Picture 2" descr="Resultado de imagem para LOCALIZAÇÃO PNG">
            <a:extLst>
              <a:ext uri="{FF2B5EF4-FFF2-40B4-BE49-F238E27FC236}">
                <a16:creationId xmlns:a16="http://schemas.microsoft.com/office/drawing/2014/main" id="{35DD0CB4-77C6-4B06-846C-BDBEE5FBD1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6485" y="3126324"/>
            <a:ext cx="782216" cy="782216"/>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a:extLst>
              <a:ext uri="{FF2B5EF4-FFF2-40B4-BE49-F238E27FC236}">
                <a16:creationId xmlns:a16="http://schemas.microsoft.com/office/drawing/2014/main" id="{105447C0-63D9-4FF0-9F07-7B3535ADBE1B}"/>
              </a:ext>
            </a:extLst>
          </p:cNvPr>
          <p:cNvSpPr txBox="1"/>
          <p:nvPr/>
        </p:nvSpPr>
        <p:spPr>
          <a:xfrm>
            <a:off x="5447928" y="4288058"/>
            <a:ext cx="2637902" cy="584775"/>
          </a:xfrm>
          <a:prstGeom prst="rect">
            <a:avLst/>
          </a:prstGeom>
          <a:noFill/>
        </p:spPr>
        <p:txBody>
          <a:bodyPr wrap="none" rtlCol="0">
            <a:spAutoFit/>
          </a:bodyPr>
          <a:lstStyle/>
          <a:p>
            <a:r>
              <a:rPr lang="pt-BR" b="1" dirty="0"/>
              <a:t>29/01 – Videoconferência</a:t>
            </a:r>
          </a:p>
          <a:p>
            <a:r>
              <a:rPr lang="pt-BR" sz="1400" dirty="0"/>
              <a:t>Ministério da Saúde</a:t>
            </a:r>
          </a:p>
        </p:txBody>
      </p:sp>
      <p:pic>
        <p:nvPicPr>
          <p:cNvPr id="11" name="Picture 2" descr="Resultado de imagem para LOCALIZAÇÃO PNG">
            <a:extLst>
              <a:ext uri="{FF2B5EF4-FFF2-40B4-BE49-F238E27FC236}">
                <a16:creationId xmlns:a16="http://schemas.microsoft.com/office/drawing/2014/main" id="{25962C98-925D-47FF-AF03-81B9437DA54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9953" y="3126324"/>
            <a:ext cx="782216" cy="782216"/>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a:extLst>
              <a:ext uri="{FF2B5EF4-FFF2-40B4-BE49-F238E27FC236}">
                <a16:creationId xmlns:a16="http://schemas.microsoft.com/office/drawing/2014/main" id="{0B4CAE8B-77D5-436E-ACD2-18C6A9A09B2E}"/>
              </a:ext>
            </a:extLst>
          </p:cNvPr>
          <p:cNvSpPr txBox="1"/>
          <p:nvPr/>
        </p:nvSpPr>
        <p:spPr>
          <a:xfrm>
            <a:off x="9538905" y="846003"/>
            <a:ext cx="2326405" cy="923330"/>
          </a:xfrm>
          <a:prstGeom prst="rect">
            <a:avLst/>
          </a:prstGeom>
          <a:noFill/>
        </p:spPr>
        <p:txBody>
          <a:bodyPr wrap="square" rtlCol="0">
            <a:spAutoFit/>
          </a:bodyPr>
          <a:lstStyle/>
          <a:p>
            <a:r>
              <a:rPr lang="pt-BR" b="1" dirty="0"/>
              <a:t>Reunião com todos os hospitais públicos da rede estadual</a:t>
            </a:r>
          </a:p>
        </p:txBody>
      </p:sp>
      <p:sp>
        <p:nvSpPr>
          <p:cNvPr id="13" name="CaixaDeTexto 12">
            <a:extLst>
              <a:ext uri="{FF2B5EF4-FFF2-40B4-BE49-F238E27FC236}">
                <a16:creationId xmlns:a16="http://schemas.microsoft.com/office/drawing/2014/main" id="{EA3C99ED-B3FE-4003-97D5-C3BC30C46A6C}"/>
              </a:ext>
            </a:extLst>
          </p:cNvPr>
          <p:cNvSpPr txBox="1"/>
          <p:nvPr/>
        </p:nvSpPr>
        <p:spPr>
          <a:xfrm>
            <a:off x="5492740" y="187065"/>
            <a:ext cx="2735665" cy="1477328"/>
          </a:xfrm>
          <a:prstGeom prst="rect">
            <a:avLst/>
          </a:prstGeom>
          <a:noFill/>
        </p:spPr>
        <p:txBody>
          <a:bodyPr wrap="square" rtlCol="0">
            <a:spAutoFit/>
          </a:bodyPr>
          <a:lstStyle/>
          <a:p>
            <a:r>
              <a:rPr lang="pt-BR" b="1" dirty="0"/>
              <a:t>29/01 – Reativação do Comitê de Enfrentamento as Emergências e Eventos de Importância em Saúde Pública </a:t>
            </a:r>
          </a:p>
        </p:txBody>
      </p:sp>
      <p:sp>
        <p:nvSpPr>
          <p:cNvPr id="14" name="CaixaDeTexto 13">
            <a:extLst>
              <a:ext uri="{FF2B5EF4-FFF2-40B4-BE49-F238E27FC236}">
                <a16:creationId xmlns:a16="http://schemas.microsoft.com/office/drawing/2014/main" id="{1F7A978C-C60F-4C21-9FF5-2D0F63B07083}"/>
              </a:ext>
            </a:extLst>
          </p:cNvPr>
          <p:cNvSpPr txBox="1"/>
          <p:nvPr/>
        </p:nvSpPr>
        <p:spPr>
          <a:xfrm>
            <a:off x="5425568" y="4954824"/>
            <a:ext cx="2542640" cy="1077218"/>
          </a:xfrm>
          <a:prstGeom prst="rect">
            <a:avLst/>
          </a:prstGeom>
          <a:noFill/>
        </p:spPr>
        <p:txBody>
          <a:bodyPr wrap="square" rtlCol="0">
            <a:spAutoFit/>
          </a:bodyPr>
          <a:lstStyle/>
          <a:p>
            <a:r>
              <a:rPr lang="pt-BR" b="1" dirty="0"/>
              <a:t>Reunião com Hospitais da Rede Privada</a:t>
            </a:r>
          </a:p>
          <a:p>
            <a:r>
              <a:rPr lang="pt-BR" sz="1400" dirty="0"/>
              <a:t>SUVIGE/CIEVS-RN</a:t>
            </a:r>
          </a:p>
          <a:p>
            <a:r>
              <a:rPr lang="pt-BR" sz="1400" dirty="0"/>
              <a:t>CIEVS - Natal</a:t>
            </a:r>
          </a:p>
        </p:txBody>
      </p:sp>
      <p:sp>
        <p:nvSpPr>
          <p:cNvPr id="15" name="CaixaDeTexto 14">
            <a:extLst>
              <a:ext uri="{FF2B5EF4-FFF2-40B4-BE49-F238E27FC236}">
                <a16:creationId xmlns:a16="http://schemas.microsoft.com/office/drawing/2014/main" id="{4BF14046-3A54-4539-8976-D34B0EB2C826}"/>
              </a:ext>
            </a:extLst>
          </p:cNvPr>
          <p:cNvSpPr txBox="1"/>
          <p:nvPr/>
        </p:nvSpPr>
        <p:spPr>
          <a:xfrm>
            <a:off x="9512592" y="4371551"/>
            <a:ext cx="2071564" cy="1354217"/>
          </a:xfrm>
          <a:prstGeom prst="rect">
            <a:avLst/>
          </a:prstGeom>
          <a:noFill/>
        </p:spPr>
        <p:txBody>
          <a:bodyPr wrap="square" rtlCol="0">
            <a:spAutoFit/>
          </a:bodyPr>
          <a:lstStyle/>
          <a:p>
            <a:r>
              <a:rPr lang="pt-BR" b="1" dirty="0"/>
              <a:t>30/01 – Reunião com Hospitais da Rede Privada</a:t>
            </a:r>
          </a:p>
          <a:p>
            <a:r>
              <a:rPr lang="pt-BR" sz="1400" dirty="0"/>
              <a:t>SUVIGE/CIEVS-RN</a:t>
            </a:r>
          </a:p>
          <a:p>
            <a:r>
              <a:rPr lang="pt-BR" sz="1400" dirty="0"/>
              <a:t>CIEVS - Natal</a:t>
            </a:r>
          </a:p>
        </p:txBody>
      </p:sp>
      <p:sp>
        <p:nvSpPr>
          <p:cNvPr id="17" name="CaixaDeTexto 16">
            <a:extLst>
              <a:ext uri="{FF2B5EF4-FFF2-40B4-BE49-F238E27FC236}">
                <a16:creationId xmlns:a16="http://schemas.microsoft.com/office/drawing/2014/main" id="{B810AC85-A612-471F-822D-0E807183368D}"/>
              </a:ext>
            </a:extLst>
          </p:cNvPr>
          <p:cNvSpPr txBox="1"/>
          <p:nvPr/>
        </p:nvSpPr>
        <p:spPr>
          <a:xfrm>
            <a:off x="9545295" y="97641"/>
            <a:ext cx="2326405" cy="646331"/>
          </a:xfrm>
          <a:prstGeom prst="rect">
            <a:avLst/>
          </a:prstGeom>
          <a:noFill/>
        </p:spPr>
        <p:txBody>
          <a:bodyPr wrap="square" rtlCol="0">
            <a:spAutoFit/>
          </a:bodyPr>
          <a:lstStyle/>
          <a:p>
            <a:r>
              <a:rPr lang="pt-BR" b="1" dirty="0"/>
              <a:t>30/01 – Reunião do Comitê </a:t>
            </a:r>
          </a:p>
        </p:txBody>
      </p:sp>
      <p:sp>
        <p:nvSpPr>
          <p:cNvPr id="19" name="CaixaDeTexto 18">
            <a:extLst>
              <a:ext uri="{FF2B5EF4-FFF2-40B4-BE49-F238E27FC236}">
                <a16:creationId xmlns:a16="http://schemas.microsoft.com/office/drawing/2014/main" id="{E744897C-E783-4DB0-8A4D-B5A292310E54}"/>
              </a:ext>
            </a:extLst>
          </p:cNvPr>
          <p:cNvSpPr txBox="1"/>
          <p:nvPr/>
        </p:nvSpPr>
        <p:spPr>
          <a:xfrm>
            <a:off x="2511432" y="1812879"/>
            <a:ext cx="2326405" cy="923330"/>
          </a:xfrm>
          <a:prstGeom prst="rect">
            <a:avLst/>
          </a:prstGeom>
          <a:noFill/>
        </p:spPr>
        <p:txBody>
          <a:bodyPr wrap="square" rtlCol="0">
            <a:spAutoFit/>
          </a:bodyPr>
          <a:lstStyle/>
          <a:p>
            <a:r>
              <a:rPr lang="pt-BR" b="1" dirty="0"/>
              <a:t>28/01 – Divulgação de materiais técnicos</a:t>
            </a:r>
          </a:p>
          <a:p>
            <a:r>
              <a:rPr lang="pt-BR" dirty="0"/>
              <a:t>Nota Técnica SUVIGE</a:t>
            </a:r>
          </a:p>
        </p:txBody>
      </p:sp>
      <p:pic>
        <p:nvPicPr>
          <p:cNvPr id="22" name="Picture 2" descr="Resultado de imagem para LOCALIZAÇÃO PNG">
            <a:extLst>
              <a:ext uri="{FF2B5EF4-FFF2-40B4-BE49-F238E27FC236}">
                <a16:creationId xmlns:a16="http://schemas.microsoft.com/office/drawing/2014/main" id="{D2DAE66F-141A-42D7-8A58-8150EFD6BC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4125" y="3129084"/>
            <a:ext cx="782216" cy="782216"/>
          </a:xfrm>
          <a:prstGeom prst="rect">
            <a:avLst/>
          </a:prstGeom>
          <a:noFill/>
          <a:extLst>
            <a:ext uri="{909E8E84-426E-40DD-AFC4-6F175D3DCCD1}">
              <a14:hiddenFill xmlns:a14="http://schemas.microsoft.com/office/drawing/2010/main">
                <a:solidFill>
                  <a:srgbClr val="FFFFFF"/>
                </a:solidFill>
              </a14:hiddenFill>
            </a:ext>
          </a:extLst>
        </p:spPr>
      </p:pic>
      <p:sp>
        <p:nvSpPr>
          <p:cNvPr id="23" name="CaixaDeTexto 22">
            <a:extLst>
              <a:ext uri="{FF2B5EF4-FFF2-40B4-BE49-F238E27FC236}">
                <a16:creationId xmlns:a16="http://schemas.microsoft.com/office/drawing/2014/main" id="{0050A51B-6B8E-4EAD-B2A8-D728CDC79344}"/>
              </a:ext>
            </a:extLst>
          </p:cNvPr>
          <p:cNvSpPr txBox="1"/>
          <p:nvPr/>
        </p:nvSpPr>
        <p:spPr>
          <a:xfrm>
            <a:off x="9546668" y="1925325"/>
            <a:ext cx="2326405" cy="1200329"/>
          </a:xfrm>
          <a:prstGeom prst="rect">
            <a:avLst/>
          </a:prstGeom>
          <a:noFill/>
        </p:spPr>
        <p:txBody>
          <a:bodyPr wrap="square" rtlCol="0">
            <a:spAutoFit/>
          </a:bodyPr>
          <a:lstStyle/>
          <a:p>
            <a:r>
              <a:rPr lang="pt-BR" b="1" dirty="0"/>
              <a:t>Divulgação de materiais técnicos</a:t>
            </a:r>
          </a:p>
          <a:p>
            <a:r>
              <a:rPr lang="pt-BR" dirty="0"/>
              <a:t>Fluxo de Atendimento</a:t>
            </a:r>
          </a:p>
          <a:p>
            <a:r>
              <a:rPr lang="pt-BR" dirty="0"/>
              <a:t>Protocolo Clínico</a:t>
            </a:r>
          </a:p>
        </p:txBody>
      </p:sp>
      <p:sp>
        <p:nvSpPr>
          <p:cNvPr id="24" name="CaixaDeTexto 23">
            <a:extLst>
              <a:ext uri="{FF2B5EF4-FFF2-40B4-BE49-F238E27FC236}">
                <a16:creationId xmlns:a16="http://schemas.microsoft.com/office/drawing/2014/main" id="{A227D921-2969-4854-9C2F-67D92D7BB75B}"/>
              </a:ext>
            </a:extLst>
          </p:cNvPr>
          <p:cNvSpPr txBox="1"/>
          <p:nvPr/>
        </p:nvSpPr>
        <p:spPr>
          <a:xfrm>
            <a:off x="5492740" y="1732483"/>
            <a:ext cx="2735665" cy="1508105"/>
          </a:xfrm>
          <a:prstGeom prst="rect">
            <a:avLst/>
          </a:prstGeom>
          <a:noFill/>
        </p:spPr>
        <p:txBody>
          <a:bodyPr wrap="square" rtlCol="0">
            <a:spAutoFit/>
          </a:bodyPr>
          <a:lstStyle/>
          <a:p>
            <a:r>
              <a:rPr lang="pt-BR" b="1" dirty="0"/>
              <a:t>Reunião com a CODERN-Portos</a:t>
            </a:r>
          </a:p>
          <a:p>
            <a:r>
              <a:rPr lang="pt-BR" sz="1400" dirty="0"/>
              <a:t>ANVISA</a:t>
            </a:r>
          </a:p>
          <a:p>
            <a:r>
              <a:rPr lang="pt-BR" sz="1400" dirty="0"/>
              <a:t>SUVIGE/CIEVS-RN</a:t>
            </a:r>
          </a:p>
          <a:p>
            <a:r>
              <a:rPr lang="pt-BR" sz="1400" dirty="0"/>
              <a:t>CIEVS-Natal</a:t>
            </a:r>
          </a:p>
          <a:p>
            <a:r>
              <a:rPr lang="pt-BR" sz="1400" dirty="0"/>
              <a:t>LACEN</a:t>
            </a:r>
          </a:p>
        </p:txBody>
      </p:sp>
    </p:spTree>
    <p:extLst>
      <p:ext uri="{BB962C8B-B14F-4D97-AF65-F5344CB8AC3E}">
        <p14:creationId xmlns:p14="http://schemas.microsoft.com/office/powerpoint/2010/main" val="3470963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45CCC17C-C5D9-48EE-A619-5AC0D34416F5}"/>
              </a:ext>
            </a:extLst>
          </p:cNvPr>
          <p:cNvSpPr txBox="1"/>
          <p:nvPr/>
        </p:nvSpPr>
        <p:spPr>
          <a:xfrm>
            <a:off x="260735" y="1634982"/>
            <a:ext cx="2071564" cy="1354217"/>
          </a:xfrm>
          <a:prstGeom prst="rect">
            <a:avLst/>
          </a:prstGeom>
          <a:noFill/>
        </p:spPr>
        <p:txBody>
          <a:bodyPr wrap="square" rtlCol="0">
            <a:spAutoFit/>
          </a:bodyPr>
          <a:lstStyle/>
          <a:p>
            <a:r>
              <a:rPr lang="pt-BR" b="1" dirty="0"/>
              <a:t>31/01 – Reunião com Hospitais da Rede Privada</a:t>
            </a:r>
          </a:p>
          <a:p>
            <a:r>
              <a:rPr lang="pt-BR" sz="1400" dirty="0"/>
              <a:t>SUVIGE/CIEVS-RN</a:t>
            </a:r>
          </a:p>
          <a:p>
            <a:r>
              <a:rPr lang="pt-BR" sz="1400" dirty="0"/>
              <a:t>CIEVS - Natal</a:t>
            </a:r>
          </a:p>
        </p:txBody>
      </p:sp>
      <p:sp>
        <p:nvSpPr>
          <p:cNvPr id="5" name="Retângulo 4">
            <a:extLst>
              <a:ext uri="{FF2B5EF4-FFF2-40B4-BE49-F238E27FC236}">
                <a16:creationId xmlns:a16="http://schemas.microsoft.com/office/drawing/2014/main" id="{D736F9E7-3570-4EB6-9F7B-B04D70C2AB35}"/>
              </a:ext>
            </a:extLst>
          </p:cNvPr>
          <p:cNvSpPr/>
          <p:nvPr/>
        </p:nvSpPr>
        <p:spPr>
          <a:xfrm>
            <a:off x="431301" y="3842747"/>
            <a:ext cx="1200204" cy="2160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pic>
        <p:nvPicPr>
          <p:cNvPr id="6" name="Picture 2" descr="Resultado de imagem para LOCALIZAÇÃO PNG">
            <a:extLst>
              <a:ext uri="{FF2B5EF4-FFF2-40B4-BE49-F238E27FC236}">
                <a16:creationId xmlns:a16="http://schemas.microsoft.com/office/drawing/2014/main" id="{EBFA7C10-879C-487A-83D3-77099C3092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200" y="3152038"/>
            <a:ext cx="782216" cy="7822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sultado de imagem para LOCALIZAÇÃO PNG">
            <a:extLst>
              <a:ext uri="{FF2B5EF4-FFF2-40B4-BE49-F238E27FC236}">
                <a16:creationId xmlns:a16="http://schemas.microsoft.com/office/drawing/2014/main" id="{0BDE7ABA-0336-4B49-B3AB-0055EB4C9D2A}"/>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89466" y="3112146"/>
            <a:ext cx="782216" cy="782216"/>
          </a:xfrm>
          <a:prstGeom prst="rect">
            <a:avLst/>
          </a:prstGeom>
          <a:noFill/>
          <a:extLst>
            <a:ext uri="{909E8E84-426E-40DD-AFC4-6F175D3DCCD1}">
              <a14:hiddenFill xmlns:a14="http://schemas.microsoft.com/office/drawing/2010/main">
                <a:solidFill>
                  <a:srgbClr val="FFFFFF"/>
                </a:solidFill>
              </a14:hiddenFill>
            </a:ext>
          </a:extLst>
        </p:spPr>
      </p:pic>
      <p:sp>
        <p:nvSpPr>
          <p:cNvPr id="9" name="CaixaDeTexto 8">
            <a:extLst>
              <a:ext uri="{FF2B5EF4-FFF2-40B4-BE49-F238E27FC236}">
                <a16:creationId xmlns:a16="http://schemas.microsoft.com/office/drawing/2014/main" id="{2935BFCF-7666-4785-BA60-7C6A4A29BD06}"/>
              </a:ext>
            </a:extLst>
          </p:cNvPr>
          <p:cNvSpPr txBox="1"/>
          <p:nvPr/>
        </p:nvSpPr>
        <p:spPr>
          <a:xfrm>
            <a:off x="260735" y="4253152"/>
            <a:ext cx="2071564" cy="1200329"/>
          </a:xfrm>
          <a:prstGeom prst="rect">
            <a:avLst/>
          </a:prstGeom>
          <a:noFill/>
        </p:spPr>
        <p:txBody>
          <a:bodyPr wrap="square" rtlCol="0">
            <a:spAutoFit/>
          </a:bodyPr>
          <a:lstStyle/>
          <a:p>
            <a:r>
              <a:rPr lang="pt-BR" b="1" dirty="0"/>
              <a:t>31/01  - Finalizado o levantamento de insumos e leitos da rede Estadual</a:t>
            </a:r>
            <a:endParaRPr lang="pt-BR" sz="1400" dirty="0"/>
          </a:p>
        </p:txBody>
      </p:sp>
      <p:sp>
        <p:nvSpPr>
          <p:cNvPr id="11" name="CaixaDeTexto 10">
            <a:extLst>
              <a:ext uri="{FF2B5EF4-FFF2-40B4-BE49-F238E27FC236}">
                <a16:creationId xmlns:a16="http://schemas.microsoft.com/office/drawing/2014/main" id="{DEFE202F-44E3-4DB8-B602-5501FE6AD98C}"/>
              </a:ext>
            </a:extLst>
          </p:cNvPr>
          <p:cNvSpPr txBox="1"/>
          <p:nvPr/>
        </p:nvSpPr>
        <p:spPr>
          <a:xfrm>
            <a:off x="2235900" y="1657289"/>
            <a:ext cx="2071564" cy="1354217"/>
          </a:xfrm>
          <a:prstGeom prst="rect">
            <a:avLst/>
          </a:prstGeom>
          <a:noFill/>
        </p:spPr>
        <p:txBody>
          <a:bodyPr wrap="square" rtlCol="0">
            <a:spAutoFit/>
          </a:bodyPr>
          <a:lstStyle/>
          <a:p>
            <a:r>
              <a:rPr lang="pt-BR" b="1" dirty="0"/>
              <a:t>03/02 – Reunião com Hospitais da Rede Privada</a:t>
            </a:r>
          </a:p>
          <a:p>
            <a:r>
              <a:rPr lang="pt-BR" sz="1400" dirty="0"/>
              <a:t>SUVIGE/CIEVS-RN</a:t>
            </a:r>
          </a:p>
          <a:p>
            <a:r>
              <a:rPr lang="pt-BR" sz="1400" dirty="0"/>
              <a:t>CIEVS - Natal</a:t>
            </a:r>
          </a:p>
        </p:txBody>
      </p:sp>
      <p:sp>
        <p:nvSpPr>
          <p:cNvPr id="12" name="Retângulo 11">
            <a:extLst>
              <a:ext uri="{FF2B5EF4-FFF2-40B4-BE49-F238E27FC236}">
                <a16:creationId xmlns:a16="http://schemas.microsoft.com/office/drawing/2014/main" id="{BB264133-A7C7-4C1C-ACFB-B07DFFF35209}"/>
              </a:ext>
            </a:extLst>
          </p:cNvPr>
          <p:cNvSpPr/>
          <p:nvPr/>
        </p:nvSpPr>
        <p:spPr>
          <a:xfrm>
            <a:off x="1627314" y="3842748"/>
            <a:ext cx="9926485" cy="216024"/>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pt-BR"/>
          </a:p>
        </p:txBody>
      </p:sp>
      <p:pic>
        <p:nvPicPr>
          <p:cNvPr id="13" name="Picture 2" descr="Resultado de imagem para LOCALIZAÇÃO PNG">
            <a:extLst>
              <a:ext uri="{FF2B5EF4-FFF2-40B4-BE49-F238E27FC236}">
                <a16:creationId xmlns:a16="http://schemas.microsoft.com/office/drawing/2014/main" id="{B8A069E4-0DE6-4CE3-B9B9-58AD8FA9D697}"/>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76383" y="3109385"/>
            <a:ext cx="782216" cy="782216"/>
          </a:xfrm>
          <a:prstGeom prst="rect">
            <a:avLst/>
          </a:prstGeom>
          <a:noFill/>
          <a:extLst>
            <a:ext uri="{909E8E84-426E-40DD-AFC4-6F175D3DCCD1}">
              <a14:hiddenFill xmlns:a14="http://schemas.microsoft.com/office/drawing/2010/main">
                <a:solidFill>
                  <a:srgbClr val="FFFFFF"/>
                </a:solidFill>
              </a14:hiddenFill>
            </a:ext>
          </a:extLst>
        </p:spPr>
      </p:pic>
      <p:sp>
        <p:nvSpPr>
          <p:cNvPr id="14" name="CaixaDeTexto 13">
            <a:extLst>
              <a:ext uri="{FF2B5EF4-FFF2-40B4-BE49-F238E27FC236}">
                <a16:creationId xmlns:a16="http://schemas.microsoft.com/office/drawing/2014/main" id="{44F6F247-63DB-4756-A8A5-778C0044F63F}"/>
              </a:ext>
            </a:extLst>
          </p:cNvPr>
          <p:cNvSpPr txBox="1"/>
          <p:nvPr/>
        </p:nvSpPr>
        <p:spPr>
          <a:xfrm>
            <a:off x="6398947" y="4253152"/>
            <a:ext cx="2071564" cy="646331"/>
          </a:xfrm>
          <a:prstGeom prst="rect">
            <a:avLst/>
          </a:prstGeom>
          <a:noFill/>
        </p:spPr>
        <p:txBody>
          <a:bodyPr wrap="square" rtlCol="0">
            <a:spAutoFit/>
          </a:bodyPr>
          <a:lstStyle/>
          <a:p>
            <a:r>
              <a:rPr lang="pt-BR" b="1" dirty="0"/>
              <a:t>07/02 – Reunião do Comitê</a:t>
            </a:r>
          </a:p>
        </p:txBody>
      </p:sp>
      <p:pic>
        <p:nvPicPr>
          <p:cNvPr id="15" name="Picture 2" descr="Resultado de imagem para LOCALIZAÇÃO PNG">
            <a:extLst>
              <a:ext uri="{FF2B5EF4-FFF2-40B4-BE49-F238E27FC236}">
                <a16:creationId xmlns:a16="http://schemas.microsoft.com/office/drawing/2014/main" id="{04302BE5-00D2-46EC-B668-C56F14D95C55}"/>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16731" y="3119271"/>
            <a:ext cx="782216" cy="782216"/>
          </a:xfrm>
          <a:prstGeom prst="rect">
            <a:avLst/>
          </a:prstGeom>
          <a:noFill/>
          <a:extLst>
            <a:ext uri="{909E8E84-426E-40DD-AFC4-6F175D3DCCD1}">
              <a14:hiddenFill xmlns:a14="http://schemas.microsoft.com/office/drawing/2010/main">
                <a:solidFill>
                  <a:srgbClr val="FFFFFF"/>
                </a:solidFill>
              </a14:hiddenFill>
            </a:ext>
          </a:extLst>
        </p:spPr>
      </p:pic>
      <p:sp>
        <p:nvSpPr>
          <p:cNvPr id="16" name="CaixaDeTexto 15">
            <a:extLst>
              <a:ext uri="{FF2B5EF4-FFF2-40B4-BE49-F238E27FC236}">
                <a16:creationId xmlns:a16="http://schemas.microsoft.com/office/drawing/2014/main" id="{0D8E9285-916A-492E-B27B-547761652F02}"/>
              </a:ext>
            </a:extLst>
          </p:cNvPr>
          <p:cNvSpPr txBox="1"/>
          <p:nvPr/>
        </p:nvSpPr>
        <p:spPr>
          <a:xfrm>
            <a:off x="3823021" y="4240101"/>
            <a:ext cx="2071564" cy="646331"/>
          </a:xfrm>
          <a:prstGeom prst="rect">
            <a:avLst/>
          </a:prstGeom>
          <a:noFill/>
        </p:spPr>
        <p:txBody>
          <a:bodyPr wrap="square" rtlCol="0">
            <a:spAutoFit/>
          </a:bodyPr>
          <a:lstStyle/>
          <a:p>
            <a:r>
              <a:rPr lang="pt-BR" b="1" dirty="0"/>
              <a:t>04/02 – CIR Metropolitana</a:t>
            </a:r>
          </a:p>
        </p:txBody>
      </p:sp>
      <p:sp>
        <p:nvSpPr>
          <p:cNvPr id="17" name="CaixaDeTexto 16">
            <a:extLst>
              <a:ext uri="{FF2B5EF4-FFF2-40B4-BE49-F238E27FC236}">
                <a16:creationId xmlns:a16="http://schemas.microsoft.com/office/drawing/2014/main" id="{7C2FA4F3-793B-449B-A77D-0E34C47F1B66}"/>
              </a:ext>
            </a:extLst>
          </p:cNvPr>
          <p:cNvSpPr txBox="1"/>
          <p:nvPr/>
        </p:nvSpPr>
        <p:spPr>
          <a:xfrm>
            <a:off x="5031811" y="1334123"/>
            <a:ext cx="2071564" cy="2000548"/>
          </a:xfrm>
          <a:prstGeom prst="rect">
            <a:avLst/>
          </a:prstGeom>
          <a:noFill/>
        </p:spPr>
        <p:txBody>
          <a:bodyPr wrap="square" rtlCol="0">
            <a:spAutoFit/>
          </a:bodyPr>
          <a:lstStyle/>
          <a:p>
            <a:r>
              <a:rPr lang="pt-BR" b="1" dirty="0"/>
              <a:t>05/02 – Reunião com a </a:t>
            </a:r>
            <a:r>
              <a:rPr lang="pt-BR" b="1" dirty="0" err="1"/>
              <a:t>Inframérica</a:t>
            </a:r>
            <a:r>
              <a:rPr lang="pt-BR" b="1" dirty="0"/>
              <a:t>-Aeroporto</a:t>
            </a:r>
          </a:p>
          <a:p>
            <a:r>
              <a:rPr lang="pt-BR" sz="1400" dirty="0"/>
              <a:t>SMS São Gonçalo do Amarante</a:t>
            </a:r>
          </a:p>
          <a:p>
            <a:r>
              <a:rPr lang="pt-BR" sz="1400" dirty="0"/>
              <a:t>ANVISA</a:t>
            </a:r>
          </a:p>
          <a:p>
            <a:r>
              <a:rPr lang="pt-BR" sz="1400" dirty="0"/>
              <a:t>SAMU</a:t>
            </a:r>
          </a:p>
          <a:p>
            <a:r>
              <a:rPr lang="pt-BR" sz="1400" dirty="0"/>
              <a:t>SUVIGE</a:t>
            </a:r>
          </a:p>
        </p:txBody>
      </p:sp>
      <p:pic>
        <p:nvPicPr>
          <p:cNvPr id="18" name="Picture 2" descr="Resultado de imagem para LOCALIZAÇÃO PNG">
            <a:extLst>
              <a:ext uri="{FF2B5EF4-FFF2-40B4-BE49-F238E27FC236}">
                <a16:creationId xmlns:a16="http://schemas.microsoft.com/office/drawing/2014/main" id="{A7AC0244-A692-4533-9E02-36E66E0704BF}"/>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76587" y="3075453"/>
            <a:ext cx="782216" cy="78221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Resultado de imagem para LOCALIZAÇÃO PNG">
            <a:extLst>
              <a:ext uri="{FF2B5EF4-FFF2-40B4-BE49-F238E27FC236}">
                <a16:creationId xmlns:a16="http://schemas.microsoft.com/office/drawing/2014/main" id="{70330FCF-24CC-4262-AC62-F2B90503A2CC}"/>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42176" y="3109385"/>
            <a:ext cx="782216" cy="782216"/>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a:extLst>
              <a:ext uri="{FF2B5EF4-FFF2-40B4-BE49-F238E27FC236}">
                <a16:creationId xmlns:a16="http://schemas.microsoft.com/office/drawing/2014/main" id="{9CC29E53-0112-40E7-9815-DA1093B58878}"/>
              </a:ext>
            </a:extLst>
          </p:cNvPr>
          <p:cNvSpPr txBox="1"/>
          <p:nvPr/>
        </p:nvSpPr>
        <p:spPr>
          <a:xfrm>
            <a:off x="8310292" y="2183977"/>
            <a:ext cx="2071564" cy="923330"/>
          </a:xfrm>
          <a:prstGeom prst="rect">
            <a:avLst/>
          </a:prstGeom>
          <a:noFill/>
        </p:spPr>
        <p:txBody>
          <a:bodyPr wrap="square" rtlCol="0">
            <a:spAutoFit/>
          </a:bodyPr>
          <a:lstStyle/>
          <a:p>
            <a:r>
              <a:rPr lang="pt-BR" b="1" dirty="0"/>
              <a:t>10/02 – Entrega do Plano de Contingência</a:t>
            </a:r>
          </a:p>
        </p:txBody>
      </p:sp>
      <p:pic>
        <p:nvPicPr>
          <p:cNvPr id="21" name="Picture 2" descr="Resultado de imagem para LOCALIZAÇÃO PNG">
            <a:extLst>
              <a:ext uri="{FF2B5EF4-FFF2-40B4-BE49-F238E27FC236}">
                <a16:creationId xmlns:a16="http://schemas.microsoft.com/office/drawing/2014/main" id="{4745934A-5942-461E-B723-A256E9A3AFE5}"/>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452866" y="3107307"/>
            <a:ext cx="782216" cy="782216"/>
          </a:xfrm>
          <a:prstGeom prst="rect">
            <a:avLst/>
          </a:prstGeom>
          <a:noFill/>
          <a:extLst>
            <a:ext uri="{909E8E84-426E-40DD-AFC4-6F175D3DCCD1}">
              <a14:hiddenFill xmlns:a14="http://schemas.microsoft.com/office/drawing/2010/main">
                <a:solidFill>
                  <a:srgbClr val="FFFFFF"/>
                </a:solidFill>
              </a14:hiddenFill>
            </a:ext>
          </a:extLst>
        </p:spPr>
      </p:pic>
      <p:sp>
        <p:nvSpPr>
          <p:cNvPr id="22" name="CaixaDeTexto 21">
            <a:extLst>
              <a:ext uri="{FF2B5EF4-FFF2-40B4-BE49-F238E27FC236}">
                <a16:creationId xmlns:a16="http://schemas.microsoft.com/office/drawing/2014/main" id="{78F32FB0-F4B3-4945-A463-FCB0EA5DF1AE}"/>
              </a:ext>
            </a:extLst>
          </p:cNvPr>
          <p:cNvSpPr txBox="1"/>
          <p:nvPr/>
        </p:nvSpPr>
        <p:spPr>
          <a:xfrm>
            <a:off x="9859701" y="4195153"/>
            <a:ext cx="2071564" cy="923330"/>
          </a:xfrm>
          <a:prstGeom prst="rect">
            <a:avLst/>
          </a:prstGeom>
          <a:noFill/>
        </p:spPr>
        <p:txBody>
          <a:bodyPr wrap="square" rtlCol="0">
            <a:spAutoFit/>
          </a:bodyPr>
          <a:lstStyle/>
          <a:p>
            <a:r>
              <a:rPr lang="pt-BR" b="1" dirty="0"/>
              <a:t>12/02 – Reunião nas Unidades Regionais</a:t>
            </a:r>
          </a:p>
        </p:txBody>
      </p:sp>
    </p:spTree>
    <p:extLst>
      <p:ext uri="{BB962C8B-B14F-4D97-AF65-F5344CB8AC3E}">
        <p14:creationId xmlns:p14="http://schemas.microsoft.com/office/powerpoint/2010/main" val="4054311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m para LOCALIZAÇÃO PNG">
            <a:extLst>
              <a:ext uri="{FF2B5EF4-FFF2-40B4-BE49-F238E27FC236}">
                <a16:creationId xmlns:a16="http://schemas.microsoft.com/office/drawing/2014/main" id="{711FBA14-1257-4FD4-BB5D-CF8B4D8931F3}"/>
              </a:ext>
            </a:extLst>
          </p:cNvPr>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408" y="1664804"/>
            <a:ext cx="3528392" cy="3528392"/>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a:extLst>
              <a:ext uri="{FF2B5EF4-FFF2-40B4-BE49-F238E27FC236}">
                <a16:creationId xmlns:a16="http://schemas.microsoft.com/office/drawing/2014/main" id="{8D823371-9714-4463-A66D-3941C7053AA1}"/>
              </a:ext>
            </a:extLst>
          </p:cNvPr>
          <p:cNvSpPr txBox="1"/>
          <p:nvPr/>
        </p:nvSpPr>
        <p:spPr>
          <a:xfrm>
            <a:off x="4007768" y="2204864"/>
            <a:ext cx="7416824" cy="2246769"/>
          </a:xfrm>
          <a:prstGeom prst="rect">
            <a:avLst/>
          </a:prstGeom>
          <a:noFill/>
        </p:spPr>
        <p:txBody>
          <a:bodyPr wrap="square" rtlCol="0">
            <a:spAutoFit/>
          </a:bodyPr>
          <a:lstStyle/>
          <a:p>
            <a:pPr algn="just"/>
            <a:r>
              <a:rPr lang="pt-BR" sz="2800" b="1" dirty="0">
                <a:latin typeface="Trebuchet MS" panose="020B0603020202020204" pitchFamily="34" charset="0"/>
              </a:rPr>
              <a:t>14/02  - APRESENTAÇÃO E DISCUSSÃO DO PLANO DE CONTINGÊNCIA ESTADUAL</a:t>
            </a:r>
          </a:p>
          <a:p>
            <a:pPr algn="just"/>
            <a:endParaRPr lang="pt-BR" sz="2800" b="1" dirty="0">
              <a:latin typeface="Trebuchet MS" panose="020B0603020202020204" pitchFamily="34" charset="0"/>
            </a:endParaRPr>
          </a:p>
          <a:p>
            <a:pPr algn="just"/>
            <a:r>
              <a:rPr lang="pt-BR" sz="2800" b="1" dirty="0">
                <a:latin typeface="Trebuchet MS" panose="020B0603020202020204" pitchFamily="34" charset="0"/>
              </a:rPr>
              <a:t>ORIENTAÇÕES PARA ELABORAÇÃO DOS PLANOS DE CONTINGÊNCIA MUNICIPAIS</a:t>
            </a:r>
            <a:endParaRPr lang="pt-BR" sz="2800" dirty="0">
              <a:latin typeface="Trebuchet MS" panose="020B0603020202020204" pitchFamily="34" charset="0"/>
            </a:endParaRPr>
          </a:p>
        </p:txBody>
      </p:sp>
      <p:sp>
        <p:nvSpPr>
          <p:cNvPr id="6" name="Retângulo 5">
            <a:extLst>
              <a:ext uri="{FF2B5EF4-FFF2-40B4-BE49-F238E27FC236}">
                <a16:creationId xmlns:a16="http://schemas.microsoft.com/office/drawing/2014/main" id="{DF89308F-423C-4DAF-B367-D98F2A97B283}"/>
              </a:ext>
            </a:extLst>
          </p:cNvPr>
          <p:cNvSpPr/>
          <p:nvPr/>
        </p:nvSpPr>
        <p:spPr>
          <a:xfrm>
            <a:off x="983433" y="4991692"/>
            <a:ext cx="3024336" cy="381523"/>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811414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C857E1-C7E0-4281-818F-55FBCE098AF2}"/>
              </a:ext>
            </a:extLst>
          </p:cNvPr>
          <p:cNvSpPr>
            <a:spLocks noGrp="1"/>
          </p:cNvSpPr>
          <p:nvPr>
            <p:ph type="title"/>
          </p:nvPr>
        </p:nvSpPr>
        <p:spPr/>
        <p:txBody>
          <a:bodyPr/>
          <a:lstStyle/>
          <a:p>
            <a:r>
              <a:rPr lang="pt-BR" dirty="0"/>
              <a:t>CENÁRIOS DE OCORRÊNCIA</a:t>
            </a:r>
          </a:p>
        </p:txBody>
      </p:sp>
      <p:sp>
        <p:nvSpPr>
          <p:cNvPr id="3" name="Espaço Reservado para Conteúdo 2">
            <a:extLst>
              <a:ext uri="{FF2B5EF4-FFF2-40B4-BE49-F238E27FC236}">
                <a16:creationId xmlns:a16="http://schemas.microsoft.com/office/drawing/2014/main" id="{0BA2CCD1-0AA0-4949-85CC-7B8874DB25E5}"/>
              </a:ext>
            </a:extLst>
          </p:cNvPr>
          <p:cNvSpPr>
            <a:spLocks noGrp="1"/>
          </p:cNvSpPr>
          <p:nvPr>
            <p:ph idx="1"/>
          </p:nvPr>
        </p:nvSpPr>
        <p:spPr>
          <a:xfrm>
            <a:off x="609600" y="1417639"/>
            <a:ext cx="10972800" cy="4708526"/>
          </a:xfrm>
        </p:spPr>
        <p:txBody>
          <a:bodyPr>
            <a:normAutofit lnSpcReduction="10000"/>
          </a:bodyPr>
          <a:lstStyle/>
          <a:p>
            <a:pPr lvl="0" algn="just"/>
            <a:r>
              <a:rPr lang="pt-BR" b="1" dirty="0"/>
              <a:t>Cenário de ocorrência 1:</a:t>
            </a:r>
            <a:r>
              <a:rPr lang="pt-BR" dirty="0"/>
              <a:t> Uma possível via de acesso seria pela chegada através de passageiros advindos da China, com chance de detecção de caso suspeito concentrado na região metropolitana de saúde em virtude do grande aglomerado populacional.</a:t>
            </a:r>
          </a:p>
          <a:p>
            <a:pPr lvl="0" algn="just"/>
            <a:endParaRPr lang="pt-BR" dirty="0"/>
          </a:p>
          <a:p>
            <a:pPr lvl="0" algn="just"/>
            <a:r>
              <a:rPr lang="pt-BR" b="1" dirty="0"/>
              <a:t>Cenário de ocorrência 2:</a:t>
            </a:r>
            <a:r>
              <a:rPr lang="pt-BR" dirty="0"/>
              <a:t> Outro possível cenário é através da via de acesso seria pela chegada de navios com rotas advindas da Ásia para Porto de Areia Branca, havendo maior chance de detecção de caso suspeito na segunda região de saúde. </a:t>
            </a:r>
          </a:p>
          <a:p>
            <a:pPr lvl="0" algn="just"/>
            <a:endParaRPr lang="pt-BR" dirty="0"/>
          </a:p>
          <a:p>
            <a:pPr lvl="0" algn="just"/>
            <a:r>
              <a:rPr lang="pt-BR" b="1" dirty="0"/>
              <a:t>Cenário de ocorrência 3:</a:t>
            </a:r>
            <a:r>
              <a:rPr lang="pt-BR" dirty="0"/>
              <a:t> A terceira possível via de acesso é através das rodovias interestaduais, uma vez que há um trânsito intenso de pessoas entre os estados nordestinos, seja a turismo ou trabalho.</a:t>
            </a:r>
          </a:p>
          <a:p>
            <a:pPr algn="just"/>
            <a:endParaRPr lang="pt-BR" dirty="0"/>
          </a:p>
        </p:txBody>
      </p:sp>
    </p:spTree>
    <p:extLst>
      <p:ext uri="{BB962C8B-B14F-4D97-AF65-F5344CB8AC3E}">
        <p14:creationId xmlns:p14="http://schemas.microsoft.com/office/powerpoint/2010/main" val="2134390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6A1003-F9C9-486D-98D0-3154CC62F41C}"/>
              </a:ext>
            </a:extLst>
          </p:cNvPr>
          <p:cNvSpPr>
            <a:spLocks noGrp="1"/>
          </p:cNvSpPr>
          <p:nvPr>
            <p:ph type="title"/>
          </p:nvPr>
        </p:nvSpPr>
        <p:spPr/>
        <p:txBody>
          <a:bodyPr/>
          <a:lstStyle/>
          <a:p>
            <a:r>
              <a:rPr lang="pt-BR" dirty="0"/>
              <a:t>CENÁRIOS DE DETECÇÃO</a:t>
            </a:r>
          </a:p>
        </p:txBody>
      </p:sp>
      <p:sp>
        <p:nvSpPr>
          <p:cNvPr id="3" name="Espaço Reservado para Conteúdo 2">
            <a:extLst>
              <a:ext uri="{FF2B5EF4-FFF2-40B4-BE49-F238E27FC236}">
                <a16:creationId xmlns:a16="http://schemas.microsoft.com/office/drawing/2014/main" id="{602384F7-18BC-4829-8C53-8AD3DF857102}"/>
              </a:ext>
            </a:extLst>
          </p:cNvPr>
          <p:cNvSpPr>
            <a:spLocks noGrp="1"/>
          </p:cNvSpPr>
          <p:nvPr>
            <p:ph idx="1"/>
          </p:nvPr>
        </p:nvSpPr>
        <p:spPr/>
        <p:txBody>
          <a:bodyPr/>
          <a:lstStyle/>
          <a:p>
            <a:pPr lvl="0" algn="just"/>
            <a:r>
              <a:rPr lang="pt-BR" b="1" dirty="0"/>
              <a:t>Cenário de detecção 1:</a:t>
            </a:r>
            <a:r>
              <a:rPr lang="pt-BR" dirty="0"/>
              <a:t> O mais provável cenário é a detecção de caso suspeito através dos serviços de saúde, pronto – socorros e unidade de pronto atendimento, seja público ou privado.</a:t>
            </a:r>
          </a:p>
          <a:p>
            <a:pPr lvl="0" algn="just"/>
            <a:endParaRPr lang="pt-BR" dirty="0"/>
          </a:p>
          <a:p>
            <a:pPr lvl="0" algn="just"/>
            <a:r>
              <a:rPr lang="pt-BR" b="1" dirty="0"/>
              <a:t>Cenário de detecção 2:</a:t>
            </a:r>
            <a:r>
              <a:rPr lang="pt-BR" dirty="0"/>
              <a:t> Outro provável cenário seria a identificação através de denúncias através do telefone disponível e/ou link da SESAP de viajantes recém-chegados de área de transmissão por algum conhecido, caracterizando a vigilância de rumores.</a:t>
            </a:r>
          </a:p>
          <a:p>
            <a:pPr algn="just"/>
            <a:endParaRPr lang="pt-BR" dirty="0"/>
          </a:p>
        </p:txBody>
      </p:sp>
    </p:spTree>
    <p:extLst>
      <p:ext uri="{BB962C8B-B14F-4D97-AF65-F5344CB8AC3E}">
        <p14:creationId xmlns:p14="http://schemas.microsoft.com/office/powerpoint/2010/main" val="1062377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D39F54-7BC9-4B7B-8873-2D605BDD0BE7}"/>
              </a:ext>
            </a:extLst>
          </p:cNvPr>
          <p:cNvSpPr>
            <a:spLocks noGrp="1"/>
          </p:cNvSpPr>
          <p:nvPr>
            <p:ph type="title"/>
          </p:nvPr>
        </p:nvSpPr>
        <p:spPr/>
        <p:txBody>
          <a:bodyPr/>
          <a:lstStyle/>
          <a:p>
            <a:r>
              <a:rPr lang="pt-BR" dirty="0"/>
              <a:t>CENÁRIO DE DETECÇÃO</a:t>
            </a:r>
          </a:p>
        </p:txBody>
      </p:sp>
      <p:sp>
        <p:nvSpPr>
          <p:cNvPr id="3" name="Espaço Reservado para Conteúdo 2">
            <a:extLst>
              <a:ext uri="{FF2B5EF4-FFF2-40B4-BE49-F238E27FC236}">
                <a16:creationId xmlns:a16="http://schemas.microsoft.com/office/drawing/2014/main" id="{3231B66D-4FFD-433D-B1BB-991C4041CC80}"/>
              </a:ext>
            </a:extLst>
          </p:cNvPr>
          <p:cNvSpPr>
            <a:spLocks noGrp="1"/>
          </p:cNvSpPr>
          <p:nvPr>
            <p:ph idx="1"/>
          </p:nvPr>
        </p:nvSpPr>
        <p:spPr/>
        <p:txBody>
          <a:bodyPr/>
          <a:lstStyle/>
          <a:p>
            <a:pPr lvl="0" algn="just"/>
            <a:r>
              <a:rPr lang="pt-BR" b="1" dirty="0"/>
              <a:t>Cenário de detecção 3:</a:t>
            </a:r>
            <a:r>
              <a:rPr lang="pt-BR" dirty="0"/>
              <a:t> O terceiro provável cenário seria a identificação de pessoas sintomáticas em aviões ou navios.</a:t>
            </a:r>
          </a:p>
          <a:p>
            <a:pPr lvl="0" algn="just"/>
            <a:endParaRPr lang="pt-BR" dirty="0"/>
          </a:p>
          <a:p>
            <a:pPr lvl="0" algn="just"/>
            <a:r>
              <a:rPr lang="pt-BR" b="1" dirty="0"/>
              <a:t>Cenário de detecção 4:</a:t>
            </a:r>
            <a:r>
              <a:rPr lang="pt-BR" dirty="0"/>
              <a:t> Outro provável cenário seria a identificação através de atendimentos realizados na atenção básica dos municípios do Rio Grande do Norte.</a:t>
            </a:r>
          </a:p>
          <a:p>
            <a:pPr algn="just"/>
            <a:endParaRPr lang="pt-BR" dirty="0"/>
          </a:p>
        </p:txBody>
      </p:sp>
    </p:spTree>
    <p:extLst>
      <p:ext uri="{BB962C8B-B14F-4D97-AF65-F5344CB8AC3E}">
        <p14:creationId xmlns:p14="http://schemas.microsoft.com/office/powerpoint/2010/main" val="3968919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B1BA85-F670-4EEA-891F-E0530AE94AEC}"/>
              </a:ext>
            </a:extLst>
          </p:cNvPr>
          <p:cNvSpPr>
            <a:spLocks noGrp="1"/>
          </p:cNvSpPr>
          <p:nvPr>
            <p:ph type="title"/>
          </p:nvPr>
        </p:nvSpPr>
        <p:spPr/>
        <p:txBody>
          <a:bodyPr/>
          <a:lstStyle/>
          <a:p>
            <a:r>
              <a:rPr lang="pt-BR" dirty="0"/>
              <a:t>OBJETIVOS DO PLANO</a:t>
            </a:r>
          </a:p>
        </p:txBody>
      </p:sp>
      <p:sp>
        <p:nvSpPr>
          <p:cNvPr id="3" name="Espaço Reservado para Conteúdo 2">
            <a:extLst>
              <a:ext uri="{FF2B5EF4-FFF2-40B4-BE49-F238E27FC236}">
                <a16:creationId xmlns:a16="http://schemas.microsoft.com/office/drawing/2014/main" id="{5C9B0D7F-49BD-4329-88FF-A45344FA9B54}"/>
              </a:ext>
            </a:extLst>
          </p:cNvPr>
          <p:cNvSpPr>
            <a:spLocks noGrp="1"/>
          </p:cNvSpPr>
          <p:nvPr>
            <p:ph idx="1"/>
          </p:nvPr>
        </p:nvSpPr>
        <p:spPr>
          <a:xfrm>
            <a:off x="609600" y="1417638"/>
            <a:ext cx="10972800" cy="4525963"/>
          </a:xfrm>
        </p:spPr>
        <p:txBody>
          <a:bodyPr/>
          <a:lstStyle/>
          <a:p>
            <a:r>
              <a:rPr lang="pt-BR" dirty="0"/>
              <a:t>GERAL: Minimizar os efeitos da disseminação de uma cepa pandêmica sobre a morbimortalidade e suas repercussões na economia e no funcionamento dos serviços essenciais.</a:t>
            </a:r>
          </a:p>
          <a:p>
            <a:endParaRPr lang="pt-BR" dirty="0"/>
          </a:p>
          <a:p>
            <a:r>
              <a:rPr lang="pt-BR" dirty="0"/>
              <a:t>ESPECÍFICOS:</a:t>
            </a:r>
          </a:p>
          <a:p>
            <a:pPr lvl="1"/>
            <a:r>
              <a:rPr lang="pt-BR" dirty="0"/>
              <a:t>Monitorar a entrada de uma cepa pandêmica no estado;</a:t>
            </a:r>
          </a:p>
          <a:p>
            <a:pPr lvl="1"/>
            <a:endParaRPr lang="pt-BR" dirty="0"/>
          </a:p>
          <a:p>
            <a:pPr lvl="1"/>
            <a:r>
              <a:rPr lang="pt-BR" dirty="0"/>
              <a:t>Retardar a disseminação de uma cepa pandêmica entre a população;</a:t>
            </a:r>
          </a:p>
          <a:p>
            <a:pPr lvl="1"/>
            <a:endParaRPr lang="pt-BR" dirty="0"/>
          </a:p>
          <a:p>
            <a:pPr lvl="1"/>
            <a:r>
              <a:rPr lang="pt-BR" dirty="0"/>
              <a:t>Reduzir a morbidade, principalmente das formas graves da doença e mortalidade por COVID-19;</a:t>
            </a:r>
          </a:p>
          <a:p>
            <a:pPr lvl="1"/>
            <a:endParaRPr lang="pt-BR" dirty="0"/>
          </a:p>
        </p:txBody>
      </p:sp>
    </p:spTree>
    <p:extLst>
      <p:ext uri="{BB962C8B-B14F-4D97-AF65-F5344CB8AC3E}">
        <p14:creationId xmlns:p14="http://schemas.microsoft.com/office/powerpoint/2010/main" val="1717127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8BE7C9-5A06-4A80-BFA3-EBA89CB6F30D}"/>
              </a:ext>
            </a:extLst>
          </p:cNvPr>
          <p:cNvSpPr>
            <a:spLocks noGrp="1"/>
          </p:cNvSpPr>
          <p:nvPr>
            <p:ph type="title"/>
          </p:nvPr>
        </p:nvSpPr>
        <p:spPr/>
        <p:txBody>
          <a:bodyPr/>
          <a:lstStyle/>
          <a:p>
            <a:r>
              <a:rPr lang="pt-BR" dirty="0">
                <a:latin typeface="Trebuchet MS" panose="020B0603020202020204" pitchFamily="34" charset="0"/>
              </a:rPr>
              <a:t>O NOVO CORONAVÍRUS</a:t>
            </a:r>
          </a:p>
        </p:txBody>
      </p:sp>
      <p:sp>
        <p:nvSpPr>
          <p:cNvPr id="3" name="Espaço Reservado para Conteúdo 2">
            <a:extLst>
              <a:ext uri="{FF2B5EF4-FFF2-40B4-BE49-F238E27FC236}">
                <a16:creationId xmlns:a16="http://schemas.microsoft.com/office/drawing/2014/main" id="{23FBA88E-7B56-4FDC-ACC9-D1E73E96D1D1}"/>
              </a:ext>
            </a:extLst>
          </p:cNvPr>
          <p:cNvSpPr>
            <a:spLocks noGrp="1"/>
          </p:cNvSpPr>
          <p:nvPr>
            <p:ph idx="1"/>
          </p:nvPr>
        </p:nvSpPr>
        <p:spPr/>
        <p:txBody>
          <a:bodyPr/>
          <a:lstStyle/>
          <a:p>
            <a:pPr algn="just"/>
            <a:r>
              <a:rPr lang="pt-BR" dirty="0">
                <a:latin typeface="Trebuchet MS" panose="020B0603020202020204" pitchFamily="34" charset="0"/>
              </a:rPr>
              <a:t>Geralmente, infecções por </a:t>
            </a:r>
            <a:r>
              <a:rPr lang="pt-BR" dirty="0" err="1">
                <a:latin typeface="Trebuchet MS" panose="020B0603020202020204" pitchFamily="34" charset="0"/>
              </a:rPr>
              <a:t>coronavírus</a:t>
            </a:r>
            <a:r>
              <a:rPr lang="pt-BR" dirty="0">
                <a:latin typeface="Trebuchet MS" panose="020B0603020202020204" pitchFamily="34" charset="0"/>
              </a:rPr>
              <a:t> causam doenças respiratórias leves a moderadas, semelhantes a um resfriado comum. </a:t>
            </a:r>
          </a:p>
          <a:p>
            <a:pPr algn="just"/>
            <a:endParaRPr lang="pt-BR" dirty="0">
              <a:latin typeface="Trebuchet MS" panose="020B0603020202020204" pitchFamily="34" charset="0"/>
            </a:endParaRPr>
          </a:p>
          <a:p>
            <a:pPr algn="just"/>
            <a:r>
              <a:rPr lang="pt-BR" dirty="0">
                <a:latin typeface="Trebuchet MS" panose="020B0603020202020204" pitchFamily="34" charset="0"/>
              </a:rPr>
              <a:t>Alguns </a:t>
            </a:r>
            <a:r>
              <a:rPr lang="pt-BR" dirty="0" err="1">
                <a:latin typeface="Trebuchet MS" panose="020B0603020202020204" pitchFamily="34" charset="0"/>
              </a:rPr>
              <a:t>coronavírus</a:t>
            </a:r>
            <a:r>
              <a:rPr lang="pt-BR" dirty="0">
                <a:latin typeface="Trebuchet MS" panose="020B0603020202020204" pitchFamily="34" charset="0"/>
              </a:rPr>
              <a:t> podem causar doenças graves com impacto importante em termos de saúde pública, como a Síndrome Respiratória Aguda Grave (SARS), identificada em 2002 e a Síndrome Respiratória do Oriente Médio (MERS), identificada em 2012.</a:t>
            </a:r>
          </a:p>
          <a:p>
            <a:pPr algn="just"/>
            <a:endParaRPr lang="pt-BR" dirty="0">
              <a:latin typeface="Trebuchet MS" panose="020B0603020202020204" pitchFamily="34" charset="0"/>
            </a:endParaRPr>
          </a:p>
          <a:p>
            <a:pPr algn="just"/>
            <a:r>
              <a:rPr lang="pt-BR" dirty="0">
                <a:latin typeface="Trebuchet MS" panose="020B0603020202020204" pitchFamily="34" charset="0"/>
              </a:rPr>
              <a:t>A infecção humana pelo novo </a:t>
            </a:r>
            <a:r>
              <a:rPr lang="pt-BR" dirty="0" err="1">
                <a:latin typeface="Trebuchet MS" panose="020B0603020202020204" pitchFamily="34" charset="0"/>
              </a:rPr>
              <a:t>coronavírus</a:t>
            </a:r>
            <a:r>
              <a:rPr lang="pt-BR" dirty="0">
                <a:latin typeface="Trebuchet MS" panose="020B0603020202020204" pitchFamily="34" charset="0"/>
              </a:rPr>
              <a:t> (COVID-19) o espectro clínico não está descrito  completamente, bem como não se sabe o padrão de letalidade, mortalidade, </a:t>
            </a:r>
            <a:r>
              <a:rPr lang="pt-BR" dirty="0" err="1">
                <a:latin typeface="Trebuchet MS" panose="020B0603020202020204" pitchFamily="34" charset="0"/>
              </a:rPr>
              <a:t>infectividade</a:t>
            </a:r>
            <a:r>
              <a:rPr lang="pt-BR" dirty="0">
                <a:latin typeface="Trebuchet MS" panose="020B0603020202020204" pitchFamily="34" charset="0"/>
              </a:rPr>
              <a:t>, e transmissibilidade.</a:t>
            </a:r>
          </a:p>
          <a:p>
            <a:pPr algn="just"/>
            <a:endParaRPr lang="pt-BR" dirty="0">
              <a:latin typeface="Trebuchet MS" panose="020B0603020202020204" pitchFamily="34" charset="0"/>
            </a:endParaRPr>
          </a:p>
        </p:txBody>
      </p:sp>
    </p:spTree>
    <p:extLst>
      <p:ext uri="{BB962C8B-B14F-4D97-AF65-F5344CB8AC3E}">
        <p14:creationId xmlns:p14="http://schemas.microsoft.com/office/powerpoint/2010/main" val="760973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2F5A83A-51E9-4F87-87E1-22EBA06B1F9C}"/>
              </a:ext>
            </a:extLst>
          </p:cNvPr>
          <p:cNvSpPr>
            <a:spLocks noGrp="1"/>
          </p:cNvSpPr>
          <p:nvPr>
            <p:ph idx="1"/>
          </p:nvPr>
        </p:nvSpPr>
        <p:spPr>
          <a:xfrm>
            <a:off x="609600" y="1484784"/>
            <a:ext cx="10972800" cy="5073428"/>
          </a:xfrm>
        </p:spPr>
        <p:txBody>
          <a:bodyPr/>
          <a:lstStyle/>
          <a:p>
            <a:pPr lvl="1" algn="just"/>
            <a:r>
              <a:rPr lang="pt-BR" dirty="0"/>
              <a:t>Fortalecer a </a:t>
            </a:r>
            <a:r>
              <a:rPr lang="pt-BR" dirty="0" err="1"/>
              <a:t>infra-estrutura</a:t>
            </a:r>
            <a:r>
              <a:rPr lang="pt-BR" dirty="0"/>
              <a:t> do Estado para lidar com situações de emergência epidemiológica em doenças de transmissão respiratória: vigilância epidemiológica, sanitária e ambiental, diagnóstico laboratorial, assistência, e comunicação;</a:t>
            </a:r>
          </a:p>
          <a:p>
            <a:pPr lvl="1" algn="just"/>
            <a:endParaRPr lang="pt-BR" dirty="0"/>
          </a:p>
          <a:p>
            <a:pPr lvl="1" algn="just"/>
            <a:r>
              <a:rPr lang="pt-BR" dirty="0"/>
              <a:t>Fortalecer as ações realizadas nos Municípios do Rio Grande do Norte para vigilância ativa e assistência aos possíveis casos;</a:t>
            </a:r>
          </a:p>
          <a:p>
            <a:pPr lvl="1" algn="just"/>
            <a:endParaRPr lang="pt-BR" dirty="0"/>
          </a:p>
          <a:p>
            <a:pPr lvl="1" algn="just"/>
            <a:r>
              <a:rPr lang="pt-BR" dirty="0"/>
              <a:t>Identificar grupos prioritários para </a:t>
            </a:r>
            <a:r>
              <a:rPr lang="pt-BR" dirty="0" err="1"/>
              <a:t>quimioprofilaxia</a:t>
            </a:r>
            <a:r>
              <a:rPr lang="pt-BR" dirty="0"/>
              <a:t>, de acordo com distintos níveis de progressão da pandemia e da disponibilidade de drogas.</a:t>
            </a:r>
          </a:p>
          <a:p>
            <a:endParaRPr lang="pt-BR" dirty="0"/>
          </a:p>
        </p:txBody>
      </p:sp>
    </p:spTree>
    <p:extLst>
      <p:ext uri="{BB962C8B-B14F-4D97-AF65-F5344CB8AC3E}">
        <p14:creationId xmlns:p14="http://schemas.microsoft.com/office/powerpoint/2010/main" val="3851861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C4F885-79CE-44B0-9DD2-D0EEBC1DBABD}"/>
              </a:ext>
            </a:extLst>
          </p:cNvPr>
          <p:cNvSpPr>
            <a:spLocks noGrp="1"/>
          </p:cNvSpPr>
          <p:nvPr>
            <p:ph type="title"/>
          </p:nvPr>
        </p:nvSpPr>
        <p:spPr/>
        <p:txBody>
          <a:bodyPr/>
          <a:lstStyle/>
          <a:p>
            <a:r>
              <a:rPr lang="pt-BR" dirty="0"/>
              <a:t>COVID-19</a:t>
            </a:r>
          </a:p>
        </p:txBody>
      </p:sp>
      <p:graphicFrame>
        <p:nvGraphicFramePr>
          <p:cNvPr id="6" name="Espaço Reservado para Conteúdo 5">
            <a:extLst>
              <a:ext uri="{FF2B5EF4-FFF2-40B4-BE49-F238E27FC236}">
                <a16:creationId xmlns:a16="http://schemas.microsoft.com/office/drawing/2014/main" id="{0AF7960E-9042-4E4E-B0D1-13390BCA3A7D}"/>
              </a:ext>
            </a:extLst>
          </p:cNvPr>
          <p:cNvGraphicFramePr>
            <a:graphicFrameLocks noGrp="1"/>
          </p:cNvGraphicFramePr>
          <p:nvPr>
            <p:ph idx="1"/>
            <p:extLst>
              <p:ext uri="{D42A27DB-BD31-4B8C-83A1-F6EECF244321}">
                <p14:modId xmlns:p14="http://schemas.microsoft.com/office/powerpoint/2010/main" val="2054696657"/>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2686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ço Reservado para Conteúdo 5">
            <a:extLst>
              <a:ext uri="{FF2B5EF4-FFF2-40B4-BE49-F238E27FC236}">
                <a16:creationId xmlns:a16="http://schemas.microsoft.com/office/drawing/2014/main" id="{0AF7960E-9042-4E4E-B0D1-13390BCA3A7D}"/>
              </a:ext>
            </a:extLst>
          </p:cNvPr>
          <p:cNvGraphicFramePr>
            <a:graphicFrameLocks noGrp="1"/>
          </p:cNvGraphicFramePr>
          <p:nvPr>
            <p:ph idx="1"/>
            <p:extLst>
              <p:ext uri="{D42A27DB-BD31-4B8C-83A1-F6EECF244321}">
                <p14:modId xmlns:p14="http://schemas.microsoft.com/office/powerpoint/2010/main" val="3877092686"/>
              </p:ext>
            </p:extLst>
          </p:nvPr>
        </p:nvGraphicFramePr>
        <p:xfrm>
          <a:off x="1804628" y="2132856"/>
          <a:ext cx="8582744" cy="33018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ixaDeTexto 4">
            <a:extLst>
              <a:ext uri="{FF2B5EF4-FFF2-40B4-BE49-F238E27FC236}">
                <a16:creationId xmlns:a16="http://schemas.microsoft.com/office/drawing/2014/main" id="{017CEB3F-A26E-45C0-9F0A-61C4F910033D}"/>
              </a:ext>
            </a:extLst>
          </p:cNvPr>
          <p:cNvSpPr txBox="1"/>
          <p:nvPr/>
        </p:nvSpPr>
        <p:spPr>
          <a:xfrm>
            <a:off x="2855640" y="1423317"/>
            <a:ext cx="7277313" cy="584775"/>
          </a:xfrm>
          <a:prstGeom prst="rect">
            <a:avLst/>
          </a:prstGeom>
          <a:noFill/>
        </p:spPr>
        <p:txBody>
          <a:bodyPr wrap="none" rtlCol="0">
            <a:spAutoFit/>
          </a:bodyPr>
          <a:lstStyle/>
          <a:p>
            <a:r>
              <a:rPr lang="pt-BR" sz="3200" dirty="0"/>
              <a:t>SISTEMA DE VIGILÂNCIA EPIDEMIOLÓGICA</a:t>
            </a:r>
          </a:p>
        </p:txBody>
      </p:sp>
    </p:spTree>
    <p:extLst>
      <p:ext uri="{BB962C8B-B14F-4D97-AF65-F5344CB8AC3E}">
        <p14:creationId xmlns:p14="http://schemas.microsoft.com/office/powerpoint/2010/main" val="2984228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id="{04FFB898-6F06-4899-8969-68A3E651B357}"/>
              </a:ext>
            </a:extLst>
          </p:cNvPr>
          <p:cNvSpPr/>
          <p:nvPr/>
        </p:nvSpPr>
        <p:spPr>
          <a:xfrm>
            <a:off x="104353" y="2780928"/>
            <a:ext cx="4184488" cy="3886035"/>
          </a:xfrm>
          <a:prstGeom prst="ellipse">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a:p>
        </p:txBody>
      </p:sp>
      <p:sp>
        <p:nvSpPr>
          <p:cNvPr id="5" name="Elipse 4">
            <a:extLst>
              <a:ext uri="{FF2B5EF4-FFF2-40B4-BE49-F238E27FC236}">
                <a16:creationId xmlns:a16="http://schemas.microsoft.com/office/drawing/2014/main" id="{0BC9C372-AC71-4347-A713-F574FD72C6E7}"/>
              </a:ext>
            </a:extLst>
          </p:cNvPr>
          <p:cNvSpPr/>
          <p:nvPr/>
        </p:nvSpPr>
        <p:spPr>
          <a:xfrm>
            <a:off x="3143672" y="191037"/>
            <a:ext cx="7254049" cy="6105281"/>
          </a:xfrm>
          <a:prstGeom prst="ellipse">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a:p>
        </p:txBody>
      </p:sp>
      <p:sp>
        <p:nvSpPr>
          <p:cNvPr id="6" name="Retângulo: Cantos Diagonais Recortados 10">
            <a:extLst>
              <a:ext uri="{FF2B5EF4-FFF2-40B4-BE49-F238E27FC236}">
                <a16:creationId xmlns:a16="http://schemas.microsoft.com/office/drawing/2014/main" id="{48FED8F1-A2AF-46C3-8DE8-CAE17811C919}"/>
              </a:ext>
            </a:extLst>
          </p:cNvPr>
          <p:cNvSpPr>
            <a:spLocks/>
          </p:cNvSpPr>
          <p:nvPr/>
        </p:nvSpPr>
        <p:spPr bwMode="auto">
          <a:xfrm>
            <a:off x="3698593" y="2375694"/>
            <a:ext cx="6236215" cy="2106611"/>
          </a:xfrm>
          <a:custGeom>
            <a:avLst/>
            <a:gdLst>
              <a:gd name="T0" fmla="*/ 0 w 2482362"/>
              <a:gd name="T1" fmla="*/ 0 h 2096086"/>
              <a:gd name="T2" fmla="*/ 2133007 w 2482362"/>
              <a:gd name="T3" fmla="*/ 0 h 2096086"/>
              <a:gd name="T4" fmla="*/ 2482362 w 2482362"/>
              <a:gd name="T5" fmla="*/ 349355 h 2096086"/>
              <a:gd name="T6" fmla="*/ 2482362 w 2482362"/>
              <a:gd name="T7" fmla="*/ 2096086 h 2096086"/>
              <a:gd name="T8" fmla="*/ 2482362 w 2482362"/>
              <a:gd name="T9" fmla="*/ 2096086 h 2096086"/>
              <a:gd name="T10" fmla="*/ 349355 w 2482362"/>
              <a:gd name="T11" fmla="*/ 2096086 h 2096086"/>
              <a:gd name="T12" fmla="*/ 0 w 2482362"/>
              <a:gd name="T13" fmla="*/ 1746731 h 2096086"/>
              <a:gd name="T14" fmla="*/ 0 w 2482362"/>
              <a:gd name="T15" fmla="*/ 0 h 2096086"/>
              <a:gd name="T16" fmla="*/ 0 60000 65536"/>
              <a:gd name="T17" fmla="*/ 0 60000 65536"/>
              <a:gd name="T18" fmla="*/ 0 60000 65536"/>
              <a:gd name="T19" fmla="*/ 0 60000 65536"/>
              <a:gd name="T20" fmla="*/ 0 60000 65536"/>
              <a:gd name="T21" fmla="*/ 0 60000 65536"/>
              <a:gd name="T22" fmla="*/ 0 60000 65536"/>
              <a:gd name="T23" fmla="*/ 0 60000 65536"/>
              <a:gd name="T24" fmla="*/ 0 w 2482362"/>
              <a:gd name="T25" fmla="*/ 0 h 2096086"/>
              <a:gd name="T26" fmla="*/ 2482362 w 2482362"/>
              <a:gd name="T27" fmla="*/ 2096086 h 20960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82362" h="2096086">
                <a:moveTo>
                  <a:pt x="0" y="0"/>
                </a:moveTo>
                <a:lnTo>
                  <a:pt x="2133007" y="0"/>
                </a:lnTo>
                <a:lnTo>
                  <a:pt x="2482362" y="349355"/>
                </a:lnTo>
                <a:lnTo>
                  <a:pt x="2482362" y="2096086"/>
                </a:lnTo>
                <a:lnTo>
                  <a:pt x="349355" y="2096086"/>
                </a:lnTo>
                <a:lnTo>
                  <a:pt x="0" y="1746731"/>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vert="horz" wrap="square" lIns="91425" tIns="45698" rIns="91425" bIns="4569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3600" b="1" i="0" u="none" strike="noStrike" cap="none" normalizeH="0" baseline="0" dirty="0">
                <a:ln>
                  <a:noFill/>
                </a:ln>
                <a:solidFill>
                  <a:schemeClr val="tx1"/>
                </a:solidFill>
                <a:effectLst/>
                <a:latin typeface="Trebuchet MS" panose="020B0603020202020204" pitchFamily="34" charset="0"/>
                <a:ea typeface="Arial" panose="020B0604020202020204" pitchFamily="34" charset="0"/>
                <a:cs typeface="Arial" panose="020B0604020202020204" pitchFamily="34" charset="0"/>
              </a:rPr>
              <a:t>CONTATOS CIEVS-RN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pt-BR" altLang="pt-BR" sz="3200" b="0" i="0" u="none" strike="noStrike" cap="none" normalizeH="0" baseline="0" dirty="0">
              <a:ln>
                <a:noFill/>
              </a:ln>
              <a:solidFill>
                <a:schemeClr val="tx1"/>
              </a:solidFill>
              <a:effectLst/>
              <a:latin typeface="Trebuchet MS" panose="020B0603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3600" b="0" i="0" u="none" strike="noStrike" cap="none" normalizeH="0" baseline="0" dirty="0">
                <a:ln>
                  <a:noFill/>
                </a:ln>
                <a:solidFill>
                  <a:schemeClr val="tx1"/>
                </a:solidFill>
                <a:effectLst/>
                <a:latin typeface="Trebuchet MS" panose="020B0603020202020204" pitchFamily="34" charset="0"/>
                <a:ea typeface="Arial" panose="020B0604020202020204" pitchFamily="34" charset="0"/>
                <a:cs typeface="Arial" panose="020B0604020202020204" pitchFamily="34" charset="0"/>
              </a:rPr>
              <a:t>Telefones: 0800 281 2801 </a:t>
            </a:r>
            <a:endParaRPr kumimoji="0" lang="pt-BR" altLang="pt-BR" sz="3200" b="0" i="0" u="none" strike="noStrike" cap="none" normalizeH="0" baseline="0" dirty="0">
              <a:ln>
                <a:noFill/>
              </a:ln>
              <a:solidFill>
                <a:schemeClr val="tx1"/>
              </a:solidFill>
              <a:effectLst/>
              <a:latin typeface="Trebuchet MS" panose="020B0603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3600" b="0" i="0" u="none" strike="noStrike" cap="none" normalizeH="0" baseline="0" dirty="0">
                <a:ln>
                  <a:noFill/>
                </a:ln>
                <a:solidFill>
                  <a:schemeClr val="tx1"/>
                </a:solidFill>
                <a:effectLst/>
                <a:latin typeface="Trebuchet MS" panose="020B0603020202020204" pitchFamily="34" charset="0"/>
                <a:ea typeface="Arial" panose="020B0604020202020204" pitchFamily="34" charset="0"/>
                <a:cs typeface="Arial" panose="020B0604020202020204" pitchFamily="34" charset="0"/>
              </a:rPr>
              <a:t>(84) 98102- 5948    </a:t>
            </a:r>
            <a:r>
              <a:rPr kumimoji="0" lang="pt-BR" altLang="pt-BR" sz="3600" b="1" i="0" u="none" strike="noStrike" cap="none" normalizeH="0" baseline="0" dirty="0">
                <a:ln>
                  <a:noFill/>
                </a:ln>
                <a:solidFill>
                  <a:schemeClr val="tx1"/>
                </a:solidFill>
                <a:effectLst/>
                <a:latin typeface="Trebuchet MS" panose="020B0603020202020204" pitchFamily="34" charset="0"/>
                <a:ea typeface="Arial" panose="020B0604020202020204" pitchFamily="34" charset="0"/>
                <a:cs typeface="Arial" panose="020B0604020202020204" pitchFamily="34" charset="0"/>
              </a:rPr>
              <a:t>VIVO</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pt-BR" altLang="pt-BR" sz="3200" b="0" i="0" u="none" strike="noStrike" cap="none" normalizeH="0" baseline="0" dirty="0">
              <a:ln>
                <a:noFill/>
              </a:ln>
              <a:solidFill>
                <a:schemeClr val="tx1"/>
              </a:solidFill>
              <a:effectLst/>
              <a:latin typeface="Trebuchet MS" panose="020B0603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3600" b="0" i="0" u="none" strike="noStrike" cap="none" normalizeH="0" baseline="0" dirty="0">
                <a:ln>
                  <a:noFill/>
                </a:ln>
                <a:solidFill>
                  <a:schemeClr val="tx1"/>
                </a:solidFill>
                <a:effectLst/>
                <a:latin typeface="Trebuchet MS" panose="020B0603020202020204" pitchFamily="34" charset="0"/>
                <a:ea typeface="Arial" panose="020B0604020202020204" pitchFamily="34" charset="0"/>
                <a:cs typeface="Arial" panose="020B0604020202020204" pitchFamily="34" charset="0"/>
              </a:rPr>
              <a:t>E-mail: </a:t>
            </a:r>
            <a:r>
              <a:rPr kumimoji="0" lang="pt-BR" altLang="pt-BR" sz="3600" b="1" i="0" u="none" strike="noStrike" cap="none" normalizeH="0" baseline="0" dirty="0">
                <a:ln>
                  <a:noFill/>
                </a:ln>
                <a:solidFill>
                  <a:schemeClr val="tx1"/>
                </a:solidFill>
                <a:effectLst/>
                <a:latin typeface="Trebuchet MS" panose="020B0603020202020204" pitchFamily="34" charset="0"/>
                <a:ea typeface="Arial" panose="020B0604020202020204" pitchFamily="34" charset="0"/>
                <a:cs typeface="Arial" panose="020B0604020202020204" pitchFamily="34" charset="0"/>
              </a:rPr>
              <a:t>cievsrn@gmail.com</a:t>
            </a:r>
            <a:endParaRPr kumimoji="0" lang="pt-BR" altLang="pt-BR" sz="3200" b="0" i="0" u="none" strike="noStrike" cap="none" normalizeH="0" baseline="0" dirty="0">
              <a:ln>
                <a:noFill/>
              </a:ln>
              <a:solidFill>
                <a:schemeClr val="tx1"/>
              </a:solidFill>
              <a:effectLst/>
              <a:latin typeface="Trebuchet MS" panose="020B0603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pt-BR" altLang="pt-BR" sz="4800" b="0" i="0" u="none" strike="noStrike" cap="none" normalizeH="0" baseline="0" dirty="0">
              <a:ln>
                <a:noFill/>
              </a:ln>
              <a:solidFill>
                <a:schemeClr val="tx1"/>
              </a:solidFill>
              <a:effectLst/>
              <a:latin typeface="Trebuchet MS" panose="020B0603020202020204" pitchFamily="34" charset="0"/>
            </a:endParaRPr>
          </a:p>
        </p:txBody>
      </p:sp>
      <p:pic>
        <p:nvPicPr>
          <p:cNvPr id="2052" name="Imagem 11" descr="Resultado de imagem para whatsapp png">
            <a:extLst>
              <a:ext uri="{FF2B5EF4-FFF2-40B4-BE49-F238E27FC236}">
                <a16:creationId xmlns:a16="http://schemas.microsoft.com/office/drawing/2014/main" id="{B1557303-0DB7-4955-A70F-6B0B64F77A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0201" y="3088726"/>
            <a:ext cx="576064" cy="576064"/>
          </a:xfrm>
          <a:prstGeom prst="rect">
            <a:avLst/>
          </a:prstGeom>
          <a:noFill/>
          <a:extLst>
            <a:ext uri="{909E8E84-426E-40DD-AFC4-6F175D3DCCD1}">
              <a14:hiddenFill xmlns:a14="http://schemas.microsoft.com/office/drawing/2010/main">
                <a:solidFill>
                  <a:srgbClr val="FFFFFF"/>
                </a:solidFill>
              </a14:hiddenFill>
            </a:ext>
          </a:extLst>
        </p:spPr>
      </p:pic>
      <p:sp>
        <p:nvSpPr>
          <p:cNvPr id="7" name="Retângulo: Cantos Diagonais Recortados 9">
            <a:extLst>
              <a:ext uri="{FF2B5EF4-FFF2-40B4-BE49-F238E27FC236}">
                <a16:creationId xmlns:a16="http://schemas.microsoft.com/office/drawing/2014/main" id="{F791EDD8-CC04-4003-9893-38683C38AD96}"/>
              </a:ext>
            </a:extLst>
          </p:cNvPr>
          <p:cNvSpPr>
            <a:spLocks/>
          </p:cNvSpPr>
          <p:nvPr/>
        </p:nvSpPr>
        <p:spPr bwMode="auto">
          <a:xfrm>
            <a:off x="474041" y="3636768"/>
            <a:ext cx="3303341" cy="2106612"/>
          </a:xfrm>
          <a:custGeom>
            <a:avLst/>
            <a:gdLst>
              <a:gd name="T0" fmla="*/ 0 w 2777337"/>
              <a:gd name="T1" fmla="*/ 0 h 2106593"/>
              <a:gd name="T2" fmla="*/ 2426231 w 2777337"/>
              <a:gd name="T3" fmla="*/ 0 h 2106593"/>
              <a:gd name="T4" fmla="*/ 2777337 w 2777337"/>
              <a:gd name="T5" fmla="*/ 351106 h 2106593"/>
              <a:gd name="T6" fmla="*/ 2777337 w 2777337"/>
              <a:gd name="T7" fmla="*/ 2106593 h 2106593"/>
              <a:gd name="T8" fmla="*/ 2777337 w 2777337"/>
              <a:gd name="T9" fmla="*/ 2106593 h 2106593"/>
              <a:gd name="T10" fmla="*/ 351106 w 2777337"/>
              <a:gd name="T11" fmla="*/ 2106593 h 2106593"/>
              <a:gd name="T12" fmla="*/ 0 w 2777337"/>
              <a:gd name="T13" fmla="*/ 1755487 h 2106593"/>
              <a:gd name="T14" fmla="*/ 0 w 2777337"/>
              <a:gd name="T15" fmla="*/ 0 h 2106593"/>
              <a:gd name="T16" fmla="*/ 0 60000 65536"/>
              <a:gd name="T17" fmla="*/ 0 60000 65536"/>
              <a:gd name="T18" fmla="*/ 0 60000 65536"/>
              <a:gd name="T19" fmla="*/ 0 60000 65536"/>
              <a:gd name="T20" fmla="*/ 0 60000 65536"/>
              <a:gd name="T21" fmla="*/ 0 60000 65536"/>
              <a:gd name="T22" fmla="*/ 0 60000 65536"/>
              <a:gd name="T23" fmla="*/ 0 60000 65536"/>
              <a:gd name="T24" fmla="*/ 0 w 2777337"/>
              <a:gd name="T25" fmla="*/ 0 h 2106593"/>
              <a:gd name="T26" fmla="*/ 2777337 w 2777337"/>
              <a:gd name="T27" fmla="*/ 2106593 h 21065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77337" h="2106593">
                <a:moveTo>
                  <a:pt x="0" y="0"/>
                </a:moveTo>
                <a:lnTo>
                  <a:pt x="2426231" y="0"/>
                </a:lnTo>
                <a:lnTo>
                  <a:pt x="2777337" y="351106"/>
                </a:lnTo>
                <a:lnTo>
                  <a:pt x="2777337" y="2106593"/>
                </a:lnTo>
                <a:lnTo>
                  <a:pt x="351106" y="2106593"/>
                </a:lnTo>
                <a:lnTo>
                  <a:pt x="0" y="1755487"/>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vert="horz" wrap="square" lIns="91425" tIns="45698" rIns="91425" bIns="4569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2400" b="1" i="0" u="none" strike="noStrike" cap="none" normalizeH="0" baseline="0" dirty="0">
                <a:ln>
                  <a:noFill/>
                </a:ln>
                <a:solidFill>
                  <a:schemeClr val="tx1"/>
                </a:solidFill>
                <a:effectLst/>
                <a:latin typeface="Trebuchet MS" panose="020B0603020202020204" pitchFamily="34" charset="0"/>
                <a:ea typeface="Arial" panose="020B0604020202020204" pitchFamily="34" charset="0"/>
                <a:cs typeface="Arial" panose="020B0604020202020204" pitchFamily="34" charset="0"/>
              </a:rPr>
              <a:t>FICHA DE NOTIFICAÇÃO</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pt-BR" altLang="pt-BR" sz="2000" b="0" i="0" u="none" strike="noStrike" cap="none" normalizeH="0" baseline="0" dirty="0">
              <a:ln>
                <a:noFill/>
              </a:ln>
              <a:solidFill>
                <a:schemeClr val="tx1"/>
              </a:solidFill>
              <a:effectLst/>
              <a:latin typeface="Trebuchet MS" panose="020B0603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pt-BR" altLang="pt-BR" sz="2400" dirty="0">
                <a:latin typeface="Trebuchet MS" panose="020B0603020202020204" pitchFamily="34" charset="0"/>
                <a:cs typeface="Arial" panose="020B0604020202020204" pitchFamily="34" charset="0"/>
              </a:rPr>
              <a:t>Site da SESAP-RN: </a:t>
            </a:r>
            <a:r>
              <a:rPr lang="pt-BR" altLang="pt-BR" sz="2400" dirty="0">
                <a:latin typeface="Trebuchet MS" panose="020B0603020202020204" pitchFamily="34" charset="0"/>
                <a:cs typeface="Arial" panose="020B0604020202020204" pitchFamily="34" charset="0"/>
                <a:hlinkClick r:id="rId3"/>
              </a:rPr>
              <a:t>www.saúde.rn.gov.br</a:t>
            </a:r>
            <a:r>
              <a:rPr lang="pt-BR" altLang="pt-BR" sz="2400" dirty="0">
                <a:latin typeface="Trebuchet MS" panose="020B0603020202020204" pitchFamily="34" charset="0"/>
                <a:cs typeface="Arial" panose="020B0604020202020204" pitchFamily="34" charset="0"/>
              </a:rPr>
              <a:t> </a:t>
            </a:r>
            <a:endParaRPr kumimoji="0" lang="pt-BR" altLang="pt-BR" sz="3600" b="0" i="0" u="none" strike="noStrike" cap="none" normalizeH="0" baseline="0" dirty="0">
              <a:ln>
                <a:noFill/>
              </a:ln>
              <a:solidFill>
                <a:schemeClr val="tx1"/>
              </a:solidFill>
              <a:effectLst/>
              <a:latin typeface="Trebuchet MS" panose="020B0603020202020204" pitchFamily="34" charset="0"/>
            </a:endParaRPr>
          </a:p>
        </p:txBody>
      </p:sp>
      <p:sp>
        <p:nvSpPr>
          <p:cNvPr id="8" name="Rectangle 6">
            <a:extLst>
              <a:ext uri="{FF2B5EF4-FFF2-40B4-BE49-F238E27FC236}">
                <a16:creationId xmlns:a16="http://schemas.microsoft.com/office/drawing/2014/main" id="{F1483395-DBBB-4DC8-B8BE-AC38E996594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9">
            <a:extLst>
              <a:ext uri="{FF2B5EF4-FFF2-40B4-BE49-F238E27FC236}">
                <a16:creationId xmlns:a16="http://schemas.microsoft.com/office/drawing/2014/main" id="{F0CA59CC-C38B-4CEF-85C2-1B002FC7DE55}"/>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914146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ço Reservado para Conteúdo 5">
            <a:extLst>
              <a:ext uri="{FF2B5EF4-FFF2-40B4-BE49-F238E27FC236}">
                <a16:creationId xmlns:a16="http://schemas.microsoft.com/office/drawing/2014/main" id="{0AF7960E-9042-4E4E-B0D1-13390BCA3A7D}"/>
              </a:ext>
            </a:extLst>
          </p:cNvPr>
          <p:cNvGraphicFramePr>
            <a:graphicFrameLocks noGrp="1"/>
          </p:cNvGraphicFramePr>
          <p:nvPr>
            <p:ph idx="1"/>
            <p:extLst>
              <p:ext uri="{D42A27DB-BD31-4B8C-83A1-F6EECF244321}">
                <p14:modId xmlns:p14="http://schemas.microsoft.com/office/powerpoint/2010/main" val="653561990"/>
              </p:ext>
            </p:extLst>
          </p:nvPr>
        </p:nvGraphicFramePr>
        <p:xfrm>
          <a:off x="479376" y="2008092"/>
          <a:ext cx="11305256" cy="3653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ixaDeTexto 4">
            <a:extLst>
              <a:ext uri="{FF2B5EF4-FFF2-40B4-BE49-F238E27FC236}">
                <a16:creationId xmlns:a16="http://schemas.microsoft.com/office/drawing/2014/main" id="{017CEB3F-A26E-45C0-9F0A-61C4F910033D}"/>
              </a:ext>
            </a:extLst>
          </p:cNvPr>
          <p:cNvSpPr txBox="1"/>
          <p:nvPr/>
        </p:nvSpPr>
        <p:spPr>
          <a:xfrm>
            <a:off x="2855640" y="1423317"/>
            <a:ext cx="6854762" cy="584775"/>
          </a:xfrm>
          <a:prstGeom prst="rect">
            <a:avLst/>
          </a:prstGeom>
          <a:noFill/>
        </p:spPr>
        <p:txBody>
          <a:bodyPr wrap="none" rtlCol="0">
            <a:spAutoFit/>
          </a:bodyPr>
          <a:lstStyle/>
          <a:p>
            <a:r>
              <a:rPr lang="pt-BR" sz="3200" dirty="0"/>
              <a:t>SISTEMA DE VIGILÂNCIA LABORATORIAL</a:t>
            </a:r>
          </a:p>
        </p:txBody>
      </p:sp>
    </p:spTree>
    <p:extLst>
      <p:ext uri="{BB962C8B-B14F-4D97-AF65-F5344CB8AC3E}">
        <p14:creationId xmlns:p14="http://schemas.microsoft.com/office/powerpoint/2010/main" val="1685995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a:extLst>
              <a:ext uri="{FF2B5EF4-FFF2-40B4-BE49-F238E27FC236}">
                <a16:creationId xmlns:a16="http://schemas.microsoft.com/office/drawing/2014/main" id="{9AC70A42-60FE-4220-9DF1-72DDBE3427DA}"/>
              </a:ext>
            </a:extLst>
          </p:cNvPr>
          <p:cNvPicPr>
            <a:picLocks noGrp="1" noChangeAspect="1"/>
          </p:cNvPicPr>
          <p:nvPr>
            <p:ph idx="1"/>
          </p:nvPr>
        </p:nvPicPr>
        <p:blipFill>
          <a:blip r:embed="rId3"/>
          <a:stretch>
            <a:fillRect/>
          </a:stretch>
        </p:blipFill>
        <p:spPr>
          <a:xfrm>
            <a:off x="-15935" y="1340768"/>
            <a:ext cx="3726071" cy="4525963"/>
          </a:xfrm>
          <a:prstGeom prst="rect">
            <a:avLst/>
          </a:prstGeom>
        </p:spPr>
      </p:pic>
      <p:graphicFrame>
        <p:nvGraphicFramePr>
          <p:cNvPr id="5" name="Espaço Reservado para Conteúdo 5">
            <a:extLst>
              <a:ext uri="{FF2B5EF4-FFF2-40B4-BE49-F238E27FC236}">
                <a16:creationId xmlns:a16="http://schemas.microsoft.com/office/drawing/2014/main" id="{919649B1-B907-4E2E-95C5-681E816B32FB}"/>
              </a:ext>
            </a:extLst>
          </p:cNvPr>
          <p:cNvGraphicFramePr>
            <a:graphicFrameLocks/>
          </p:cNvGraphicFramePr>
          <p:nvPr>
            <p:extLst>
              <p:ext uri="{D42A27DB-BD31-4B8C-83A1-F6EECF244321}">
                <p14:modId xmlns:p14="http://schemas.microsoft.com/office/powerpoint/2010/main" val="1498136224"/>
              </p:ext>
            </p:extLst>
          </p:nvPr>
        </p:nvGraphicFramePr>
        <p:xfrm>
          <a:off x="4189829" y="1360038"/>
          <a:ext cx="4032448"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Imagem 5">
            <a:extLst>
              <a:ext uri="{FF2B5EF4-FFF2-40B4-BE49-F238E27FC236}">
                <a16:creationId xmlns:a16="http://schemas.microsoft.com/office/drawing/2014/main" id="{942036C8-8268-4D7F-A37F-3AC5800E183A}"/>
              </a:ext>
            </a:extLst>
          </p:cNvPr>
          <p:cNvPicPr>
            <a:picLocks noChangeAspect="1"/>
          </p:cNvPicPr>
          <p:nvPr/>
        </p:nvPicPr>
        <p:blipFill>
          <a:blip r:embed="rId9"/>
          <a:stretch>
            <a:fillRect/>
          </a:stretch>
        </p:blipFill>
        <p:spPr>
          <a:xfrm>
            <a:off x="8760296" y="1166018"/>
            <a:ext cx="2966142" cy="4525964"/>
          </a:xfrm>
          <a:prstGeom prst="rect">
            <a:avLst/>
          </a:prstGeom>
        </p:spPr>
      </p:pic>
      <p:sp>
        <p:nvSpPr>
          <p:cNvPr id="7" name="CaixaDeTexto 6">
            <a:extLst>
              <a:ext uri="{FF2B5EF4-FFF2-40B4-BE49-F238E27FC236}">
                <a16:creationId xmlns:a16="http://schemas.microsoft.com/office/drawing/2014/main" id="{8E5D76D5-6D05-4420-B83D-84A8177F32CC}"/>
              </a:ext>
            </a:extLst>
          </p:cNvPr>
          <p:cNvSpPr txBox="1"/>
          <p:nvPr/>
        </p:nvSpPr>
        <p:spPr>
          <a:xfrm>
            <a:off x="4310699" y="347979"/>
            <a:ext cx="3833485" cy="584775"/>
          </a:xfrm>
          <a:prstGeom prst="rect">
            <a:avLst/>
          </a:prstGeom>
          <a:noFill/>
        </p:spPr>
        <p:txBody>
          <a:bodyPr wrap="none" rtlCol="0">
            <a:spAutoFit/>
          </a:bodyPr>
          <a:lstStyle/>
          <a:p>
            <a:r>
              <a:rPr lang="pt-BR" sz="3200" dirty="0"/>
              <a:t>REDE DE ASSISTÊNCIA</a:t>
            </a:r>
          </a:p>
        </p:txBody>
      </p:sp>
    </p:spTree>
    <p:extLst>
      <p:ext uri="{BB962C8B-B14F-4D97-AF65-F5344CB8AC3E}">
        <p14:creationId xmlns:p14="http://schemas.microsoft.com/office/powerpoint/2010/main" val="1521588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8779F4-3677-4E10-9B82-7FACB14E50C4}"/>
              </a:ext>
            </a:extLst>
          </p:cNvPr>
          <p:cNvSpPr>
            <a:spLocks noGrp="1"/>
          </p:cNvSpPr>
          <p:nvPr>
            <p:ph type="title"/>
          </p:nvPr>
        </p:nvSpPr>
        <p:spPr>
          <a:xfrm>
            <a:off x="2207568" y="0"/>
            <a:ext cx="7358608" cy="5962674"/>
          </a:xfrm>
        </p:spPr>
        <p:txBody>
          <a:bodyPr/>
          <a:lstStyle/>
          <a:p>
            <a:r>
              <a:rPr lang="pt-BR" dirty="0"/>
              <a:t>ATENÇÃO AO USO ADEQUADO DE EPI!</a:t>
            </a:r>
          </a:p>
        </p:txBody>
      </p:sp>
    </p:spTree>
    <p:extLst>
      <p:ext uri="{BB962C8B-B14F-4D97-AF65-F5344CB8AC3E}">
        <p14:creationId xmlns:p14="http://schemas.microsoft.com/office/powerpoint/2010/main" val="323960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27CFDA7E-0117-4A0C-BDEA-A5A099BA7824}"/>
              </a:ext>
            </a:extLst>
          </p:cNvPr>
          <p:cNvSpPr/>
          <p:nvPr/>
        </p:nvSpPr>
        <p:spPr>
          <a:xfrm>
            <a:off x="-24680" y="5212659"/>
            <a:ext cx="12216680" cy="16727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a:extLst>
              <a:ext uri="{FF2B5EF4-FFF2-40B4-BE49-F238E27FC236}">
                <a16:creationId xmlns:a16="http://schemas.microsoft.com/office/drawing/2014/main" id="{A2E9D915-D0BE-48C2-914B-B758294E4C77}"/>
              </a:ext>
            </a:extLst>
          </p:cNvPr>
          <p:cNvSpPr>
            <a:spLocks noGrp="1"/>
          </p:cNvSpPr>
          <p:nvPr>
            <p:ph type="title" idx="4294967295"/>
          </p:nvPr>
        </p:nvSpPr>
        <p:spPr>
          <a:xfrm>
            <a:off x="1219200" y="-15875"/>
            <a:ext cx="10972800" cy="1143000"/>
          </a:xfrm>
        </p:spPr>
        <p:txBody>
          <a:bodyPr/>
          <a:lstStyle/>
          <a:p>
            <a:r>
              <a:rPr lang="pt-BR" dirty="0"/>
              <a:t>NÍVEIS DE RESPOSTA AO COVID-19</a:t>
            </a:r>
          </a:p>
        </p:txBody>
      </p:sp>
      <p:graphicFrame>
        <p:nvGraphicFramePr>
          <p:cNvPr id="4" name="Espaço Reservado para Conteúdo 3">
            <a:extLst>
              <a:ext uri="{FF2B5EF4-FFF2-40B4-BE49-F238E27FC236}">
                <a16:creationId xmlns:a16="http://schemas.microsoft.com/office/drawing/2014/main" id="{F3381A73-EAE4-491C-8B66-0696BCE1ED10}"/>
              </a:ext>
            </a:extLst>
          </p:cNvPr>
          <p:cNvGraphicFramePr>
            <a:graphicFrameLocks noGrp="1"/>
          </p:cNvGraphicFramePr>
          <p:nvPr>
            <p:ph idx="4294967295"/>
            <p:extLst>
              <p:ext uri="{D42A27DB-BD31-4B8C-83A1-F6EECF244321}">
                <p14:modId xmlns:p14="http://schemas.microsoft.com/office/powerpoint/2010/main" val="1805411906"/>
              </p:ext>
            </p:extLst>
          </p:nvPr>
        </p:nvGraphicFramePr>
        <p:xfrm>
          <a:off x="609600" y="980529"/>
          <a:ext cx="10972800" cy="5761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tângulo 4">
            <a:extLst>
              <a:ext uri="{FF2B5EF4-FFF2-40B4-BE49-F238E27FC236}">
                <a16:creationId xmlns:a16="http://schemas.microsoft.com/office/drawing/2014/main" id="{8652DEB2-CB9F-4748-B7EE-2E680F740064}"/>
              </a:ext>
            </a:extLst>
          </p:cNvPr>
          <p:cNvSpPr/>
          <p:nvPr/>
        </p:nvSpPr>
        <p:spPr>
          <a:xfrm>
            <a:off x="887365" y="1193184"/>
            <a:ext cx="535724" cy="923330"/>
          </a:xfrm>
          <a:prstGeom prst="rect">
            <a:avLst/>
          </a:prstGeom>
          <a:noFill/>
        </p:spPr>
        <p:txBody>
          <a:bodyPr wrap="none" lIns="91440" tIns="45720" rIns="91440" bIns="45720">
            <a:spAutoFit/>
          </a:bodyPr>
          <a:lstStyle/>
          <a:p>
            <a:pPr algn="ctr"/>
            <a:r>
              <a:rPr lang="pt-BR" sz="5400" b="0" cap="none" spc="0" dirty="0">
                <a:ln w="0"/>
                <a:solidFill>
                  <a:srgbClr val="98C047"/>
                </a:solidFill>
                <a:effectLst>
                  <a:outerShdw blurRad="38100" dist="19050" dir="2700000" algn="tl" rotWithShape="0">
                    <a:schemeClr val="dk1">
                      <a:alpha val="40000"/>
                    </a:schemeClr>
                  </a:outerShdw>
                </a:effectLst>
              </a:rPr>
              <a:t>1</a:t>
            </a:r>
          </a:p>
        </p:txBody>
      </p:sp>
      <p:sp>
        <p:nvSpPr>
          <p:cNvPr id="6" name="Retângulo 5">
            <a:extLst>
              <a:ext uri="{FF2B5EF4-FFF2-40B4-BE49-F238E27FC236}">
                <a16:creationId xmlns:a16="http://schemas.microsoft.com/office/drawing/2014/main" id="{9F314F11-ED4E-48C7-BB70-AF5B31BA05C9}"/>
              </a:ext>
            </a:extLst>
          </p:cNvPr>
          <p:cNvSpPr/>
          <p:nvPr/>
        </p:nvSpPr>
        <p:spPr>
          <a:xfrm>
            <a:off x="1407255" y="2276872"/>
            <a:ext cx="535724" cy="923330"/>
          </a:xfrm>
          <a:prstGeom prst="rect">
            <a:avLst/>
          </a:prstGeom>
          <a:noFill/>
        </p:spPr>
        <p:txBody>
          <a:bodyPr wrap="none" lIns="91440" tIns="45720" rIns="91440" bIns="45720">
            <a:spAutoFit/>
          </a:bodyPr>
          <a:lstStyle/>
          <a:p>
            <a:pPr algn="ctr"/>
            <a:r>
              <a:rPr lang="pt-BR" sz="5400" dirty="0">
                <a:ln w="0"/>
                <a:solidFill>
                  <a:srgbClr val="3B9645"/>
                </a:solidFill>
                <a:effectLst>
                  <a:outerShdw blurRad="38100" dist="19050" dir="2700000" algn="tl" rotWithShape="0">
                    <a:schemeClr val="dk1">
                      <a:alpha val="40000"/>
                    </a:schemeClr>
                  </a:outerShdw>
                </a:effectLst>
              </a:rPr>
              <a:t>2</a:t>
            </a:r>
            <a:endParaRPr lang="pt-BR" sz="5400" b="0" cap="none" spc="0" dirty="0">
              <a:ln w="0"/>
              <a:solidFill>
                <a:srgbClr val="3B9645"/>
              </a:solidFill>
              <a:effectLst>
                <a:outerShdw blurRad="38100" dist="19050" dir="2700000" algn="tl" rotWithShape="0">
                  <a:schemeClr val="dk1">
                    <a:alpha val="40000"/>
                  </a:schemeClr>
                </a:outerShdw>
              </a:effectLst>
            </a:endParaRPr>
          </a:p>
        </p:txBody>
      </p:sp>
      <p:sp>
        <p:nvSpPr>
          <p:cNvPr id="7" name="Retângulo 6">
            <a:extLst>
              <a:ext uri="{FF2B5EF4-FFF2-40B4-BE49-F238E27FC236}">
                <a16:creationId xmlns:a16="http://schemas.microsoft.com/office/drawing/2014/main" id="{9493707C-F69E-46FA-B6E8-3687DF60E970}"/>
              </a:ext>
            </a:extLst>
          </p:cNvPr>
          <p:cNvSpPr/>
          <p:nvPr/>
        </p:nvSpPr>
        <p:spPr>
          <a:xfrm>
            <a:off x="1599836" y="3399383"/>
            <a:ext cx="535724" cy="923330"/>
          </a:xfrm>
          <a:prstGeom prst="rect">
            <a:avLst/>
          </a:prstGeom>
          <a:noFill/>
        </p:spPr>
        <p:txBody>
          <a:bodyPr wrap="none" lIns="91440" tIns="45720" rIns="91440" bIns="45720">
            <a:spAutoFit/>
          </a:bodyPr>
          <a:lstStyle/>
          <a:p>
            <a:pPr algn="ctr"/>
            <a:r>
              <a:rPr lang="pt-BR" sz="5400" b="0" cap="none" spc="0" dirty="0">
                <a:ln w="0"/>
                <a:solidFill>
                  <a:srgbClr val="449E94"/>
                </a:solidFill>
                <a:effectLst>
                  <a:outerShdw blurRad="38100" dist="19050" dir="2700000" algn="tl" rotWithShape="0">
                    <a:schemeClr val="dk1">
                      <a:alpha val="40000"/>
                    </a:schemeClr>
                  </a:outerShdw>
                </a:effectLst>
              </a:rPr>
              <a:t>3</a:t>
            </a:r>
          </a:p>
        </p:txBody>
      </p:sp>
      <p:sp>
        <p:nvSpPr>
          <p:cNvPr id="8" name="Retângulo 7">
            <a:extLst>
              <a:ext uri="{FF2B5EF4-FFF2-40B4-BE49-F238E27FC236}">
                <a16:creationId xmlns:a16="http://schemas.microsoft.com/office/drawing/2014/main" id="{463CD3AE-09DC-4947-A46B-D910775D9DCA}"/>
              </a:ext>
            </a:extLst>
          </p:cNvPr>
          <p:cNvSpPr/>
          <p:nvPr/>
        </p:nvSpPr>
        <p:spPr>
          <a:xfrm flipH="1">
            <a:off x="1155227" y="4509120"/>
            <a:ext cx="1039780" cy="923330"/>
          </a:xfrm>
          <a:prstGeom prst="rect">
            <a:avLst/>
          </a:prstGeom>
          <a:noFill/>
        </p:spPr>
        <p:txBody>
          <a:bodyPr wrap="square" lIns="91440" tIns="45720" rIns="91440" bIns="45720">
            <a:spAutoFit/>
          </a:bodyPr>
          <a:lstStyle/>
          <a:p>
            <a:pPr algn="ctr"/>
            <a:r>
              <a:rPr lang="pt-BR" sz="5400" b="0" cap="none" spc="0" dirty="0">
                <a:ln w="0"/>
                <a:solidFill>
                  <a:srgbClr val="516EA8"/>
                </a:solidFill>
                <a:effectLst>
                  <a:outerShdw blurRad="38100" dist="19050" dir="2700000" algn="tl" rotWithShape="0">
                    <a:schemeClr val="dk1">
                      <a:alpha val="40000"/>
                    </a:schemeClr>
                  </a:outerShdw>
                </a:effectLst>
              </a:rPr>
              <a:t>4</a:t>
            </a:r>
          </a:p>
        </p:txBody>
      </p:sp>
      <p:sp>
        <p:nvSpPr>
          <p:cNvPr id="9" name="Retângulo 8">
            <a:extLst>
              <a:ext uri="{FF2B5EF4-FFF2-40B4-BE49-F238E27FC236}">
                <a16:creationId xmlns:a16="http://schemas.microsoft.com/office/drawing/2014/main" id="{4EAE6682-21CE-4428-AD27-87EBC532ADB3}"/>
              </a:ext>
            </a:extLst>
          </p:cNvPr>
          <p:cNvSpPr/>
          <p:nvPr/>
        </p:nvSpPr>
        <p:spPr>
          <a:xfrm>
            <a:off x="887365" y="5592808"/>
            <a:ext cx="535724" cy="923330"/>
          </a:xfrm>
          <a:prstGeom prst="rect">
            <a:avLst/>
          </a:prstGeom>
          <a:noFill/>
        </p:spPr>
        <p:txBody>
          <a:bodyPr wrap="none" lIns="91440" tIns="45720" rIns="91440" bIns="45720">
            <a:spAutoFit/>
          </a:bodyPr>
          <a:lstStyle/>
          <a:p>
            <a:pPr algn="ctr"/>
            <a:r>
              <a:rPr lang="pt-BR" sz="5400" dirty="0">
                <a:ln w="0"/>
                <a:solidFill>
                  <a:srgbClr val="7B58A7"/>
                </a:solidFill>
                <a:effectLst>
                  <a:outerShdw blurRad="38100" dist="19050" dir="2700000" algn="tl" rotWithShape="0">
                    <a:schemeClr val="dk1">
                      <a:alpha val="40000"/>
                    </a:schemeClr>
                  </a:outerShdw>
                </a:effectLst>
              </a:rPr>
              <a:t>5</a:t>
            </a:r>
            <a:endParaRPr lang="pt-BR" sz="5400" b="0" cap="none" spc="0" dirty="0">
              <a:ln w="0"/>
              <a:solidFill>
                <a:srgbClr val="7B58A7"/>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26671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5CB23CA-78ED-4124-A42F-1D3C7414B76B}"/>
              </a:ext>
            </a:extLst>
          </p:cNvPr>
          <p:cNvSpPr>
            <a:spLocks noGrp="1"/>
          </p:cNvSpPr>
          <p:nvPr>
            <p:ph idx="1"/>
          </p:nvPr>
        </p:nvSpPr>
        <p:spPr/>
        <p:txBody>
          <a:bodyPr/>
          <a:lstStyle/>
          <a:p>
            <a:endParaRPr lang="pt-BR" dirty="0"/>
          </a:p>
        </p:txBody>
      </p:sp>
      <p:sp>
        <p:nvSpPr>
          <p:cNvPr id="5" name="Título 4">
            <a:extLst>
              <a:ext uri="{FF2B5EF4-FFF2-40B4-BE49-F238E27FC236}">
                <a16:creationId xmlns:a16="http://schemas.microsoft.com/office/drawing/2014/main" id="{5C242C19-3A4D-4A0E-A166-6C0015F2C880}"/>
              </a:ext>
            </a:extLst>
          </p:cNvPr>
          <p:cNvSpPr>
            <a:spLocks noGrp="1"/>
          </p:cNvSpPr>
          <p:nvPr>
            <p:ph type="title"/>
          </p:nvPr>
        </p:nvSpPr>
        <p:spPr/>
        <p:txBody>
          <a:bodyPr/>
          <a:lstStyle/>
          <a:p>
            <a:endParaRPr lang="pt-BR"/>
          </a:p>
        </p:txBody>
      </p:sp>
      <p:pic>
        <p:nvPicPr>
          <p:cNvPr id="6" name="Imagem 5">
            <a:extLst>
              <a:ext uri="{FF2B5EF4-FFF2-40B4-BE49-F238E27FC236}">
                <a16:creationId xmlns:a16="http://schemas.microsoft.com/office/drawing/2014/main" id="{7D4FCC8F-DA2F-4F1E-A65D-80708FEA21A1}"/>
              </a:ext>
            </a:extLst>
          </p:cNvPr>
          <p:cNvPicPr>
            <a:picLocks noChangeAspect="1"/>
          </p:cNvPicPr>
          <p:nvPr/>
        </p:nvPicPr>
        <p:blipFill>
          <a:blip r:embed="rId2"/>
          <a:stretch>
            <a:fillRect/>
          </a:stretch>
        </p:blipFill>
        <p:spPr>
          <a:xfrm>
            <a:off x="0" y="47207"/>
            <a:ext cx="12192000" cy="6838177"/>
          </a:xfrm>
          <a:prstGeom prst="rect">
            <a:avLst/>
          </a:prstGeom>
        </p:spPr>
      </p:pic>
    </p:spTree>
    <p:extLst>
      <p:ext uri="{BB962C8B-B14F-4D97-AF65-F5344CB8AC3E}">
        <p14:creationId xmlns:p14="http://schemas.microsoft.com/office/powerpoint/2010/main" val="762713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6A6D37-6C32-42FA-B03F-D739A36DDAAA}"/>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382DCBDE-4799-4B2F-888D-A20602DA7243}"/>
              </a:ext>
            </a:extLst>
          </p:cNvPr>
          <p:cNvSpPr>
            <a:spLocks noGrp="1"/>
          </p:cNvSpPr>
          <p:nvPr>
            <p:ph idx="1"/>
          </p:nvPr>
        </p:nvSpPr>
        <p:spPr/>
        <p:txBody>
          <a:bodyPr/>
          <a:lstStyle/>
          <a:p>
            <a:endParaRPr lang="pt-BR"/>
          </a:p>
        </p:txBody>
      </p:sp>
      <p:pic>
        <p:nvPicPr>
          <p:cNvPr id="4" name="Imagem 3">
            <a:extLst>
              <a:ext uri="{FF2B5EF4-FFF2-40B4-BE49-F238E27FC236}">
                <a16:creationId xmlns:a16="http://schemas.microsoft.com/office/drawing/2014/main" id="{9D098F73-D2A0-486C-A1FF-1D06A07A6A7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14512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F2FF5F-4253-4FDE-9227-2A2AD6F75EF2}"/>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E64A0D36-F3CA-41FE-AD79-1F0BB74E3459}"/>
              </a:ext>
            </a:extLst>
          </p:cNvPr>
          <p:cNvSpPr>
            <a:spLocks noGrp="1"/>
          </p:cNvSpPr>
          <p:nvPr>
            <p:ph idx="1"/>
          </p:nvPr>
        </p:nvSpPr>
        <p:spPr/>
        <p:txBody>
          <a:bodyPr/>
          <a:lstStyle/>
          <a:p>
            <a:endParaRPr lang="pt-BR"/>
          </a:p>
        </p:txBody>
      </p:sp>
      <p:pic>
        <p:nvPicPr>
          <p:cNvPr id="4" name="Imagem 3">
            <a:extLst>
              <a:ext uri="{FF2B5EF4-FFF2-40B4-BE49-F238E27FC236}">
                <a16:creationId xmlns:a16="http://schemas.microsoft.com/office/drawing/2014/main" id="{69697FE7-B3BA-44A0-8EEB-C86C686ED4F1}"/>
              </a:ext>
            </a:extLst>
          </p:cNvPr>
          <p:cNvPicPr>
            <a:picLocks noChangeAspect="1"/>
          </p:cNvPicPr>
          <p:nvPr/>
        </p:nvPicPr>
        <p:blipFill>
          <a:blip r:embed="rId2"/>
          <a:stretch>
            <a:fillRect/>
          </a:stretch>
        </p:blipFill>
        <p:spPr>
          <a:xfrm>
            <a:off x="-1" y="-27384"/>
            <a:ext cx="12263393" cy="6885384"/>
          </a:xfrm>
          <a:prstGeom prst="rect">
            <a:avLst/>
          </a:prstGeom>
        </p:spPr>
      </p:pic>
    </p:spTree>
    <p:extLst>
      <p:ext uri="{BB962C8B-B14F-4D97-AF65-F5344CB8AC3E}">
        <p14:creationId xmlns:p14="http://schemas.microsoft.com/office/powerpoint/2010/main" val="489267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0E0E37-36A6-4E5A-8201-C979FB7612C9}"/>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CDBE602F-C548-4859-BB2D-1F1F2036FB0A}"/>
              </a:ext>
            </a:extLst>
          </p:cNvPr>
          <p:cNvSpPr>
            <a:spLocks noGrp="1"/>
          </p:cNvSpPr>
          <p:nvPr>
            <p:ph idx="1"/>
          </p:nvPr>
        </p:nvSpPr>
        <p:spPr/>
        <p:txBody>
          <a:bodyPr/>
          <a:lstStyle/>
          <a:p>
            <a:endParaRPr lang="pt-BR"/>
          </a:p>
        </p:txBody>
      </p:sp>
      <p:pic>
        <p:nvPicPr>
          <p:cNvPr id="4" name="Imagem 3">
            <a:extLst>
              <a:ext uri="{FF2B5EF4-FFF2-40B4-BE49-F238E27FC236}">
                <a16:creationId xmlns:a16="http://schemas.microsoft.com/office/drawing/2014/main" id="{6A2A05B6-554D-4E2F-9601-EA6D7A35E9FB}"/>
              </a:ext>
            </a:extLst>
          </p:cNvPr>
          <p:cNvPicPr>
            <a:picLocks noChangeAspect="1"/>
          </p:cNvPicPr>
          <p:nvPr/>
        </p:nvPicPr>
        <p:blipFill>
          <a:blip r:embed="rId2"/>
          <a:stretch>
            <a:fillRect/>
          </a:stretch>
        </p:blipFill>
        <p:spPr>
          <a:xfrm>
            <a:off x="0" y="0"/>
            <a:ext cx="12288688" cy="6956344"/>
          </a:xfrm>
          <a:prstGeom prst="rect">
            <a:avLst/>
          </a:prstGeom>
        </p:spPr>
      </p:pic>
    </p:spTree>
    <p:extLst>
      <p:ext uri="{BB962C8B-B14F-4D97-AF65-F5344CB8AC3E}">
        <p14:creationId xmlns:p14="http://schemas.microsoft.com/office/powerpoint/2010/main" val="1010519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623FFC-5C36-4E7E-A3D8-7B2A18CB731E}"/>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A5BF8552-4D74-476D-BE69-F4A33A10C7F9}"/>
              </a:ext>
            </a:extLst>
          </p:cNvPr>
          <p:cNvSpPr>
            <a:spLocks noGrp="1"/>
          </p:cNvSpPr>
          <p:nvPr>
            <p:ph idx="1"/>
          </p:nvPr>
        </p:nvSpPr>
        <p:spPr/>
        <p:txBody>
          <a:bodyPr/>
          <a:lstStyle/>
          <a:p>
            <a:endParaRPr lang="pt-BR"/>
          </a:p>
        </p:txBody>
      </p:sp>
      <p:pic>
        <p:nvPicPr>
          <p:cNvPr id="4" name="Imagem 3">
            <a:extLst>
              <a:ext uri="{FF2B5EF4-FFF2-40B4-BE49-F238E27FC236}">
                <a16:creationId xmlns:a16="http://schemas.microsoft.com/office/drawing/2014/main" id="{DEDDCE4D-AC2E-4160-BDE6-1DFBA2A4EB2F}"/>
              </a:ext>
            </a:extLst>
          </p:cNvPr>
          <p:cNvPicPr>
            <a:picLocks noChangeAspect="1"/>
          </p:cNvPicPr>
          <p:nvPr/>
        </p:nvPicPr>
        <p:blipFill>
          <a:blip r:embed="rId2"/>
          <a:stretch>
            <a:fillRect/>
          </a:stretch>
        </p:blipFill>
        <p:spPr>
          <a:xfrm>
            <a:off x="0" y="0"/>
            <a:ext cx="12192000" cy="6888924"/>
          </a:xfrm>
          <a:prstGeom prst="rect">
            <a:avLst/>
          </a:prstGeom>
        </p:spPr>
      </p:pic>
    </p:spTree>
    <p:extLst>
      <p:ext uri="{BB962C8B-B14F-4D97-AF65-F5344CB8AC3E}">
        <p14:creationId xmlns:p14="http://schemas.microsoft.com/office/powerpoint/2010/main" val="2626698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150416-52AF-4CCF-AE08-D8BA33DAF02B}"/>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AA761865-6453-4AD3-9E37-0662A26889D9}"/>
              </a:ext>
            </a:extLst>
          </p:cNvPr>
          <p:cNvSpPr>
            <a:spLocks noGrp="1"/>
          </p:cNvSpPr>
          <p:nvPr>
            <p:ph idx="1"/>
          </p:nvPr>
        </p:nvSpPr>
        <p:spPr/>
        <p:txBody>
          <a:bodyPr/>
          <a:lstStyle/>
          <a:p>
            <a:endParaRPr lang="pt-BR"/>
          </a:p>
        </p:txBody>
      </p:sp>
      <p:pic>
        <p:nvPicPr>
          <p:cNvPr id="4" name="Imagem 3">
            <a:extLst>
              <a:ext uri="{FF2B5EF4-FFF2-40B4-BE49-F238E27FC236}">
                <a16:creationId xmlns:a16="http://schemas.microsoft.com/office/drawing/2014/main" id="{12883614-EE86-48AB-AE3E-9D64625EF101}"/>
              </a:ext>
            </a:extLst>
          </p:cNvPr>
          <p:cNvPicPr>
            <a:picLocks noChangeAspect="1"/>
          </p:cNvPicPr>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3109816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B37585-BED0-4B55-A5B3-11146A74BBCD}"/>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D0A4FA23-9B20-463A-860E-2C21E377AF43}"/>
              </a:ext>
            </a:extLst>
          </p:cNvPr>
          <p:cNvSpPr>
            <a:spLocks noGrp="1"/>
          </p:cNvSpPr>
          <p:nvPr>
            <p:ph idx="1"/>
          </p:nvPr>
        </p:nvSpPr>
        <p:spPr/>
        <p:txBody>
          <a:bodyPr/>
          <a:lstStyle/>
          <a:p>
            <a:endParaRPr lang="pt-BR"/>
          </a:p>
        </p:txBody>
      </p:sp>
      <p:pic>
        <p:nvPicPr>
          <p:cNvPr id="4" name="Imagem 3">
            <a:extLst>
              <a:ext uri="{FF2B5EF4-FFF2-40B4-BE49-F238E27FC236}">
                <a16:creationId xmlns:a16="http://schemas.microsoft.com/office/drawing/2014/main" id="{DC49B0A3-6029-4139-BDFB-DC2B6E5462F2}"/>
              </a:ext>
            </a:extLst>
          </p:cNvPr>
          <p:cNvPicPr>
            <a:picLocks noChangeAspect="1"/>
          </p:cNvPicPr>
          <p:nvPr/>
        </p:nvPicPr>
        <p:blipFill>
          <a:blip r:embed="rId2"/>
          <a:stretch>
            <a:fillRect/>
          </a:stretch>
        </p:blipFill>
        <p:spPr>
          <a:xfrm>
            <a:off x="-96688" y="0"/>
            <a:ext cx="12411559" cy="6858000"/>
          </a:xfrm>
          <a:prstGeom prst="rect">
            <a:avLst/>
          </a:prstGeom>
        </p:spPr>
      </p:pic>
    </p:spTree>
    <p:extLst>
      <p:ext uri="{BB962C8B-B14F-4D97-AF65-F5344CB8AC3E}">
        <p14:creationId xmlns:p14="http://schemas.microsoft.com/office/powerpoint/2010/main" val="2486972508"/>
      </p:ext>
    </p:extLst>
  </p:cSld>
  <p:clrMapOvr>
    <a:masterClrMapping/>
  </p:clrMapOvr>
</p:sld>
</file>

<file path=ppt/theme/theme1.xml><?xml version="1.0" encoding="utf-8"?>
<a:theme xmlns:a="http://schemas.openxmlformats.org/drawingml/2006/main" name="Tema do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521</TotalTime>
  <Words>951</Words>
  <Application>Microsoft Office PowerPoint</Application>
  <PresentationFormat>Widescreen</PresentationFormat>
  <Paragraphs>128</Paragraphs>
  <Slides>27</Slides>
  <Notes>2</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27</vt:i4>
      </vt:variant>
    </vt:vector>
  </HeadingPairs>
  <TitlesOfParts>
    <vt:vector size="32" baseType="lpstr">
      <vt:lpstr>Arial</vt:lpstr>
      <vt:lpstr>Calibri</vt:lpstr>
      <vt:lpstr>Trebuchet MS</vt:lpstr>
      <vt:lpstr>Wingdings</vt:lpstr>
      <vt:lpstr>Tema do Office</vt:lpstr>
      <vt:lpstr>NOVO CORONAVÍRUS</vt:lpstr>
      <vt:lpstr>O NOVO CORONAVÍRUS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PLANO DE CONTINGÊNCIA </vt:lpstr>
      <vt:lpstr>Apresentação do PowerPoint</vt:lpstr>
      <vt:lpstr>Apresentação do PowerPoint</vt:lpstr>
      <vt:lpstr>Apresentação do PowerPoint</vt:lpstr>
      <vt:lpstr>CENÁRIOS DE OCORRÊNCIA</vt:lpstr>
      <vt:lpstr>CENÁRIOS DE DETECÇÃO</vt:lpstr>
      <vt:lpstr>CENÁRIO DE DETECÇÃO</vt:lpstr>
      <vt:lpstr>OBJETIVOS DO PLANO</vt:lpstr>
      <vt:lpstr>Apresentação do PowerPoint</vt:lpstr>
      <vt:lpstr>COVID-19</vt:lpstr>
      <vt:lpstr>Apresentação do PowerPoint</vt:lpstr>
      <vt:lpstr>Apresentação do PowerPoint</vt:lpstr>
      <vt:lpstr>Apresentação do PowerPoint</vt:lpstr>
      <vt:lpstr>Apresentação do PowerPoint</vt:lpstr>
      <vt:lpstr>ATENÇÃO AO USO ADEQUADO DE EPI!</vt:lpstr>
      <vt:lpstr>NÍVEIS DE RESPOSTA AO COVID-19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Alessandra Franco</dc:creator>
  <cp:lastModifiedBy>Alessandra Lucchesi</cp:lastModifiedBy>
  <cp:revision>61</cp:revision>
  <dcterms:created xsi:type="dcterms:W3CDTF">2019-12-18T21:13:26Z</dcterms:created>
  <dcterms:modified xsi:type="dcterms:W3CDTF">2020-02-14T03:25:59Z</dcterms:modified>
</cp:coreProperties>
</file>