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1"/>
  </p:notesMasterIdLst>
  <p:sldIdLst>
    <p:sldId id="256" r:id="rId3"/>
    <p:sldId id="285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75" r:id="rId17"/>
    <p:sldId id="278" r:id="rId18"/>
    <p:sldId id="279" r:id="rId19"/>
    <p:sldId id="28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D9D"/>
    <a:srgbClr val="0000CC"/>
    <a:srgbClr val="339933"/>
    <a:srgbClr val="2AA476"/>
    <a:srgbClr val="CC00FF"/>
    <a:srgbClr val="CC0066"/>
    <a:srgbClr val="993300"/>
    <a:srgbClr val="FF9933"/>
    <a:srgbClr val="FFCC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2179" autoAdjust="0"/>
  </p:normalViewPr>
  <p:slideViewPr>
    <p:cSldViewPr>
      <p:cViewPr varScale="1">
        <p:scale>
          <a:sx n="81" d="100"/>
          <a:sy n="81" d="100"/>
        </p:scale>
        <p:origin x="-72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E:\FEBRE%20AMARELA\Pop_FX_Regi&#227;o_2012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E:\FEBRE%20AMARELA\Pop_FX_Regi&#227;o_2012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E:\FEBRE%20AMARELA\Pop_FX_Regi&#227;o_2012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E:\FEBRE%20AMARELA\Pop_FX_Regi&#227;o_2012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E:\FEBRE%20AMARELA\Pop_FX_Regi&#227;o_201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EBRE%20AMARELA\Doses%20aplicadas%202010_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46405252924887E-2"/>
          <c:y val="1.4569082861765788E-2"/>
          <c:w val="0.91432280673644684"/>
          <c:h val="0.88112324392812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'[Pop_FX_Região_2012.xls]Gráfico doses e pop'!$A$10</c:f>
              <c:strCache>
                <c:ptCount val="1"/>
                <c:pt idx="0">
                  <c:v>Estado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'[Pop_FX_Região_2012.xls]Gráfico doses e pop'!$B$1:$C$1</c:f>
              <c:strCache>
                <c:ptCount val="2"/>
                <c:pt idx="0">
                  <c:v>População</c:v>
                </c:pt>
                <c:pt idx="1">
                  <c:v>Doses</c:v>
                </c:pt>
              </c:strCache>
            </c:strRef>
          </c:cat>
          <c:val>
            <c:numRef>
              <c:f>'[Pop_FX_Região_2012.xls]Gráfico doses e pop'!$B$10:$C$10</c:f>
              <c:numCache>
                <c:formatCode>0</c:formatCode>
                <c:ptCount val="2"/>
                <c:pt idx="0" formatCode="#,##0">
                  <c:v>2879510</c:v>
                </c:pt>
                <c:pt idx="1">
                  <c:v>3791030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F0-4B81-ACC2-86E118E69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337088"/>
        <c:axId val="69338624"/>
      </c:barChart>
      <c:catAx>
        <c:axId val="6933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69338624"/>
        <c:crosses val="autoZero"/>
        <c:auto val="1"/>
        <c:lblAlgn val="ctr"/>
        <c:lblOffset val="100"/>
        <c:noMultiLvlLbl val="0"/>
      </c:catAx>
      <c:valAx>
        <c:axId val="6933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6933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'[Pop_FX_Região_2012.xls]Gráfico doses e pop'!$B$1</c:f>
              <c:strCache>
                <c:ptCount val="1"/>
                <c:pt idx="0">
                  <c:v>População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'[Pop_FX_Região_2012.xls]Gráfico doses e pop'!$A$2:$A$9</c:f>
              <c:strCache>
                <c:ptCount val="8"/>
                <c:pt idx="0">
                  <c:v>São José de Mipibu</c:v>
                </c:pt>
                <c:pt idx="1">
                  <c:v>Mossoró</c:v>
                </c:pt>
                <c:pt idx="2">
                  <c:v>João Câmara</c:v>
                </c:pt>
                <c:pt idx="3">
                  <c:v>Caicó</c:v>
                </c:pt>
                <c:pt idx="4">
                  <c:v>Santa Cruz</c:v>
                </c:pt>
                <c:pt idx="5">
                  <c:v>Pau dos Ferros</c:v>
                </c:pt>
                <c:pt idx="6">
                  <c:v>Metropolitana</c:v>
                </c:pt>
                <c:pt idx="7">
                  <c:v>Açu</c:v>
                </c:pt>
              </c:strCache>
            </c:strRef>
          </c:cat>
          <c:val>
            <c:numRef>
              <c:f>'[Pop_FX_Região_2012.xls]Gráfico doses e pop'!$B$2:$B$9</c:f>
              <c:numCache>
                <c:formatCode>#,##0</c:formatCode>
                <c:ptCount val="8"/>
                <c:pt idx="0">
                  <c:v>318239</c:v>
                </c:pt>
                <c:pt idx="1">
                  <c:v>401216</c:v>
                </c:pt>
                <c:pt idx="2">
                  <c:v>293536</c:v>
                </c:pt>
                <c:pt idx="3">
                  <c:v>258202</c:v>
                </c:pt>
                <c:pt idx="4">
                  <c:v>164178</c:v>
                </c:pt>
                <c:pt idx="5">
                  <c:v>211207</c:v>
                </c:pt>
                <c:pt idx="6">
                  <c:v>1102030</c:v>
                </c:pt>
                <c:pt idx="7">
                  <c:v>130902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49-45F5-B6B0-EF05AB1C6447}"/>
            </c:ext>
          </c:extLst>
        </c:ser>
        <c:ser>
          <c:idx val="1"/>
          <c:order val="1"/>
          <c:tx>
            <c:strRef>
              <c:f>'[Pop_FX_Região_2012.xls]Gráfico doses e pop'!$C$1</c:f>
              <c:strCache>
                <c:ptCount val="1"/>
                <c:pt idx="0">
                  <c:v>Doses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260162601625997E-2"/>
                  <c:y val="-0.151967457197542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49-45F5-B6B0-EF05AB1C6447}"/>
                </c:ext>
              </c:extLst>
            </c:dLbl>
            <c:dLbl>
              <c:idx val="1"/>
              <c:layout>
                <c:manualLayout>
                  <c:x val="2.4390243902439025E-2"/>
                  <c:y val="-0.13025782045503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49-45F5-B6B0-EF05AB1C6447}"/>
                </c:ext>
              </c:extLst>
            </c:dLbl>
            <c:dLbl>
              <c:idx val="2"/>
              <c:layout>
                <c:manualLayout>
                  <c:x val="2.4390243902439025E-2"/>
                  <c:y val="-0.14111263882628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49-45F5-B6B0-EF05AB1C6447}"/>
                </c:ext>
              </c:extLst>
            </c:dLbl>
            <c:dLbl>
              <c:idx val="3"/>
              <c:layout>
                <c:manualLayout>
                  <c:x val="1.4227642276422689E-2"/>
                  <c:y val="-0.10854818371253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49-45F5-B6B0-EF05AB1C6447}"/>
                </c:ext>
              </c:extLst>
            </c:dLbl>
            <c:dLbl>
              <c:idx val="4"/>
              <c:layout>
                <c:manualLayout>
                  <c:x val="4.0650406504065045E-3"/>
                  <c:y val="-0.13025782045503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49-45F5-B6B0-EF05AB1C6447}"/>
                </c:ext>
              </c:extLst>
            </c:dLbl>
            <c:dLbl>
              <c:idx val="5"/>
              <c:layout>
                <c:manualLayout>
                  <c:x val="6.0975609756096071E-3"/>
                  <c:y val="-0.12302127487420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49-45F5-B6B0-EF05AB1C6447}"/>
                </c:ext>
              </c:extLst>
            </c:dLbl>
            <c:dLbl>
              <c:idx val="7"/>
              <c:layout>
                <c:manualLayout>
                  <c:x val="0"/>
                  <c:y val="-9.4075092550859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49-45F5-B6B0-EF05AB1C6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'[Pop_FX_Região_2012.xls]Gráfico doses e pop'!$A$2:$A$9</c:f>
              <c:strCache>
                <c:ptCount val="8"/>
                <c:pt idx="0">
                  <c:v>São José de Mipibu</c:v>
                </c:pt>
                <c:pt idx="1">
                  <c:v>Mossoró</c:v>
                </c:pt>
                <c:pt idx="2">
                  <c:v>João Câmara</c:v>
                </c:pt>
                <c:pt idx="3">
                  <c:v>Caicó</c:v>
                </c:pt>
                <c:pt idx="4">
                  <c:v>Santa Cruz</c:v>
                </c:pt>
                <c:pt idx="5">
                  <c:v>Pau dos Ferros</c:v>
                </c:pt>
                <c:pt idx="6">
                  <c:v>Metropolitana</c:v>
                </c:pt>
                <c:pt idx="7">
                  <c:v>Açu</c:v>
                </c:pt>
              </c:strCache>
            </c:strRef>
          </c:cat>
          <c:val>
            <c:numRef>
              <c:f>'[Pop_FX_Região_2012.xls]Gráfico doses e pop'!$C$2:$C$9</c:f>
              <c:numCache>
                <c:formatCode>0</c:formatCode>
                <c:ptCount val="8"/>
                <c:pt idx="0">
                  <c:v>419665.7</c:v>
                </c:pt>
                <c:pt idx="1">
                  <c:v>528212.80000000005</c:v>
                </c:pt>
                <c:pt idx="2">
                  <c:v>387175.8</c:v>
                </c:pt>
                <c:pt idx="3">
                  <c:v>339697.6</c:v>
                </c:pt>
                <c:pt idx="4">
                  <c:v>216374.39999999999</c:v>
                </c:pt>
                <c:pt idx="5">
                  <c:v>278218.09999999998</c:v>
                </c:pt>
                <c:pt idx="6">
                  <c:v>1449209</c:v>
                </c:pt>
                <c:pt idx="7">
                  <c:v>172476.6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449-45F5-B6B0-EF05AB1C6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393024"/>
        <c:axId val="69427584"/>
      </c:barChart>
      <c:catAx>
        <c:axId val="6939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427584"/>
        <c:crosses val="autoZero"/>
        <c:auto val="1"/>
        <c:lblAlgn val="ctr"/>
        <c:lblOffset val="100"/>
        <c:noMultiLvlLbl val="0"/>
      </c:catAx>
      <c:valAx>
        <c:axId val="6942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39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Jun_jul!$B$1</c:f>
              <c:strCache>
                <c:ptCount val="1"/>
                <c:pt idx="0">
                  <c:v>População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Jun_jul!$A$2:$A$4</c:f>
              <c:strCache>
                <c:ptCount val="3"/>
                <c:pt idx="0">
                  <c:v>São José de Mipibu</c:v>
                </c:pt>
                <c:pt idx="1">
                  <c:v>Metropolitana</c:v>
                </c:pt>
                <c:pt idx="2">
                  <c:v>João Câmara</c:v>
                </c:pt>
              </c:strCache>
            </c:strRef>
          </c:cat>
          <c:val>
            <c:numRef>
              <c:f>Jun_jul!$B$2:$B$4</c:f>
              <c:numCache>
                <c:formatCode>#,##0</c:formatCode>
                <c:ptCount val="3"/>
                <c:pt idx="0">
                  <c:v>318239</c:v>
                </c:pt>
                <c:pt idx="1">
                  <c:v>1102030</c:v>
                </c:pt>
                <c:pt idx="2">
                  <c:v>293536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A0-41AC-81FE-1BF6A34F0634}"/>
            </c:ext>
          </c:extLst>
        </c:ser>
        <c:ser>
          <c:idx val="1"/>
          <c:order val="1"/>
          <c:tx>
            <c:strRef>
              <c:f>Jun_jul!$C$1</c:f>
              <c:strCache>
                <c:ptCount val="1"/>
                <c:pt idx="0">
                  <c:v>Doses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Jun_jul!$A$2:$A$4</c:f>
              <c:strCache>
                <c:ptCount val="3"/>
                <c:pt idx="0">
                  <c:v>São José de Mipibu</c:v>
                </c:pt>
                <c:pt idx="1">
                  <c:v>Metropolitana</c:v>
                </c:pt>
                <c:pt idx="2">
                  <c:v>João Câmara</c:v>
                </c:pt>
              </c:strCache>
            </c:strRef>
          </c:cat>
          <c:val>
            <c:numRef>
              <c:f>Jun_jul!$C$2:$C$4</c:f>
              <c:numCache>
                <c:formatCode>0</c:formatCode>
                <c:ptCount val="3"/>
                <c:pt idx="0">
                  <c:v>419665.7</c:v>
                </c:pt>
                <c:pt idx="1">
                  <c:v>1449209</c:v>
                </c:pt>
                <c:pt idx="2">
                  <c:v>387175.8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A0-41AC-81FE-1BF6A34F0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442560"/>
        <c:axId val="72426240"/>
      </c:barChart>
      <c:catAx>
        <c:axId val="6944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426240"/>
        <c:crosses val="autoZero"/>
        <c:auto val="1"/>
        <c:lblAlgn val="ctr"/>
        <c:lblOffset val="100"/>
        <c:noMultiLvlLbl val="0"/>
      </c:catAx>
      <c:valAx>
        <c:axId val="7242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44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Ago_set!$B$1</c:f>
              <c:strCache>
                <c:ptCount val="1"/>
                <c:pt idx="0">
                  <c:v>População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Ago_set!$A$2:$A$4</c:f>
              <c:strCache>
                <c:ptCount val="3"/>
                <c:pt idx="0">
                  <c:v>Santa Cruz</c:v>
                </c:pt>
                <c:pt idx="1">
                  <c:v>Mossoró</c:v>
                </c:pt>
                <c:pt idx="2">
                  <c:v>Pau dos Ferros</c:v>
                </c:pt>
              </c:strCache>
            </c:strRef>
          </c:cat>
          <c:val>
            <c:numRef>
              <c:f>Ago_set!$B$2:$B$4</c:f>
              <c:numCache>
                <c:formatCode>#,##0</c:formatCode>
                <c:ptCount val="3"/>
                <c:pt idx="0">
                  <c:v>164178</c:v>
                </c:pt>
                <c:pt idx="1">
                  <c:v>401216</c:v>
                </c:pt>
                <c:pt idx="2">
                  <c:v>211207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91-405B-9768-2CDC3D6BE086}"/>
            </c:ext>
          </c:extLst>
        </c:ser>
        <c:ser>
          <c:idx val="1"/>
          <c:order val="1"/>
          <c:tx>
            <c:strRef>
              <c:f>Ago_set!$C$1</c:f>
              <c:strCache>
                <c:ptCount val="1"/>
                <c:pt idx="0">
                  <c:v>Doses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Ago_set!$A$2:$A$4</c:f>
              <c:strCache>
                <c:ptCount val="3"/>
                <c:pt idx="0">
                  <c:v>Santa Cruz</c:v>
                </c:pt>
                <c:pt idx="1">
                  <c:v>Mossoró</c:v>
                </c:pt>
                <c:pt idx="2">
                  <c:v>Pau dos Ferros</c:v>
                </c:pt>
              </c:strCache>
            </c:strRef>
          </c:cat>
          <c:val>
            <c:numRef>
              <c:f>Ago_set!$C$2:$C$4</c:f>
              <c:numCache>
                <c:formatCode>0</c:formatCode>
                <c:ptCount val="3"/>
                <c:pt idx="0">
                  <c:v>216374.39999999999</c:v>
                </c:pt>
                <c:pt idx="1">
                  <c:v>528212.80000000005</c:v>
                </c:pt>
                <c:pt idx="2">
                  <c:v>278218.09999999998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91-405B-9768-2CDC3D6BE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454144"/>
        <c:axId val="72455680"/>
      </c:barChart>
      <c:catAx>
        <c:axId val="7245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455680"/>
        <c:crosses val="autoZero"/>
        <c:auto val="1"/>
        <c:lblAlgn val="ctr"/>
        <c:lblOffset val="100"/>
        <c:noMultiLvlLbl val="0"/>
      </c:catAx>
      <c:valAx>
        <c:axId val="7245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45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Out_Nov!$A$2</c:f>
              <c:strCache>
                <c:ptCount val="1"/>
                <c:pt idx="0">
                  <c:v>Caicó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Out_Nov!$B$1:$C$1</c:f>
              <c:strCache>
                <c:ptCount val="2"/>
                <c:pt idx="0">
                  <c:v>Total</c:v>
                </c:pt>
                <c:pt idx="1">
                  <c:v>Doses</c:v>
                </c:pt>
              </c:strCache>
            </c:strRef>
          </c:cat>
          <c:val>
            <c:numRef>
              <c:f>Out_Nov!$B$2:$C$2</c:f>
              <c:numCache>
                <c:formatCode>0</c:formatCode>
                <c:ptCount val="2"/>
                <c:pt idx="0" formatCode="#,##0">
                  <c:v>258202</c:v>
                </c:pt>
                <c:pt idx="1">
                  <c:v>339697.6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E0-4067-B310-F6A9E27E4ACD}"/>
            </c:ext>
          </c:extLst>
        </c:ser>
        <c:ser>
          <c:idx val="1"/>
          <c:order val="1"/>
          <c:tx>
            <c:strRef>
              <c:f>Out_Nov!$A$3</c:f>
              <c:strCache>
                <c:ptCount val="1"/>
                <c:pt idx="0">
                  <c:v>Açu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Out_Nov!$B$1:$C$1</c:f>
              <c:strCache>
                <c:ptCount val="2"/>
                <c:pt idx="0">
                  <c:v>Total</c:v>
                </c:pt>
                <c:pt idx="1">
                  <c:v>Doses</c:v>
                </c:pt>
              </c:strCache>
            </c:strRef>
          </c:cat>
          <c:val>
            <c:numRef>
              <c:f>Out_Nov!$B$3:$C$3</c:f>
              <c:numCache>
                <c:formatCode>0</c:formatCode>
                <c:ptCount val="2"/>
                <c:pt idx="0" formatCode="#,##0">
                  <c:v>130902</c:v>
                </c:pt>
                <c:pt idx="1">
                  <c:v>172476.6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E0-4067-B310-F6A9E27E4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516736"/>
        <c:axId val="72518272"/>
      </c:barChart>
      <c:catAx>
        <c:axId val="7251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518272"/>
        <c:crosses val="autoZero"/>
        <c:auto val="1"/>
        <c:lblAlgn val="ctr"/>
        <c:lblOffset val="100"/>
        <c:noMultiLvlLbl val="0"/>
      </c:catAx>
      <c:valAx>
        <c:axId val="7251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251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0070C0"/>
                </a:solidFill>
              </a:defRPr>
            </a:pPr>
            <a:r>
              <a:rPr lang="en-US" sz="2400">
                <a:solidFill>
                  <a:srgbClr val="0070C0"/>
                </a:solidFill>
              </a:rPr>
              <a:t>Doses da vacina febre amarela administrada no Rio Grande do Norte 2010 a 2019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6640123374408707E-2"/>
          <c:y val="0.1820797065544553"/>
          <c:w val="0.90335987662559125"/>
          <c:h val="0.73388960083334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Sheet1!$B$20:$K$20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Sheet1!$B$21:$K$21</c:f>
              <c:numCache>
                <c:formatCode>#,##0</c:formatCode>
                <c:ptCount val="10"/>
                <c:pt idx="0">
                  <c:v>2142137</c:v>
                </c:pt>
                <c:pt idx="1">
                  <c:v>1605922</c:v>
                </c:pt>
                <c:pt idx="2">
                  <c:v>2004738</c:v>
                </c:pt>
                <c:pt idx="3">
                  <c:v>3007442</c:v>
                </c:pt>
                <c:pt idx="4">
                  <c:v>2470537</c:v>
                </c:pt>
                <c:pt idx="5">
                  <c:v>2253496</c:v>
                </c:pt>
                <c:pt idx="6">
                  <c:v>2215792</c:v>
                </c:pt>
                <c:pt idx="7">
                  <c:v>1254229</c:v>
                </c:pt>
                <c:pt idx="8">
                  <c:v>1389276</c:v>
                </c:pt>
                <c:pt idx="9">
                  <c:v>902219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9F-4ADF-B113-B2350AEA9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569216"/>
        <c:axId val="72570752"/>
      </c:barChart>
      <c:catAx>
        <c:axId val="7256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2570752"/>
        <c:crosses val="autoZero"/>
        <c:auto val="1"/>
        <c:lblAlgn val="ctr"/>
        <c:lblOffset val="100"/>
        <c:noMultiLvlLbl val="0"/>
      </c:catAx>
      <c:valAx>
        <c:axId val="725707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2569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07F29-2B35-4703-929D-264B41DB4D48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EF728-1B34-436F-B320-C727398CE9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43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m relacionada">
            <a:extLst>
              <a:ext uri="{FF2B5EF4-FFF2-40B4-BE49-F238E27FC236}">
                <a16:creationId xmlns="" xmlns:a16="http://schemas.microsoft.com/office/drawing/2014/main" id="{9E8FA081-A07E-4940-AE8A-EB39F539DB6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1857" r="5690" b="15750"/>
          <a:stretch/>
        </p:blipFill>
        <p:spPr bwMode="auto">
          <a:xfrm>
            <a:off x="-62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15BCADDF-A8BB-4F36-ABDF-9ED6BFA415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78" y="3028474"/>
            <a:ext cx="3284271" cy="1347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90864" y="2693989"/>
            <a:ext cx="5757664" cy="1470025"/>
          </a:xfrm>
        </p:spPr>
        <p:txBody>
          <a:bodyPr/>
          <a:lstStyle>
            <a:lvl1pPr algn="l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90865" y="4274517"/>
            <a:ext cx="5757647" cy="985664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4980" y="6607448"/>
            <a:ext cx="3860800" cy="1339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b="1" dirty="0" smtClean="0"/>
              <a:t>SUBCOORDENADORIA DE VIGILÂNCIA EPIDEMIOLÓGICA</a:t>
            </a:r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F49CD4CA-3CE8-4B63-BCC3-D2465D289842}"/>
              </a:ext>
            </a:extLst>
          </p:cNvPr>
          <p:cNvCxnSpPr/>
          <p:nvPr userDrawn="1"/>
        </p:nvCxnSpPr>
        <p:spPr>
          <a:xfrm>
            <a:off x="4871864" y="2535188"/>
            <a:ext cx="0" cy="23339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ítulo 2"/>
          <p:cNvSpPr txBox="1">
            <a:spLocks/>
          </p:cNvSpPr>
          <p:nvPr userDrawn="1"/>
        </p:nvSpPr>
        <p:spPr>
          <a:xfrm>
            <a:off x="1127450" y="5621784"/>
            <a:ext cx="4176463" cy="985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 b="1" dirty="0">
              <a:latin typeface="+mn-lt"/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1" y="5949280"/>
            <a:ext cx="993283" cy="7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6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="" xmlns:a16="http://schemas.microsoft.com/office/drawing/2014/main" id="{F6356239-1A84-4A86-81EF-FFBB6C39D770}"/>
              </a:ext>
            </a:extLst>
          </p:cNvPr>
          <p:cNvGrpSpPr/>
          <p:nvPr userDrawn="1"/>
        </p:nvGrpSpPr>
        <p:grpSpPr>
          <a:xfrm>
            <a:off x="0" y="5257802"/>
            <a:ext cx="12192000" cy="1588875"/>
            <a:chOff x="0" y="5257800"/>
            <a:chExt cx="12192000" cy="1588875"/>
          </a:xfrm>
        </p:grpSpPr>
        <p:pic>
          <p:nvPicPr>
            <p:cNvPr id="8" name="Picture 2" descr="Imagem relacionada">
              <a:extLst>
                <a:ext uri="{FF2B5EF4-FFF2-40B4-BE49-F238E27FC236}">
                  <a16:creationId xmlns="" xmlns:a16="http://schemas.microsoft.com/office/drawing/2014/main" id="{AB70976F-C78B-43C7-ADA6-A144D11320E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m 8">
              <a:extLst>
                <a:ext uri="{FF2B5EF4-FFF2-40B4-BE49-F238E27FC236}">
                  <a16:creationId xmlns="" xmlns:a16="http://schemas.microsoft.com/office/drawing/2014/main" id="{FEB73A6F-970C-4B23-91D2-EC71E02629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0" name="Imagem 9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7185B7A3-5E62-4208-96AB-98B72CB529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4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="" xmlns:a16="http://schemas.microsoft.com/office/drawing/2014/main" id="{91862ACA-3561-431D-97F0-FCA10A982A87}"/>
              </a:ext>
            </a:extLst>
          </p:cNvPr>
          <p:cNvGrpSpPr/>
          <p:nvPr userDrawn="1"/>
        </p:nvGrpSpPr>
        <p:grpSpPr>
          <a:xfrm>
            <a:off x="0" y="5257802"/>
            <a:ext cx="12192000" cy="1588875"/>
            <a:chOff x="0" y="5257800"/>
            <a:chExt cx="12192000" cy="1588875"/>
          </a:xfrm>
        </p:grpSpPr>
        <p:pic>
          <p:nvPicPr>
            <p:cNvPr id="8" name="Picture 2" descr="Imagem relacionada">
              <a:extLst>
                <a:ext uri="{FF2B5EF4-FFF2-40B4-BE49-F238E27FC236}">
                  <a16:creationId xmlns="" xmlns:a16="http://schemas.microsoft.com/office/drawing/2014/main" id="{9B8638A0-82CC-4718-9484-CE7D641D63A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m 8">
              <a:extLst>
                <a:ext uri="{FF2B5EF4-FFF2-40B4-BE49-F238E27FC236}">
                  <a16:creationId xmlns="" xmlns:a16="http://schemas.microsoft.com/office/drawing/2014/main" id="{C1485913-034F-4AB2-9659-EBE6B57D90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0" name="Imagem 9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D0894E83-5956-4F11-B4B5-64FA2AB17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81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D79-EEC0-4B65-9AFD-0364ED90540B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ED40-E7AD-431B-B8BA-0762520DB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483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AD79-EEC0-4B65-9AFD-0364ED90540B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ED40-E7AD-431B-B8BA-0762520DB3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3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04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39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61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94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88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7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="" xmlns:a16="http://schemas.microsoft.com/office/drawing/2014/main" id="{09F4C4C5-ABAB-4AA1-9448-C76CBE3A4417}"/>
              </a:ext>
            </a:extLst>
          </p:cNvPr>
          <p:cNvGrpSpPr/>
          <p:nvPr userDrawn="1"/>
        </p:nvGrpSpPr>
        <p:grpSpPr>
          <a:xfrm>
            <a:off x="0" y="5257802"/>
            <a:ext cx="12192000" cy="1588875"/>
            <a:chOff x="0" y="5257800"/>
            <a:chExt cx="12192000" cy="1588875"/>
          </a:xfrm>
        </p:grpSpPr>
        <p:pic>
          <p:nvPicPr>
            <p:cNvPr id="7" name="Picture 2" descr="Imagem relacionada">
              <a:extLst>
                <a:ext uri="{FF2B5EF4-FFF2-40B4-BE49-F238E27FC236}">
                  <a16:creationId xmlns="" xmlns:a16="http://schemas.microsoft.com/office/drawing/2014/main" id="{9203AC0B-E9DA-402B-9899-3B3B3E45EF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>
              <a:extLst>
                <a:ext uri="{FF2B5EF4-FFF2-40B4-BE49-F238E27FC236}">
                  <a16:creationId xmlns="" xmlns:a16="http://schemas.microsoft.com/office/drawing/2014/main" id="{F1B5141F-2F9E-4520-8D8C-E9A380E26B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0" name="Imagem 9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0CF569FE-5D7C-40C5-8B4B-367F9ECBD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nton" panose="00000800000000000000" pitchFamily="50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nton Light" panose="00000400000000000000" pitchFamily="50" charset="0"/>
              </a:defRPr>
            </a:lvl1pPr>
            <a:lvl2pPr>
              <a:defRPr>
                <a:latin typeface="Panton Light" panose="00000400000000000000" pitchFamily="50" charset="0"/>
              </a:defRPr>
            </a:lvl2pPr>
            <a:lvl3pPr>
              <a:defRPr>
                <a:latin typeface="Panton Light" panose="00000400000000000000" pitchFamily="50" charset="0"/>
              </a:defRPr>
            </a:lvl3pPr>
            <a:lvl4pPr>
              <a:defRPr>
                <a:latin typeface="Panton Light" panose="00000400000000000000" pitchFamily="50" charset="0"/>
              </a:defRPr>
            </a:lvl4pPr>
            <a:lvl5pPr>
              <a:defRPr>
                <a:latin typeface="Panton Light" panose="00000400000000000000" pitchFamily="50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59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48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57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29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06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9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m relacionada">
            <a:extLst>
              <a:ext uri="{FF2B5EF4-FFF2-40B4-BE49-F238E27FC236}">
                <a16:creationId xmlns="" xmlns:a16="http://schemas.microsoft.com/office/drawing/2014/main" id="{8409C48F-BB8E-4AF1-BC10-A1ADB91E8A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1857" r="5690" b="15750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9576" y="2996952"/>
            <a:ext cx="8640960" cy="1362075"/>
          </a:xfrm>
        </p:spPr>
        <p:txBody>
          <a:bodyPr anchor="t">
            <a:noAutofit/>
          </a:bodyPr>
          <a:lstStyle>
            <a:lvl1pPr algn="ctr">
              <a:defRPr sz="4400" b="1" cap="all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B8FD34F8-8A66-44B4-B802-F9A1A8E388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428" y="6320049"/>
            <a:ext cx="1297069" cy="526626"/>
          </a:xfrm>
          <a:prstGeom prst="rect">
            <a:avLst/>
          </a:prstGeom>
        </p:spPr>
      </p:pic>
      <p:pic>
        <p:nvPicPr>
          <p:cNvPr id="9" name="Imagem 8" descr="Uma imagem contendo desenho&#10;&#10;Descrição gerada automaticamente">
            <a:extLst>
              <a:ext uri="{FF2B5EF4-FFF2-40B4-BE49-F238E27FC236}">
                <a16:creationId xmlns="" xmlns:a16="http://schemas.microsoft.com/office/drawing/2014/main" id="{50B4A09C-842C-4866-BD39-D3D45151FD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" y="6259847"/>
            <a:ext cx="536575" cy="41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6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326B1557-FB52-46C2-B089-E4FE526C7888}"/>
              </a:ext>
            </a:extLst>
          </p:cNvPr>
          <p:cNvGrpSpPr/>
          <p:nvPr userDrawn="1"/>
        </p:nvGrpSpPr>
        <p:grpSpPr>
          <a:xfrm>
            <a:off x="0" y="5257802"/>
            <a:ext cx="12192000" cy="1588875"/>
            <a:chOff x="0" y="5257800"/>
            <a:chExt cx="12192000" cy="1588875"/>
          </a:xfrm>
        </p:grpSpPr>
        <p:pic>
          <p:nvPicPr>
            <p:cNvPr id="9" name="Picture 2" descr="Imagem relacionada">
              <a:extLst>
                <a:ext uri="{FF2B5EF4-FFF2-40B4-BE49-F238E27FC236}">
                  <a16:creationId xmlns="" xmlns:a16="http://schemas.microsoft.com/office/drawing/2014/main" id="{C02B141E-495F-48BB-B416-088DEB0CF9A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="" xmlns:a16="http://schemas.microsoft.com/office/drawing/2014/main" id="{CEC9A5B1-3D03-41D8-B009-522D56413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1" name="Imagem 10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8936A228-F581-4CD7-9CDB-8051ED3FFE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3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="" xmlns:a16="http://schemas.microsoft.com/office/drawing/2014/main" id="{E17979FD-2154-487F-A292-301F110044BC}"/>
              </a:ext>
            </a:extLst>
          </p:cNvPr>
          <p:cNvGrpSpPr/>
          <p:nvPr userDrawn="1"/>
        </p:nvGrpSpPr>
        <p:grpSpPr>
          <a:xfrm>
            <a:off x="0" y="5257802"/>
            <a:ext cx="12192000" cy="1588875"/>
            <a:chOff x="0" y="5257800"/>
            <a:chExt cx="12192000" cy="1588875"/>
          </a:xfrm>
        </p:grpSpPr>
        <p:pic>
          <p:nvPicPr>
            <p:cNvPr id="11" name="Picture 2" descr="Imagem relacionada">
              <a:extLst>
                <a:ext uri="{FF2B5EF4-FFF2-40B4-BE49-F238E27FC236}">
                  <a16:creationId xmlns="" xmlns:a16="http://schemas.microsoft.com/office/drawing/2014/main" id="{D07B66E4-E32B-4DA3-87F1-99BE22C2519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1">
              <a:extLst>
                <a:ext uri="{FF2B5EF4-FFF2-40B4-BE49-F238E27FC236}">
                  <a16:creationId xmlns="" xmlns:a16="http://schemas.microsoft.com/office/drawing/2014/main" id="{23E49792-0FA0-47BC-B7DA-913D238E4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3" name="Imagem 12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D7AA20C3-C5B8-4F98-818B-8CCFB7BC43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4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>
            <a:extLst>
              <a:ext uri="{FF2B5EF4-FFF2-40B4-BE49-F238E27FC236}">
                <a16:creationId xmlns="" xmlns:a16="http://schemas.microsoft.com/office/drawing/2014/main" id="{D5652827-E6FF-470E-BD8F-7D6C2B0729C2}"/>
              </a:ext>
            </a:extLst>
          </p:cNvPr>
          <p:cNvGrpSpPr/>
          <p:nvPr userDrawn="1"/>
        </p:nvGrpSpPr>
        <p:grpSpPr>
          <a:xfrm>
            <a:off x="0" y="5728558"/>
            <a:ext cx="12192000" cy="1143000"/>
            <a:chOff x="0" y="5717233"/>
            <a:chExt cx="12192000" cy="1143000"/>
          </a:xfrm>
        </p:grpSpPr>
        <p:pic>
          <p:nvPicPr>
            <p:cNvPr id="8" name="Picture 2" descr="Imagem relacionada">
              <a:extLst>
                <a:ext uri="{FF2B5EF4-FFF2-40B4-BE49-F238E27FC236}">
                  <a16:creationId xmlns="" xmlns:a16="http://schemas.microsoft.com/office/drawing/2014/main" id="{A8E7DB74-EA15-4D10-A6A5-A53E3DD940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27766"/>
            <a:stretch/>
          </p:blipFill>
          <p:spPr bwMode="auto">
            <a:xfrm>
              <a:off x="0" y="5717233"/>
              <a:ext cx="12192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m 8">
              <a:extLst>
                <a:ext uri="{FF2B5EF4-FFF2-40B4-BE49-F238E27FC236}">
                  <a16:creationId xmlns="" xmlns:a16="http://schemas.microsoft.com/office/drawing/2014/main" id="{C68B6EF3-B41A-48A5-959F-885D7C913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0" name="Imagem 9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D416CB8B-1DC0-42B5-ADD7-917C2CC1F6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987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t>‹nº›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EAE461AC-0124-4532-A3A0-B8270FEAA774}"/>
              </a:ext>
            </a:extLst>
          </p:cNvPr>
          <p:cNvGrpSpPr/>
          <p:nvPr userDrawn="1"/>
        </p:nvGrpSpPr>
        <p:grpSpPr>
          <a:xfrm>
            <a:off x="0" y="5728558"/>
            <a:ext cx="12192000" cy="1143000"/>
            <a:chOff x="0" y="5717233"/>
            <a:chExt cx="12192000" cy="1143000"/>
          </a:xfrm>
        </p:grpSpPr>
        <p:pic>
          <p:nvPicPr>
            <p:cNvPr id="7" name="Picture 2" descr="Imagem relacionada">
              <a:extLst>
                <a:ext uri="{FF2B5EF4-FFF2-40B4-BE49-F238E27FC236}">
                  <a16:creationId xmlns="" xmlns:a16="http://schemas.microsoft.com/office/drawing/2014/main" id="{5482B4D4-BF58-4511-8E50-DD9C0E06A0C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27766"/>
            <a:stretch/>
          </p:blipFill>
          <p:spPr bwMode="auto">
            <a:xfrm>
              <a:off x="0" y="5717233"/>
              <a:ext cx="12192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7">
              <a:extLst>
                <a:ext uri="{FF2B5EF4-FFF2-40B4-BE49-F238E27FC236}">
                  <a16:creationId xmlns="" xmlns:a16="http://schemas.microsoft.com/office/drawing/2014/main" id="{507FA59A-BC8B-4740-B01C-5CD006148B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9" name="Imagem 8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A7EAF7F7-C604-4A39-8610-BAC1B2E31B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617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726A7C89-4F4F-4B7E-902F-DDC3DD399E32}"/>
              </a:ext>
            </a:extLst>
          </p:cNvPr>
          <p:cNvGrpSpPr/>
          <p:nvPr userDrawn="1"/>
        </p:nvGrpSpPr>
        <p:grpSpPr>
          <a:xfrm>
            <a:off x="0" y="5257802"/>
            <a:ext cx="12192000" cy="1588875"/>
            <a:chOff x="0" y="5257800"/>
            <a:chExt cx="12192000" cy="1588875"/>
          </a:xfrm>
        </p:grpSpPr>
        <p:pic>
          <p:nvPicPr>
            <p:cNvPr id="9" name="Picture 2" descr="Imagem relacionada">
              <a:extLst>
                <a:ext uri="{FF2B5EF4-FFF2-40B4-BE49-F238E27FC236}">
                  <a16:creationId xmlns="" xmlns:a16="http://schemas.microsoft.com/office/drawing/2014/main" id="{387D2CAD-76E7-4A9A-AA2B-F35034513BC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="" xmlns:a16="http://schemas.microsoft.com/office/drawing/2014/main" id="{F2B281D2-4280-4AF8-AB36-5EF1D59BF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1" name="Imagem 10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7EC32747-0147-4CE7-9618-52CBA647AC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35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="" xmlns:a16="http://schemas.microsoft.com/office/drawing/2014/main" id="{9EE9D104-E4B6-4AF4-A794-8CC584F338A5}"/>
              </a:ext>
            </a:extLst>
          </p:cNvPr>
          <p:cNvGrpSpPr/>
          <p:nvPr userDrawn="1"/>
        </p:nvGrpSpPr>
        <p:grpSpPr>
          <a:xfrm>
            <a:off x="0" y="5257802"/>
            <a:ext cx="12192000" cy="1588875"/>
            <a:chOff x="0" y="5257800"/>
            <a:chExt cx="12192000" cy="1588875"/>
          </a:xfrm>
        </p:grpSpPr>
        <p:pic>
          <p:nvPicPr>
            <p:cNvPr id="9" name="Picture 2" descr="Imagem relacionada">
              <a:extLst>
                <a:ext uri="{FF2B5EF4-FFF2-40B4-BE49-F238E27FC236}">
                  <a16:creationId xmlns="" xmlns:a16="http://schemas.microsoft.com/office/drawing/2014/main" id="{14C48F02-91B5-4953-830C-BFD8B290A8D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46748" r="2149" b="17824"/>
            <a:stretch/>
          </p:blipFill>
          <p:spPr bwMode="auto">
            <a:xfrm>
              <a:off x="0" y="5257800"/>
              <a:ext cx="12192000" cy="1588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="" xmlns:a16="http://schemas.microsoft.com/office/drawing/2014/main" id="{C21FB292-B53C-4062-B976-9DA6027B3F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6427" y="6320049"/>
              <a:ext cx="1297069" cy="526626"/>
            </a:xfrm>
            <a:prstGeom prst="rect">
              <a:avLst/>
            </a:prstGeom>
          </p:spPr>
        </p:pic>
        <p:pic>
          <p:nvPicPr>
            <p:cNvPr id="11" name="Imagem 10" descr="Uma imagem contendo desenho&#10;&#10;Descrição gerada automaticamente">
              <a:extLst>
                <a:ext uri="{FF2B5EF4-FFF2-40B4-BE49-F238E27FC236}">
                  <a16:creationId xmlns="" xmlns:a16="http://schemas.microsoft.com/office/drawing/2014/main" id="{C8738908-A7F1-4049-8536-2F8AAA1C17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5" y="6259845"/>
              <a:ext cx="536574" cy="41274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790-BA26-4C18-980F-1A3919853980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417-9185-4FD7-A91E-3D7BA9760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30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3F790-BA26-4C18-980F-1A3919853980}" type="datetimeFigureOut">
              <a:rPr lang="pt-BR" smtClean="0"/>
              <a:t>19/02/2020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BA417-9185-4FD7-A91E-3D7BA97604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0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5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1864" y="1556792"/>
            <a:ext cx="6956309" cy="3096344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Plano </a:t>
            </a:r>
            <a:r>
              <a:rPr lang="pt-BR" sz="3600" dirty="0" smtClean="0"/>
              <a:t>Estadual </a:t>
            </a:r>
            <a:r>
              <a:rPr lang="pt-BR" sz="3600" dirty="0"/>
              <a:t>para </a:t>
            </a:r>
            <a:r>
              <a:rPr lang="pt-BR" sz="3600" dirty="0" smtClean="0"/>
              <a:t>Implantação </a:t>
            </a:r>
            <a:r>
              <a:rPr lang="pt-BR" sz="3600" dirty="0"/>
              <a:t>da vacina </a:t>
            </a:r>
            <a:r>
              <a:rPr lang="pt-BR" sz="3600" dirty="0" smtClean="0"/>
              <a:t>Febre Amarela </a:t>
            </a:r>
            <a:r>
              <a:rPr lang="pt-BR" sz="3600" dirty="0"/>
              <a:t>no </a:t>
            </a:r>
            <a:r>
              <a:rPr lang="pt-BR" sz="3600" dirty="0" smtClean="0"/>
              <a:t>Rio Grande </a:t>
            </a:r>
            <a:r>
              <a:rPr lang="pt-BR" sz="3600" dirty="0"/>
              <a:t>do </a:t>
            </a:r>
            <a:r>
              <a:rPr lang="pt-BR" sz="3600" dirty="0" smtClean="0"/>
              <a:t>Norte 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07970" y="5301208"/>
            <a:ext cx="5757647" cy="985664"/>
          </a:xfrm>
        </p:spPr>
        <p:txBody>
          <a:bodyPr>
            <a:normAutofit/>
          </a:bodyPr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Programa Estadual de Imunização</a:t>
            </a:r>
          </a:p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Fevereiro 2020</a:t>
            </a:r>
            <a:endParaRPr lang="pt-BR" sz="1400" b="1" dirty="0">
              <a:solidFill>
                <a:schemeClr val="tx1"/>
              </a:solidFill>
            </a:endParaRPr>
          </a:p>
          <a:p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41408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188" t="2633" r="10794"/>
          <a:stretch/>
        </p:blipFill>
        <p:spPr>
          <a:xfrm>
            <a:off x="6601522" y="1268760"/>
            <a:ext cx="5471143" cy="532859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239686" y="332657"/>
            <a:ext cx="8940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</a:rPr>
              <a:t>Distribuição espacial da implantação da VFA, nas Regiões de Saúde* do Rio Grande do Norte, Junho e Julho 2020</a:t>
            </a:r>
          </a:p>
          <a:p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65405" y="6289575"/>
            <a:ext cx="11259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*Regiões de Saúde com registro de EPNH em 2019 (1ª Região – São José de Mipibu; 3ª Região de Saúde - João Câmara; 7ª Região - Metropolitana.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554443"/>
              </p:ext>
            </p:extLst>
          </p:nvPr>
        </p:nvGraphicFramePr>
        <p:xfrm>
          <a:off x="191344" y="1677766"/>
          <a:ext cx="6264696" cy="445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58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67609" y="246022"/>
            <a:ext cx="745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</a:rPr>
              <a:t>Municípios/Regiões 2ª fase</a:t>
            </a:r>
            <a:endParaRPr lang="pt-BR" sz="3600" dirty="0">
              <a:solidFill>
                <a:srgbClr val="0070C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96753"/>
              </p:ext>
            </p:extLst>
          </p:nvPr>
        </p:nvGraphicFramePr>
        <p:xfrm>
          <a:off x="16949" y="1124743"/>
          <a:ext cx="2910698" cy="5717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177">
                  <a:extLst>
                    <a:ext uri="{9D8B030D-6E8A-4147-A177-3AD203B41FA5}">
                      <a16:colId xmlns="" xmlns:a16="http://schemas.microsoft.com/office/drawing/2014/main" val="3465742219"/>
                    </a:ext>
                  </a:extLst>
                </a:gridCol>
                <a:gridCol w="2357521">
                  <a:extLst>
                    <a:ext uri="{9D8B030D-6E8A-4147-A177-3AD203B41FA5}">
                      <a16:colId xmlns="" xmlns:a16="http://schemas.microsoft.com/office/drawing/2014/main" val="176332553"/>
                    </a:ext>
                  </a:extLst>
                </a:gridCol>
              </a:tblGrid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5ª Região de Saúde/Santa Cruz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67382805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Barcelona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63070319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 Jesus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77553909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 Redondo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89819321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Coronel Ezequiel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72896746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Jaçanã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99054879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Januário Cicco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69987270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53182772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Lagoa de Velhos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11388032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Lajes Pintadas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46797525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Ruy Barbosa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18289928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Cruz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07143734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Maria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90456920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Bento do Trairí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8695032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José do Campestre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09687718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Paulo do Potengi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69039846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Pedro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48724463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Tomé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31606580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Senador Elói de Souza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19652415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Serra Caiada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35249484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Sítio Novo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0336457"/>
                  </a:ext>
                </a:extLst>
              </a:tr>
              <a:tr h="259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Tangará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98613571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1576"/>
              </p:ext>
            </p:extLst>
          </p:nvPr>
        </p:nvGraphicFramePr>
        <p:xfrm>
          <a:off x="3143673" y="1127977"/>
          <a:ext cx="2952330" cy="573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235">
                  <a:extLst>
                    <a:ext uri="{9D8B030D-6E8A-4147-A177-3AD203B41FA5}">
                      <a16:colId xmlns="" xmlns:a16="http://schemas.microsoft.com/office/drawing/2014/main" val="4097070889"/>
                    </a:ext>
                  </a:extLst>
                </a:gridCol>
                <a:gridCol w="2561095">
                  <a:extLst>
                    <a:ext uri="{9D8B030D-6E8A-4147-A177-3AD203B41FA5}">
                      <a16:colId xmlns="" xmlns:a16="http://schemas.microsoft.com/office/drawing/2014/main" val="1708308592"/>
                    </a:ext>
                  </a:extLst>
                </a:gridCol>
              </a:tblGrid>
              <a:tr h="3820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2ª Região de Saúde/Mossoró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64720676"/>
                  </a:ext>
                </a:extLst>
              </a:tr>
              <a:tr h="3820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Apodi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99343442"/>
                  </a:ext>
                </a:extLst>
              </a:tr>
              <a:tr h="3820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Areia Branca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4262589"/>
                  </a:ext>
                </a:extLst>
              </a:tr>
              <a:tr h="3820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Augusto Severo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71071295"/>
                  </a:ext>
                </a:extLst>
              </a:tr>
              <a:tr h="3820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Baraúna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21183153"/>
                  </a:ext>
                </a:extLst>
              </a:tr>
              <a:tr h="3820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Caraúbas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61751596"/>
                  </a:ext>
                </a:extLst>
              </a:tr>
              <a:tr h="3820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Felipe Guerra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7928748"/>
                  </a:ext>
                </a:extLst>
              </a:tr>
              <a:tr h="3820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Governador </a:t>
                      </a:r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Dix-Sept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Rosado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11907420"/>
                  </a:ext>
                </a:extLst>
              </a:tr>
              <a:tr h="3820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Grossos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29509585"/>
                  </a:ext>
                </a:extLst>
              </a:tr>
              <a:tr h="3820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Janduís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87066623"/>
                  </a:ext>
                </a:extLst>
              </a:tr>
              <a:tr h="3820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Messias Targino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36165216"/>
                  </a:ext>
                </a:extLst>
              </a:tr>
              <a:tr h="3820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Mossoró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57341940"/>
                  </a:ext>
                </a:extLst>
              </a:tr>
              <a:tr h="3820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Serra do Mel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13872865"/>
                  </a:ext>
                </a:extLst>
              </a:tr>
              <a:tr h="3820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Tibau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31729430"/>
                  </a:ext>
                </a:extLst>
              </a:tr>
              <a:tr h="3820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Upanema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70094797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896476"/>
              </p:ext>
            </p:extLst>
          </p:nvPr>
        </p:nvGraphicFramePr>
        <p:xfrm>
          <a:off x="6528048" y="1121224"/>
          <a:ext cx="2808314" cy="5730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71">
                  <a:extLst>
                    <a:ext uri="{9D8B030D-6E8A-4147-A177-3AD203B41FA5}">
                      <a16:colId xmlns="" xmlns:a16="http://schemas.microsoft.com/office/drawing/2014/main" val="3601252255"/>
                    </a:ext>
                  </a:extLst>
                </a:gridCol>
                <a:gridCol w="2460143">
                  <a:extLst>
                    <a:ext uri="{9D8B030D-6E8A-4147-A177-3AD203B41FA5}">
                      <a16:colId xmlns="" xmlns:a16="http://schemas.microsoft.com/office/drawing/2014/main" val="1786855091"/>
                    </a:ext>
                  </a:extLst>
                </a:gridCol>
              </a:tblGrid>
              <a:tr h="5082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6ª Região de Saúde/Pau dos Ferros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80201250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Água Nova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22956418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Alexandria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46057602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Almino Afonso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80464186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Antônio Martins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21903208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Coronel João Pessoa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78291179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Doutor Severiano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26158624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Encanto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10829731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Francisco Dantas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13224527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Frutuoso Gomes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17825343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Itaú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71566166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João Dias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89731651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 da Penha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75729288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Lucrécia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02897366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Luís Gomes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53782147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Sales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99311648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Marcelino Vieira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54442639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53694283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Olho-d'Água do Borges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67086057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Paraná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92377178"/>
                  </a:ext>
                </a:extLst>
              </a:tr>
              <a:tr h="2611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Patu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6890038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37478"/>
              </p:ext>
            </p:extLst>
          </p:nvPr>
        </p:nvGraphicFramePr>
        <p:xfrm>
          <a:off x="9768408" y="1196753"/>
          <a:ext cx="2232248" cy="5635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51">
                  <a:extLst>
                    <a:ext uri="{9D8B030D-6E8A-4147-A177-3AD203B41FA5}">
                      <a16:colId xmlns="" xmlns:a16="http://schemas.microsoft.com/office/drawing/2014/main" val="1097828685"/>
                    </a:ext>
                  </a:extLst>
                </a:gridCol>
                <a:gridCol w="1955497">
                  <a:extLst>
                    <a:ext uri="{9D8B030D-6E8A-4147-A177-3AD203B41FA5}">
                      <a16:colId xmlns="" xmlns:a16="http://schemas.microsoft.com/office/drawing/2014/main" val="2964725058"/>
                    </a:ext>
                  </a:extLst>
                </a:gridCol>
              </a:tblGrid>
              <a:tr h="331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 dos Ferros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6654172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Pilões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76325019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Portalegre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90614300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Rafael Fernandes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5125045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Rafael Godeiro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96320980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Riacho da Cruz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22804536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Riacho de Santana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04892904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Rodolfo Fernandes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60898403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Francisco do Oeste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93352913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Miguel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73771218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Serrinha dos Pintos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52068375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Severiano Melo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79267083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Taboleiro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Grande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18846225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Tenente Ananias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01531364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Umarizal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34589629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Venha-Ver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11152498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Viçosa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88810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8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1138" t="4452" r="10899" b="-1"/>
          <a:stretch/>
        </p:blipFill>
        <p:spPr bwMode="auto">
          <a:xfrm>
            <a:off x="6240016" y="1556792"/>
            <a:ext cx="5832648" cy="5301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229669" y="423576"/>
            <a:ext cx="8940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Distribuição espacial da implantação da VFA, nas Regiões de Saúde no Rio Grande do Norte, Agosto e Setembro 2020</a:t>
            </a:r>
          </a:p>
          <a:p>
            <a:endParaRPr lang="pt-BR" dirty="0">
              <a:solidFill>
                <a:srgbClr val="0070C0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122526"/>
              </p:ext>
            </p:extLst>
          </p:nvPr>
        </p:nvGraphicFramePr>
        <p:xfrm>
          <a:off x="119336" y="1438509"/>
          <a:ext cx="5842851" cy="4654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09853" y="6347752"/>
            <a:ext cx="1048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Regiões de Saúde: 2ª Região – Mossoró; 5ª Região - Santa Cruz e 6ª Região – Pau dos Ferros.</a:t>
            </a:r>
          </a:p>
        </p:txBody>
      </p:sp>
    </p:spTree>
    <p:extLst>
      <p:ext uri="{BB962C8B-B14F-4D97-AF65-F5344CB8AC3E}">
        <p14:creationId xmlns:p14="http://schemas.microsoft.com/office/powerpoint/2010/main" val="27626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1138" t="3705" r="10889"/>
          <a:stretch/>
        </p:blipFill>
        <p:spPr bwMode="auto">
          <a:xfrm>
            <a:off x="6384034" y="1785504"/>
            <a:ext cx="5807967" cy="5072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21112" y="6356498"/>
            <a:ext cx="1048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Regiões de Saúde: 4ª Região – Caicó; 8ª Região - Açu.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128635"/>
              </p:ext>
            </p:extLst>
          </p:nvPr>
        </p:nvGraphicFramePr>
        <p:xfrm>
          <a:off x="335360" y="1639231"/>
          <a:ext cx="5987381" cy="431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1247816" y="332657"/>
            <a:ext cx="8940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</a:rPr>
              <a:t>Distribuição espacial da implantação da VFA, nas Regiões de Saúde* do Rio Grande do Norte, Outubro e Novembro de 2020</a:t>
            </a:r>
          </a:p>
          <a:p>
            <a:endParaRPr lang="pt-B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5441" y="260648"/>
            <a:ext cx="9809019" cy="10491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Etapas de implantação da vacina</a:t>
            </a:r>
            <a:endParaRPr lang="pt-BR" sz="2800" b="1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1052"/>
              </p:ext>
            </p:extLst>
          </p:nvPr>
        </p:nvGraphicFramePr>
        <p:xfrm>
          <a:off x="0" y="1556792"/>
          <a:ext cx="12192000" cy="530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Worksheet" r:id="rId3" imgW="6639030" imgH="1314450" progId="Excel.Sheet.8">
                  <p:embed/>
                </p:oleObj>
              </mc:Choice>
              <mc:Fallback>
                <p:oleObj name="Worksheet" r:id="rId3" imgW="6639030" imgH="1314450" progId="Excel.Sheet.8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556792"/>
                        <a:ext cx="12192000" cy="5301208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4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92106"/>
              </p:ext>
            </p:extLst>
          </p:nvPr>
        </p:nvGraphicFramePr>
        <p:xfrm>
          <a:off x="675250" y="182883"/>
          <a:ext cx="10605327" cy="6198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48892CD-2F5E-4EAC-992D-37E966E523FC}"/>
              </a:ext>
            </a:extLst>
          </p:cNvPr>
          <p:cNvSpPr txBox="1"/>
          <p:nvPr/>
        </p:nvSpPr>
        <p:spPr>
          <a:xfrm>
            <a:off x="675249" y="6559703"/>
            <a:ext cx="3137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Fonte: SI PNI/DATASUS</a:t>
            </a:r>
          </a:p>
        </p:txBody>
      </p:sp>
    </p:spTree>
    <p:extLst>
      <p:ext uri="{BB962C8B-B14F-4D97-AF65-F5344CB8AC3E}">
        <p14:creationId xmlns:p14="http://schemas.microsoft.com/office/powerpoint/2010/main" val="15646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DBCF2AE-721F-41EE-AB52-3EB9D074F836}"/>
              </a:ext>
            </a:extLst>
          </p:cNvPr>
          <p:cNvSpPr txBox="1"/>
          <p:nvPr/>
        </p:nvSpPr>
        <p:spPr>
          <a:xfrm>
            <a:off x="-491915" y="211937"/>
            <a:ext cx="1173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Fatores importantes de responsabilidade estadual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AB66BE4-82A7-424A-BBC5-85FDB3B6D5A9}"/>
              </a:ext>
            </a:extLst>
          </p:cNvPr>
          <p:cNvSpPr txBox="1"/>
          <p:nvPr/>
        </p:nvSpPr>
        <p:spPr>
          <a:xfrm>
            <a:off x="695400" y="1124744"/>
            <a:ext cx="100724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Aquisição dos insumos (seringas e agulhas);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400" b="1" dirty="0"/>
              <a:t>Trabalhar junto as diversas mídias;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Capacitação dos profissionais;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Produção de notas técnica com orientação específica para profissionais dos serviços de vacinação;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Produção de notas informativas para a população;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Apresentar/discutir/pactuar no COSEMS/CIB/Conselhos;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Eventos adversos, segue o mesmo fluxo das demais vacinas.</a:t>
            </a:r>
          </a:p>
        </p:txBody>
      </p:sp>
    </p:spTree>
    <p:extLst>
      <p:ext uri="{BB962C8B-B14F-4D97-AF65-F5344CB8AC3E}">
        <p14:creationId xmlns:p14="http://schemas.microsoft.com/office/powerpoint/2010/main" val="23296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2" y="260649"/>
            <a:ext cx="10058400" cy="1042639"/>
          </a:xfrm>
        </p:spPr>
        <p:txBody>
          <a:bodyPr/>
          <a:lstStyle/>
          <a:p>
            <a:r>
              <a:rPr lang="pt-BR" dirty="0" smtClean="0"/>
              <a:t>Outras ações importantes: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886928" y="2780930"/>
            <a:ext cx="10609672" cy="3927357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cap="none" dirty="0"/>
              <a:t>E</a:t>
            </a:r>
            <a:r>
              <a:rPr lang="pt-BR" b="1" cap="none" dirty="0" smtClean="0"/>
              <a:t>leger unidades viáveis para disponibilizar a vacina;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cap="none" dirty="0" smtClean="0"/>
              <a:t>Divulgar a relação das unidades com disponibilidade da vacina, </a:t>
            </a:r>
            <a:r>
              <a:rPr lang="pt-BR" cap="none" dirty="0" err="1" smtClean="0"/>
              <a:t>publiscisar</a:t>
            </a:r>
            <a:r>
              <a:rPr lang="pt-BR" cap="none" dirty="0" smtClean="0"/>
              <a:t> bem esses locais nas diversas mídias </a:t>
            </a:r>
            <a:r>
              <a:rPr lang="pt-BR" cap="none" dirty="0" smtClean="0"/>
              <a:t>sociais do município;</a:t>
            </a:r>
            <a:endParaRPr lang="pt-BR" cap="none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cap="none" dirty="0" smtClean="0"/>
              <a:t>Identificar a rede de </a:t>
            </a:r>
            <a:r>
              <a:rPr lang="pt-BR" cap="none" dirty="0" smtClean="0"/>
              <a:t>serviços e divulgar;</a:t>
            </a:r>
            <a:endParaRPr lang="pt-BR" cap="none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cap="none" dirty="0" smtClean="0"/>
              <a:t>Fazer monitoramento mensal da implantação da </a:t>
            </a:r>
            <a:r>
              <a:rPr lang="pt-BR" cap="none" dirty="0" smtClean="0"/>
              <a:t>vacina no </a:t>
            </a:r>
            <a:r>
              <a:rPr lang="pt-BR" cap="none" dirty="0" err="1" smtClean="0"/>
              <a:t>nivel</a:t>
            </a:r>
            <a:r>
              <a:rPr lang="pt-BR" cap="none" dirty="0" smtClean="0"/>
              <a:t> municipal e estadual;</a:t>
            </a:r>
            <a:endParaRPr lang="pt-BR" cap="none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cap="none" dirty="0" smtClean="0"/>
              <a:t>Após 12 meses do início da implantação será feito avaliação da cobertura.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cap="none" dirty="0" smtClean="0"/>
          </a:p>
          <a:p>
            <a:pPr algn="just">
              <a:lnSpc>
                <a:spcPct val="150000"/>
              </a:lnSpc>
            </a:pPr>
            <a:endParaRPr lang="pt-BR" cap="none" dirty="0"/>
          </a:p>
        </p:txBody>
      </p:sp>
    </p:spTree>
    <p:extLst>
      <p:ext uri="{BB962C8B-B14F-4D97-AF65-F5344CB8AC3E}">
        <p14:creationId xmlns:p14="http://schemas.microsoft.com/office/powerpoint/2010/main" val="6296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67303" y="1340768"/>
            <a:ext cx="8701671" cy="1185939"/>
          </a:xfr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pt-BR" sz="12000" b="1" dirty="0" smtClean="0">
                <a:solidFill>
                  <a:srgbClr val="237D9D"/>
                </a:solidFill>
                <a:latin typeface="Edwardian Script ITC" panose="030303020407070D0804" pitchFamily="66" charset="0"/>
              </a:rPr>
              <a:t>Obrigada!</a:t>
            </a:r>
            <a:endParaRPr lang="pt-BR" sz="12000" b="1" dirty="0">
              <a:solidFill>
                <a:srgbClr val="237D9D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2050" name="Picture 2" descr="Imagem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023" y="3679906"/>
            <a:ext cx="3883799" cy="317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29934" y="2941967"/>
            <a:ext cx="72208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3399"/>
                </a:solidFill>
                <a:latin typeface="Edwardian Script ITC" panose="030303020407070D0804" pitchFamily="66" charset="0"/>
              </a:rPr>
              <a:t>Imunização </a:t>
            </a:r>
            <a:r>
              <a:rPr lang="pt-BR" sz="2000" b="1" dirty="0" smtClean="0">
                <a:solidFill>
                  <a:srgbClr val="003399"/>
                </a:solidFill>
              </a:rPr>
              <a:t>SESAP</a:t>
            </a:r>
            <a:r>
              <a:rPr lang="pt-BR" sz="2000" b="1" dirty="0" smtClean="0">
                <a:solidFill>
                  <a:srgbClr val="003399"/>
                </a:solidFill>
                <a:latin typeface="Edwardian Script ITC" panose="030303020407070D0804" pitchFamily="66" charset="0"/>
              </a:rPr>
              <a:t>:</a:t>
            </a:r>
          </a:p>
          <a:p>
            <a:r>
              <a:rPr lang="pt-BR" sz="2000" b="1" dirty="0" smtClean="0">
                <a:solidFill>
                  <a:srgbClr val="003399"/>
                </a:solidFill>
                <a:latin typeface="Edwardian Script ITC" panose="030303020407070D0804" pitchFamily="66" charset="0"/>
              </a:rPr>
              <a:t>Coordenadora:</a:t>
            </a:r>
          </a:p>
          <a:p>
            <a:r>
              <a:rPr lang="pt-BR" sz="2000" b="1" dirty="0" err="1" smtClean="0">
                <a:solidFill>
                  <a:srgbClr val="003399"/>
                </a:solidFill>
                <a:latin typeface="Edwardian Script ITC" panose="030303020407070D0804" pitchFamily="66" charset="0"/>
              </a:rPr>
              <a:t>Katiúcia</a:t>
            </a:r>
            <a:r>
              <a:rPr lang="pt-BR" sz="2000" b="1" dirty="0" smtClean="0">
                <a:solidFill>
                  <a:srgbClr val="003399"/>
                </a:solidFill>
                <a:latin typeface="Edwardian Script ITC" panose="030303020407070D0804" pitchFamily="66" charset="0"/>
              </a:rPr>
              <a:t> Roseli</a:t>
            </a:r>
          </a:p>
          <a:p>
            <a:endParaRPr lang="pt-BR" sz="2000" b="1" dirty="0" smtClean="0">
              <a:solidFill>
                <a:srgbClr val="003399"/>
              </a:solidFill>
              <a:latin typeface="Edwardian Script ITC" panose="030303020407070D0804" pitchFamily="66" charset="0"/>
            </a:endParaRPr>
          </a:p>
          <a:p>
            <a:r>
              <a:rPr lang="pt-BR" sz="2000" b="1" dirty="0" smtClean="0">
                <a:solidFill>
                  <a:srgbClr val="003399"/>
                </a:solidFill>
                <a:latin typeface="Edwardian Script ITC" panose="030303020407070D0804" pitchFamily="66" charset="0"/>
              </a:rPr>
              <a:t>Equipe: </a:t>
            </a:r>
          </a:p>
          <a:p>
            <a:r>
              <a:rPr lang="pt-BR" sz="2000" b="1" dirty="0" smtClean="0">
                <a:solidFill>
                  <a:srgbClr val="003399"/>
                </a:solidFill>
                <a:latin typeface="Edwardian Script ITC" panose="030303020407070D0804" pitchFamily="66" charset="0"/>
              </a:rPr>
              <a:t>Alba Dantas; </a:t>
            </a:r>
          </a:p>
          <a:p>
            <a:r>
              <a:rPr lang="pt-BR" sz="2000" b="1" dirty="0" smtClean="0">
                <a:solidFill>
                  <a:srgbClr val="003399"/>
                </a:solidFill>
                <a:latin typeface="Edwardian Script ITC" panose="030303020407070D0804" pitchFamily="66" charset="0"/>
              </a:rPr>
              <a:t>Aparecida Cunha;</a:t>
            </a:r>
          </a:p>
          <a:p>
            <a:r>
              <a:rPr lang="pt-BR" sz="2000" b="1" dirty="0" smtClean="0">
                <a:solidFill>
                  <a:srgbClr val="003399"/>
                </a:solidFill>
                <a:latin typeface="Edwardian Script ITC" panose="030303020407070D0804" pitchFamily="66" charset="0"/>
              </a:rPr>
              <a:t>Iraci Nestor;</a:t>
            </a:r>
          </a:p>
          <a:p>
            <a:r>
              <a:rPr lang="pt-BR" sz="2000" b="1" dirty="0" err="1" smtClean="0">
                <a:solidFill>
                  <a:srgbClr val="003399"/>
                </a:solidFill>
                <a:latin typeface="Edwardian Script ITC" panose="030303020407070D0804" pitchFamily="66" charset="0"/>
              </a:rPr>
              <a:t>Micheline</a:t>
            </a:r>
            <a:r>
              <a:rPr lang="pt-BR" sz="2000" b="1" dirty="0" smtClean="0">
                <a:solidFill>
                  <a:srgbClr val="003399"/>
                </a:solidFill>
                <a:latin typeface="Edwardian Script ITC" panose="030303020407070D0804" pitchFamily="66" charset="0"/>
              </a:rPr>
              <a:t> </a:t>
            </a:r>
            <a:r>
              <a:rPr lang="pt-BR" sz="2000" b="1" dirty="0" err="1" smtClean="0">
                <a:solidFill>
                  <a:srgbClr val="003399"/>
                </a:solidFill>
                <a:latin typeface="Edwardian Script ITC" panose="030303020407070D0804" pitchFamily="66" charset="0"/>
              </a:rPr>
              <a:t>Josuá</a:t>
            </a:r>
            <a:r>
              <a:rPr lang="pt-BR" sz="2000" b="1" dirty="0" smtClean="0">
                <a:solidFill>
                  <a:srgbClr val="003399"/>
                </a:solidFill>
                <a:latin typeface="Edwardian Script ITC" panose="030303020407070D0804" pitchFamily="66" charset="0"/>
              </a:rPr>
              <a:t>;</a:t>
            </a:r>
          </a:p>
          <a:p>
            <a:r>
              <a:rPr lang="pt-BR" sz="2000" b="1" dirty="0" smtClean="0">
                <a:solidFill>
                  <a:srgbClr val="003399"/>
                </a:solidFill>
                <a:latin typeface="Edwardian Script ITC" panose="030303020407070D0804" pitchFamily="66" charset="0"/>
              </a:rPr>
              <a:t>.</a:t>
            </a:r>
          </a:p>
          <a:p>
            <a:endParaRPr lang="pt-BR" sz="2000" b="1" dirty="0">
              <a:solidFill>
                <a:srgbClr val="003399"/>
              </a:solidFill>
              <a:latin typeface="Edwardian Script ITC" panose="030303020407070D0804" pitchFamily="66" charset="0"/>
            </a:endParaRPr>
          </a:p>
          <a:p>
            <a:r>
              <a:rPr lang="pt-BR" sz="2000" b="1" dirty="0" smtClean="0">
                <a:solidFill>
                  <a:srgbClr val="003399"/>
                </a:solidFill>
                <a:latin typeface="Edwardian Script ITC" panose="030303020407070D0804" pitchFamily="66" charset="0"/>
              </a:rPr>
              <a:t>Contato: tel. (84) 3232-2821, email-imunizacao24@gmail.com</a:t>
            </a:r>
          </a:p>
          <a:p>
            <a:endParaRPr lang="pt-BR" sz="2000" b="1" dirty="0">
              <a:solidFill>
                <a:srgbClr val="003399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2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+mn-lt"/>
              </a:rPr>
              <a:t>Epidemiologia da Febre Amarela no Brasil, 2014 a 2019</a:t>
            </a:r>
            <a:endParaRPr lang="pt-BR" sz="36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12192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77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739" y="1041977"/>
            <a:ext cx="8534400" cy="329623"/>
          </a:xfrm>
        </p:spPr>
        <p:txBody>
          <a:bodyPr>
            <a:noAutofit/>
          </a:bodyPr>
          <a:lstStyle/>
          <a:p>
            <a:r>
              <a:rPr lang="pt-BR" dirty="0" smtClean="0">
                <a:latin typeface="+mn-lt"/>
              </a:rPr>
              <a:t>Objetivo Geral</a:t>
            </a:r>
            <a:br>
              <a:rPr lang="pt-BR" dirty="0" smtClean="0">
                <a:latin typeface="+mn-lt"/>
              </a:rPr>
            </a:br>
            <a:r>
              <a:rPr lang="pt-BR" dirty="0" smtClean="0">
                <a:latin typeface="+mn-lt"/>
              </a:rPr>
              <a:t/>
            </a:r>
            <a:br>
              <a:rPr lang="pt-BR" dirty="0" smtClean="0">
                <a:latin typeface="+mn-lt"/>
              </a:rPr>
            </a:br>
            <a:endParaRPr lang="pt-BR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51165" y="1853118"/>
            <a:ext cx="90615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Objetivos Específicos:</a:t>
            </a:r>
          </a:p>
          <a:p>
            <a:pPr algn="just"/>
            <a:endParaRPr lang="pt-BR" sz="24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pt-BR" dirty="0" smtClean="0"/>
              <a:t>Alcançar </a:t>
            </a:r>
            <a:r>
              <a:rPr lang="pt-BR" dirty="0"/>
              <a:t>coberturas vacinais adequadas (95% da população elegível) em todos os municípios do estado do RN</a:t>
            </a:r>
            <a:r>
              <a:rPr lang="pt-BR" dirty="0" smtClean="0"/>
              <a:t>;</a:t>
            </a:r>
          </a:p>
          <a:p>
            <a:pPr lvl="0" algn="just"/>
            <a:endParaRPr lang="pt-BR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pt-BR" dirty="0" smtClean="0"/>
              <a:t>Implantar </a:t>
            </a:r>
            <a:r>
              <a:rPr lang="pt-BR" dirty="0"/>
              <a:t>a dose de reforço para crianças de 4 (quatro) anos de idade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pt-BR" dirty="0" smtClean="0"/>
              <a:t>Orientar </a:t>
            </a:r>
            <a:r>
              <a:rPr lang="pt-BR" dirty="0"/>
              <a:t>os serviços de saúde para a vacinação assegurando a organização dos processos de trabalho das equipes buscando adequar os atendimentos de rotina e a introdução da vacina febre amarela no calendário vacinal</a:t>
            </a:r>
            <a:r>
              <a:rPr lang="pt-BR" dirty="0" smtClean="0"/>
              <a:t>;</a:t>
            </a:r>
          </a:p>
          <a:p>
            <a:pPr lvl="0" algn="just"/>
            <a:endParaRPr lang="pt-BR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dirty="0" smtClean="0"/>
              <a:t>Fortalecer </a:t>
            </a:r>
            <a:r>
              <a:rPr lang="pt-BR" dirty="0"/>
              <a:t>ações de comunicação, educação em saúde e mobilização social na perspectiva de adoção das medidas de prevenção e </a:t>
            </a:r>
            <a:r>
              <a:rPr lang="pt-BR" dirty="0" smtClean="0"/>
              <a:t>controle e efetiva adesão da população à vacinação.</a:t>
            </a:r>
            <a:endParaRPr lang="pt-BR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algn="just"/>
            <a:endParaRPr lang="pt-BR" baseline="30000" dirty="0" smtClean="0"/>
          </a:p>
          <a:p>
            <a:pPr algn="just"/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45106" y="1206789"/>
            <a:ext cx="909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/>
              <a:t>Implantar a vacina febre amarela na rotina dos serviços de vacinação no Estado do Rio Grande do Norte</a:t>
            </a:r>
          </a:p>
        </p:txBody>
      </p:sp>
    </p:spTree>
    <p:extLst>
      <p:ext uri="{BB962C8B-B14F-4D97-AF65-F5344CB8AC3E}">
        <p14:creationId xmlns:p14="http://schemas.microsoft.com/office/powerpoint/2010/main" val="11635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86127" y="404664"/>
            <a:ext cx="10873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Esquema vacinal para febre amarela recomendado pelo Ministério da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Saúde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43473" y="2338591"/>
            <a:ext cx="9815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2000" dirty="0"/>
              <a:t>Crianças de 9 (nove) meses a 4 anos de idade</a:t>
            </a:r>
          </a:p>
          <a:p>
            <a:pPr algn="just"/>
            <a:r>
              <a:rPr lang="pt-BR" sz="2000" dirty="0"/>
              <a:t>	1 (uma) dose aos 9 meses de vida e uma dose de reforço aos 4 anos de idade</a:t>
            </a:r>
          </a:p>
          <a:p>
            <a:endParaRPr lang="pt-BR" sz="2000" dirty="0"/>
          </a:p>
          <a:p>
            <a:endParaRPr lang="pt-BR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pt-BR" sz="2000" dirty="0"/>
              <a:t>Pessoas a partir de 5 (cinco) anos de idade, não vacinada ou sem comprovante de vacinação</a:t>
            </a:r>
          </a:p>
          <a:p>
            <a:r>
              <a:rPr lang="pt-BR" sz="2000" dirty="0"/>
              <a:t>	1 (uma) dose válida para toda vida.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97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0836" y="3748352"/>
            <a:ext cx="8114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Meta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27449" y="4725146"/>
            <a:ext cx="9582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A meta de cobertura vacinal </a:t>
            </a:r>
            <a:r>
              <a:rPr lang="pt-BR" sz="2400" dirty="0" smtClean="0"/>
              <a:t>é de pelo </a:t>
            </a:r>
            <a:r>
              <a:rPr lang="pt-BR" sz="2400" dirty="0"/>
              <a:t>menos, 95% da população elegível 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71465" y="423418"/>
            <a:ext cx="811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População Alvo</a:t>
            </a:r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27450" y="1265759"/>
            <a:ext cx="96624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b="1" baseline="30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aseline="30000" dirty="0"/>
              <a:t>	</a:t>
            </a:r>
            <a:r>
              <a:rPr lang="pt-BR" sz="2400" dirty="0"/>
              <a:t>Pessoas de 9 (nove) meses a 59 anos de </a:t>
            </a:r>
            <a:r>
              <a:rPr lang="pt-BR" sz="2400" dirty="0" smtClean="0"/>
              <a:t>idade;</a:t>
            </a:r>
            <a:endParaRPr lang="pt-BR" sz="2400" dirty="0"/>
          </a:p>
          <a:p>
            <a:pPr algn="just"/>
            <a:r>
              <a:rPr lang="pt-BR" sz="2400" dirty="0" smtClean="0"/>
              <a:t>Aproximadamente </a:t>
            </a:r>
            <a:r>
              <a:rPr lang="pt-BR" sz="2400" b="1" dirty="0" smtClean="0">
                <a:solidFill>
                  <a:srgbClr val="FF0000"/>
                </a:solidFill>
              </a:rPr>
              <a:t>2.879.510</a:t>
            </a:r>
            <a:r>
              <a:rPr lang="pt-BR" sz="2400" dirty="0" smtClean="0"/>
              <a:t> </a:t>
            </a:r>
            <a:r>
              <a:rPr lang="pt-BR" sz="2400" dirty="0"/>
              <a:t>milhões de </a:t>
            </a:r>
            <a:r>
              <a:rPr lang="pt-BR" sz="2400" dirty="0" smtClean="0"/>
              <a:t>pessoas;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	Implantação da dose de reforço aos 4 (quatro) anos de </a:t>
            </a:r>
            <a:r>
              <a:rPr lang="pt-BR" sz="2400" dirty="0" smtClean="0"/>
              <a:t>idade;</a:t>
            </a:r>
            <a:endParaRPr lang="pt-BR" sz="2400" dirty="0"/>
          </a:p>
          <a:p>
            <a:pPr algn="just"/>
            <a:r>
              <a:rPr lang="pt-BR" sz="2400" dirty="0" smtClean="0"/>
              <a:t>Aproximadamente </a:t>
            </a:r>
            <a:r>
              <a:rPr lang="pt-BR" sz="2400" b="1" dirty="0" smtClean="0">
                <a:solidFill>
                  <a:srgbClr val="FF0000"/>
                </a:solidFill>
              </a:rPr>
              <a:t>240.868 </a:t>
            </a:r>
            <a:r>
              <a:rPr lang="pt-BR" sz="2400" dirty="0" smtClean="0"/>
              <a:t>mil </a:t>
            </a:r>
            <a:r>
              <a:rPr lang="pt-BR" sz="2400" dirty="0"/>
              <a:t>crianças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13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705601"/>
              </p:ext>
            </p:extLst>
          </p:nvPr>
        </p:nvGraphicFramePr>
        <p:xfrm>
          <a:off x="1377533" y="1556792"/>
          <a:ext cx="9736291" cy="4943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346029" y="188640"/>
            <a:ext cx="8725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População elegível e número de doses da vacina febre amarela, </a:t>
            </a:r>
            <a:endParaRPr lang="pt-B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Rio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Grande do Norte, 2020 </a:t>
            </a:r>
          </a:p>
        </p:txBody>
      </p:sp>
    </p:spTree>
    <p:extLst>
      <p:ext uri="{BB962C8B-B14F-4D97-AF65-F5344CB8AC3E}">
        <p14:creationId xmlns:p14="http://schemas.microsoft.com/office/powerpoint/2010/main" val="36808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94196"/>
              </p:ext>
            </p:extLst>
          </p:nvPr>
        </p:nvGraphicFramePr>
        <p:xfrm>
          <a:off x="407369" y="1268760"/>
          <a:ext cx="11176721" cy="5307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487489" y="332658"/>
            <a:ext cx="9467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População elegível e número de doses da vacina febre amarela por Região de Saúde, Rio Grande do Norte, 2020 </a:t>
            </a:r>
          </a:p>
        </p:txBody>
      </p:sp>
    </p:spTree>
    <p:extLst>
      <p:ext uri="{BB962C8B-B14F-4D97-AF65-F5344CB8AC3E}">
        <p14:creationId xmlns:p14="http://schemas.microsoft.com/office/powerpoint/2010/main" val="16261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9250" y="469048"/>
            <a:ext cx="951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População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Elegível do Estado = 2.879.510 </a:t>
            </a: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935067"/>
              </p:ext>
            </p:extLst>
          </p:nvPr>
        </p:nvGraphicFramePr>
        <p:xfrm>
          <a:off x="649250" y="1433343"/>
          <a:ext cx="10343295" cy="480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221">
                  <a:extLst>
                    <a:ext uri="{9D8B030D-6E8A-4147-A177-3AD203B41FA5}">
                      <a16:colId xmlns="" xmlns:a16="http://schemas.microsoft.com/office/drawing/2014/main" val="3704838960"/>
                    </a:ext>
                  </a:extLst>
                </a:gridCol>
                <a:gridCol w="5368229">
                  <a:extLst>
                    <a:ext uri="{9D8B030D-6E8A-4147-A177-3AD203B41FA5}">
                      <a16:colId xmlns="" xmlns:a16="http://schemas.microsoft.com/office/drawing/2014/main" val="1160227659"/>
                    </a:ext>
                  </a:extLst>
                </a:gridCol>
                <a:gridCol w="2542845">
                  <a:extLst>
                    <a:ext uri="{9D8B030D-6E8A-4147-A177-3AD203B41FA5}">
                      <a16:colId xmlns="" xmlns:a16="http://schemas.microsoft.com/office/drawing/2014/main" val="952583977"/>
                    </a:ext>
                  </a:extLst>
                </a:gridCol>
              </a:tblGrid>
              <a:tr h="14512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 dirty="0" smtClean="0"/>
                        <a:t>Período de implantação</a:t>
                      </a:r>
                      <a:endParaRPr sz="1800" u="none" strike="noStrike" cap="none" dirty="0"/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 dirty="0" smtClean="0"/>
                        <a:t>Município /Região</a:t>
                      </a:r>
                      <a:endParaRPr lang="pt-BR" sz="1800" u="none" strike="noStrike" cap="none" dirty="0"/>
                    </a:p>
                  </a:txBody>
                  <a:tcPr marL="91451" marR="91451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u="none" strike="noStrike" cap="none" dirty="0"/>
                        <a:t>Estimativa populacional               ( 9 meses a 59 anos )</a:t>
                      </a:r>
                      <a:endParaRPr sz="1800" u="none" strike="noStrike" cap="none" dirty="0"/>
                    </a:p>
                  </a:txBody>
                  <a:tcPr marL="91451" marR="91451" marT="45725" marB="45725" anchor="ctr"/>
                </a:tc>
                <a:extLst>
                  <a:ext uri="{0D108BD9-81ED-4DB2-BD59-A6C34878D82A}">
                    <a16:rowId xmlns="" xmlns:a16="http://schemas.microsoft.com/office/drawing/2014/main" val="3671245233"/>
                  </a:ext>
                </a:extLst>
              </a:tr>
              <a:tr h="111632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Fase</a:t>
                      </a:r>
                      <a:r>
                        <a:rPr lang="pt-BR" b="1" baseline="0" dirty="0" smtClean="0"/>
                        <a:t> 1</a:t>
                      </a:r>
                      <a:r>
                        <a:rPr lang="pt-BR" baseline="0" dirty="0" smtClean="0"/>
                        <a:t> </a:t>
                      </a:r>
                    </a:p>
                    <a:p>
                      <a:pPr algn="ctr"/>
                      <a:r>
                        <a:rPr lang="pt-BR" baseline="0" dirty="0" smtClean="0"/>
                        <a:t>(junho e julho)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(</a:t>
                      </a:r>
                      <a:r>
                        <a:rPr lang="pt-BR" b="1" dirty="0" smtClean="0"/>
                        <a:t>58 municípios</a:t>
                      </a:r>
                      <a:r>
                        <a:rPr lang="pt-BR" dirty="0" smtClean="0"/>
                        <a:t>) Regiões: </a:t>
                      </a:r>
                      <a:r>
                        <a:rPr lang="pt-BR" b="1" dirty="0" smtClean="0"/>
                        <a:t>1ª</a:t>
                      </a:r>
                      <a:r>
                        <a:rPr lang="pt-BR" b="1" baseline="0" dirty="0" smtClean="0"/>
                        <a:t> Região de Saúde</a:t>
                      </a:r>
                      <a:r>
                        <a:rPr lang="pt-BR" baseline="0" dirty="0" smtClean="0"/>
                        <a:t> - </a:t>
                      </a:r>
                      <a:r>
                        <a:rPr lang="pt-BR" dirty="0" smtClean="0"/>
                        <a:t>São José de Mipibu; </a:t>
                      </a:r>
                      <a:r>
                        <a:rPr lang="pt-BR" b="1" dirty="0" smtClean="0"/>
                        <a:t>3ª Região de saúde </a:t>
                      </a:r>
                      <a:r>
                        <a:rPr lang="pt-BR" dirty="0" smtClean="0"/>
                        <a:t>- João</a:t>
                      </a:r>
                      <a:r>
                        <a:rPr lang="pt-BR" baseline="0" dirty="0" smtClean="0"/>
                        <a:t> Câmara e </a:t>
                      </a:r>
                      <a:r>
                        <a:rPr lang="pt-BR" b="1" baseline="0" dirty="0" smtClean="0"/>
                        <a:t>7ª Região de Saúde </a:t>
                      </a:r>
                      <a:r>
                        <a:rPr lang="pt-BR" baseline="0" dirty="0" smtClean="0"/>
                        <a:t>- Metropolitana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1.713.805 hab.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7193278"/>
                  </a:ext>
                </a:extLst>
              </a:tr>
              <a:tr h="111632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Fase 2 </a:t>
                      </a:r>
                      <a:r>
                        <a:rPr lang="pt-BR" dirty="0" smtClean="0"/>
                        <a:t>(agosto e setembro)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(</a:t>
                      </a:r>
                      <a:r>
                        <a:rPr lang="pt-BR" b="1" dirty="0" smtClean="0"/>
                        <a:t>72 municípios</a:t>
                      </a:r>
                      <a:r>
                        <a:rPr lang="pt-BR" dirty="0" smtClean="0"/>
                        <a:t>) Regiões: </a:t>
                      </a:r>
                      <a:r>
                        <a:rPr lang="pt-BR" b="1" dirty="0" smtClean="0"/>
                        <a:t>2ª Região de Saúde </a:t>
                      </a:r>
                      <a:r>
                        <a:rPr lang="pt-BR" dirty="0" smtClean="0"/>
                        <a:t>- Mossoró; </a:t>
                      </a:r>
                      <a:r>
                        <a:rPr lang="pt-BR" b="1" dirty="0" smtClean="0"/>
                        <a:t>5ª Região de Saúde </a:t>
                      </a:r>
                      <a:r>
                        <a:rPr lang="pt-BR" dirty="0" smtClean="0"/>
                        <a:t>- Santa Cruz e </a:t>
                      </a:r>
                      <a:r>
                        <a:rPr lang="pt-BR" b="1" dirty="0" smtClean="0"/>
                        <a:t>6ª Região de Saúde</a:t>
                      </a:r>
                      <a:r>
                        <a:rPr lang="pt-BR" dirty="0" smtClean="0"/>
                        <a:t> -  Pau dos Ferros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776.601 hab.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1485447"/>
                  </a:ext>
                </a:extLst>
              </a:tr>
              <a:tr h="111632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Fase 3 </a:t>
                      </a:r>
                      <a:r>
                        <a:rPr lang="pt-BR" dirty="0" smtClean="0"/>
                        <a:t>(outubro e novembro)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(</a:t>
                      </a:r>
                      <a:r>
                        <a:rPr lang="pt-BR" sz="1800" b="1" dirty="0" smtClean="0"/>
                        <a:t>37 municípios</a:t>
                      </a:r>
                      <a:r>
                        <a:rPr lang="pt-BR" sz="1800" dirty="0" smtClean="0"/>
                        <a:t>) Regiões: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800" b="1" baseline="0" dirty="0" smtClean="0"/>
                        <a:t>4ª Região de Saúde </a:t>
                      </a:r>
                      <a:r>
                        <a:rPr lang="pt-BR" sz="1800" baseline="0" dirty="0" smtClean="0"/>
                        <a:t>- Caicó e </a:t>
                      </a:r>
                      <a:r>
                        <a:rPr lang="pt-BR" sz="1800" b="1" baseline="0" dirty="0" smtClean="0"/>
                        <a:t>8ª Região de Saúde </a:t>
                      </a:r>
                      <a:r>
                        <a:rPr lang="pt-BR" sz="1800" baseline="0" dirty="0" smtClean="0"/>
                        <a:t>- Assú.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389.104 hab.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044407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4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67609" y="312041"/>
            <a:ext cx="745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Municípios/Regiões 1ª fase</a:t>
            </a:r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378225"/>
              </p:ext>
            </p:extLst>
          </p:nvPr>
        </p:nvGraphicFramePr>
        <p:xfrm>
          <a:off x="979997" y="1196763"/>
          <a:ext cx="3027771" cy="5661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19">
                  <a:extLst>
                    <a:ext uri="{9D8B030D-6E8A-4147-A177-3AD203B41FA5}">
                      <a16:colId xmlns="" xmlns:a16="http://schemas.microsoft.com/office/drawing/2014/main" val="2149674835"/>
                    </a:ext>
                  </a:extLst>
                </a:gridCol>
                <a:gridCol w="2649652">
                  <a:extLst>
                    <a:ext uri="{9D8B030D-6E8A-4147-A177-3AD203B41FA5}">
                      <a16:colId xmlns="" xmlns:a16="http://schemas.microsoft.com/office/drawing/2014/main" val="1000863608"/>
                    </a:ext>
                  </a:extLst>
                </a:gridCol>
              </a:tblGrid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 Região de Saúde/São José de Mipibu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87791509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Arês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1409447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Baía Formosa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02725497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Brejinho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84454385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Canguaretama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79268046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Espírito Santo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42430217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Goianinha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46620467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Jundiá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98798295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Lagoa d'Anta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983645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Lagoa de Pedras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073780486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Lagoa Salgada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86480591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Montanhas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75908850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 Alegre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49484589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 das Gameleiras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14735974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Nísia Floresta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86289918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 Cruz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27724954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 e Fica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6801868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Passagem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93433562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Pedro Velho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8370313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Santo Antônio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36013996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José de Mipibu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40326093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Senador Georgino Avelino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609983278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Serra de São Bento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66946738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Serrinha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65418975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Tibau do Sul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06871559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Várzea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69598625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Vera Cruz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09291026"/>
                  </a:ext>
                </a:extLst>
              </a:tr>
              <a:tr h="2021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Vila Flor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63275946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290491"/>
              </p:ext>
            </p:extLst>
          </p:nvPr>
        </p:nvGraphicFramePr>
        <p:xfrm>
          <a:off x="7896200" y="1305963"/>
          <a:ext cx="2773744" cy="5531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177">
                  <a:extLst>
                    <a:ext uri="{9D8B030D-6E8A-4147-A177-3AD203B41FA5}">
                      <a16:colId xmlns="" xmlns:a16="http://schemas.microsoft.com/office/drawing/2014/main" val="2932129885"/>
                    </a:ext>
                  </a:extLst>
                </a:gridCol>
                <a:gridCol w="2307567">
                  <a:extLst>
                    <a:ext uri="{9D8B030D-6E8A-4147-A177-3AD203B41FA5}">
                      <a16:colId xmlns="" xmlns:a16="http://schemas.microsoft.com/office/drawing/2014/main" val="38997085"/>
                    </a:ext>
                  </a:extLst>
                </a:gridCol>
              </a:tblGrid>
              <a:tr h="21110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3ª região de Saúde/João Câmara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00245032"/>
                  </a:ext>
                </a:extLst>
              </a:tr>
              <a:tr h="1923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Afonso Bezerra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9639326"/>
                  </a:ext>
                </a:extLst>
              </a:tr>
              <a:tr h="1923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Bento Fernandes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44809969"/>
                  </a:ext>
                </a:extLst>
              </a:tr>
              <a:tr h="1923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Caiçara do Norte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45000483"/>
                  </a:ext>
                </a:extLst>
              </a:tr>
              <a:tr h="1923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Caiçara do Rio do Vento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69304078"/>
                  </a:ext>
                </a:extLst>
              </a:tr>
              <a:tr h="1923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Ceará-Mirim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4343767"/>
                  </a:ext>
                </a:extLst>
              </a:tr>
              <a:tr h="1923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Galinhos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49465423"/>
                  </a:ext>
                </a:extLst>
              </a:tr>
              <a:tr h="1923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Guamaré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66438305"/>
                  </a:ext>
                </a:extLst>
              </a:tr>
              <a:tr h="1923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Ielmo Marinho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73018133"/>
                  </a:ext>
                </a:extLst>
              </a:tr>
              <a:tr h="1923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Jandaíra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45734273"/>
                  </a:ext>
                </a:extLst>
              </a:tr>
              <a:tr h="211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Jardim de Angicos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70064119"/>
                  </a:ext>
                </a:extLst>
              </a:tr>
              <a:tr h="211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João Câmara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53851420"/>
                  </a:ext>
                </a:extLst>
              </a:tr>
              <a:tr h="211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Lajes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04649943"/>
                  </a:ext>
                </a:extLst>
              </a:tr>
              <a:tr h="211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Macau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11221863"/>
                  </a:ext>
                </a:extLst>
              </a:tr>
              <a:tr h="211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Maxaranguape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33961144"/>
                  </a:ext>
                </a:extLst>
              </a:tr>
              <a:tr h="211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Parazinho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89655591"/>
                  </a:ext>
                </a:extLst>
              </a:tr>
              <a:tr h="211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Pedra Grande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82405463"/>
                  </a:ext>
                </a:extLst>
              </a:tr>
              <a:tr h="211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Pedra Preta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59386763"/>
                  </a:ext>
                </a:extLst>
              </a:tr>
              <a:tr h="211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Pedro Avelino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57956067"/>
                  </a:ext>
                </a:extLst>
              </a:tr>
              <a:tr h="211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Poço Branco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76381071"/>
                  </a:ext>
                </a:extLst>
              </a:tr>
              <a:tr h="211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Pureza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52694354"/>
                  </a:ext>
                </a:extLst>
              </a:tr>
              <a:tr h="211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Riachuelo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33539171"/>
                  </a:ext>
                </a:extLst>
              </a:tr>
              <a:tr h="211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do Fogo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51267223"/>
                  </a:ext>
                </a:extLst>
              </a:tr>
              <a:tr h="211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Bento do Norte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41427789"/>
                  </a:ext>
                </a:extLst>
              </a:tr>
              <a:tr h="211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Miguel do Gostoso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76464479"/>
                  </a:ext>
                </a:extLst>
              </a:tr>
              <a:tr h="211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Taipu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40127432"/>
                  </a:ext>
                </a:extLst>
              </a:tr>
              <a:tr h="211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Touros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646964183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96636"/>
              </p:ext>
            </p:extLst>
          </p:nvPr>
        </p:nvGraphicFramePr>
        <p:xfrm>
          <a:off x="4367808" y="1268762"/>
          <a:ext cx="3288498" cy="3292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23">
                  <a:extLst>
                    <a:ext uri="{9D8B030D-6E8A-4147-A177-3AD203B41FA5}">
                      <a16:colId xmlns="" xmlns:a16="http://schemas.microsoft.com/office/drawing/2014/main" val="2762316328"/>
                    </a:ext>
                  </a:extLst>
                </a:gridCol>
                <a:gridCol w="2907775">
                  <a:extLst>
                    <a:ext uri="{9D8B030D-6E8A-4147-A177-3AD203B41FA5}">
                      <a16:colId xmlns="" xmlns:a16="http://schemas.microsoft.com/office/drawing/2014/main" val="1482089412"/>
                    </a:ext>
                  </a:extLst>
                </a:gridCol>
              </a:tblGrid>
              <a:tr h="5972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7ª Região de Saúde/Metropolitana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12018032"/>
                  </a:ext>
                </a:extLst>
              </a:tr>
              <a:tr h="5389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Extremoz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05802953"/>
                  </a:ext>
                </a:extLst>
              </a:tr>
              <a:tr h="5389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Macaíba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58234728"/>
                  </a:ext>
                </a:extLst>
              </a:tr>
              <a:tr h="5389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49193047"/>
                  </a:ext>
                </a:extLst>
              </a:tr>
              <a:tr h="5389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Parnamirim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86482996"/>
                  </a:ext>
                </a:extLst>
              </a:tr>
              <a:tr h="5389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Gonçalo do Amarante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7501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5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1115</Words>
  <Application>Microsoft Office PowerPoint</Application>
  <PresentationFormat>Personalizar</PresentationFormat>
  <Paragraphs>368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Tema do Office</vt:lpstr>
      <vt:lpstr>1_Tema do Office</vt:lpstr>
      <vt:lpstr>Worksheet</vt:lpstr>
      <vt:lpstr>Plano Estadual para Implantação da vacina Febre Amarela no Rio Grande do Norte </vt:lpstr>
      <vt:lpstr>Epidemiologia da Febre Amarela no Brasil, 2014 a 2019</vt:lpstr>
      <vt:lpstr>Objetivo Geral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Outras ações importantes: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Alessandra Franco</dc:creator>
  <cp:lastModifiedBy>Arandi</cp:lastModifiedBy>
  <cp:revision>69</cp:revision>
  <dcterms:created xsi:type="dcterms:W3CDTF">2019-12-18T21:13:26Z</dcterms:created>
  <dcterms:modified xsi:type="dcterms:W3CDTF">2020-02-19T11:33:44Z</dcterms:modified>
</cp:coreProperties>
</file>