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4223-F990-4A84-95E9-5049DF6D75D8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01DC-E31B-4D06-AAE6-048B3CF60D8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A858B5D-A207-48EF-8693-2017C3CB2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3" t="17009" r="37000" b="5825"/>
          <a:stretch/>
        </p:blipFill>
        <p:spPr>
          <a:xfrm>
            <a:off x="4929190" y="785794"/>
            <a:ext cx="4013690" cy="56948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6500826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 descr="logo 30 an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357430"/>
            <a:ext cx="3478414" cy="228601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F5FC1157-DFC3-4F10-A032-60867F8DB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500702"/>
            <a:ext cx="3000396" cy="96468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317B9BEC-32BB-458E-9480-7A46DD8E1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857232"/>
            <a:ext cx="2896600" cy="52138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000A6FF-8F61-4BA3-9A58-C23633259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94"/>
            <a:ext cx="9144000" cy="495931"/>
          </a:xfrm>
          <a:prstGeom prst="rect">
            <a:avLst/>
          </a:prstGeom>
        </p:spPr>
      </p:pic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85720" y="214290"/>
            <a:ext cx="8501122" cy="114300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GUIA ORIENTADOR</a:t>
            </a:r>
            <a:endParaRPr lang="pt-B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74" name="AutoShape 2" descr="Espaço da Gest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BEC51DE-5FA5-44F6-8430-6864B4EA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483522"/>
            <a:ext cx="3428850" cy="2374478"/>
          </a:xfrm>
          <a:prstGeom prst="rect">
            <a:avLst/>
          </a:prstGeom>
        </p:spPr>
      </p:pic>
      <p:pic>
        <p:nvPicPr>
          <p:cNvPr id="5" name="Imagem 4" descr="gestante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1500174"/>
            <a:ext cx="1194035" cy="185738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28794" y="1571612"/>
            <a:ext cx="5072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 smtClean="0">
                <a:solidFill>
                  <a:srgbClr val="0070C0"/>
                </a:solidFill>
              </a:rPr>
              <a:t>GRUPOS DE RISCO PARA SRAG PELA COVID-19</a:t>
            </a:r>
            <a:endParaRPr lang="pt-BR" sz="2000" b="1" i="1" dirty="0"/>
          </a:p>
        </p:txBody>
      </p:sp>
      <p:sp>
        <p:nvSpPr>
          <p:cNvPr id="7" name="Retângulo 6"/>
          <p:cNvSpPr/>
          <p:nvPr/>
        </p:nvSpPr>
        <p:spPr>
          <a:xfrm>
            <a:off x="428596" y="2000241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Idosos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 Gestantes e </a:t>
            </a:r>
            <a:r>
              <a:rPr lang="pt-BR" sz="2400" b="1" dirty="0" err="1" smtClean="0">
                <a:solidFill>
                  <a:schemeClr val="tx2">
                    <a:lumMod val="75000"/>
                  </a:schemeClr>
                </a:solidFill>
              </a:rPr>
              <a:t>puérperas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Outros fatores de risco ou condições crônicas, independentemente da idade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Necessidade da continuidade de atenção a estes usuários de forma a estabilizar seus quadros, diminuir o risco e impactar positivamente na letalidade. 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85720" y="214290"/>
            <a:ext cx="8501122" cy="114300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GUIA ORIENTADOR</a:t>
            </a:r>
            <a:endParaRPr lang="pt-B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34" y="157161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MEDIDAS DE PREVENÇÃO</a:t>
            </a:r>
            <a:r>
              <a:rPr lang="pt-BR" dirty="0" smtClean="0">
                <a:solidFill>
                  <a:srgbClr val="0070C0"/>
                </a:solidFill>
              </a:rPr>
              <a:t/>
            </a:r>
            <a:br>
              <a:rPr lang="pt-BR" dirty="0" smtClean="0">
                <a:solidFill>
                  <a:srgbClr val="0070C0"/>
                </a:solidFill>
              </a:rPr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5720" y="2071678"/>
            <a:ext cx="52149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Higienização , evitar contato próximo </a:t>
            </a:r>
          </a:p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Uso de máscaras</a:t>
            </a:r>
          </a:p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Recomendações de equipamentos de proteção individual (EPI), segundo a atividade desempenhada </a:t>
            </a:r>
          </a:p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Isolamento </a:t>
            </a:r>
          </a:p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Medidas de distanciamento social </a:t>
            </a:r>
          </a:p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a) Distanciamento Social Ampliado (DSA) </a:t>
            </a:r>
          </a:p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b) Distanciamento Social Seletivo (DSS) </a:t>
            </a:r>
          </a:p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c) Bloqueio total (</a:t>
            </a:r>
            <a:r>
              <a:rPr lang="pt-BR" sz="2400" b="1" dirty="0" err="1" smtClean="0">
                <a:solidFill>
                  <a:schemeClr val="tx2">
                    <a:lumMod val="75000"/>
                  </a:schemeClr>
                </a:solidFill>
              </a:rPr>
              <a:t>lockdown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m 4" descr="lavagem de mã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928934"/>
            <a:ext cx="1643074" cy="1643074"/>
          </a:xfrm>
          <a:prstGeom prst="rect">
            <a:avLst/>
          </a:prstGeom>
        </p:spPr>
      </p:pic>
      <p:pic>
        <p:nvPicPr>
          <p:cNvPr id="6" name="Imagem 5" descr="lockdow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857760"/>
            <a:ext cx="2571750" cy="1781175"/>
          </a:xfrm>
          <a:prstGeom prst="rect">
            <a:avLst/>
          </a:prstGeom>
        </p:spPr>
      </p:pic>
      <p:pic>
        <p:nvPicPr>
          <p:cNvPr id="7" name="Imagem 6" descr="mascara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357298"/>
            <a:ext cx="2000249" cy="20002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0166" y="1214422"/>
            <a:ext cx="5915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sz="2400" b="1" dirty="0" smtClean="0">
                <a:solidFill>
                  <a:srgbClr val="0070C0"/>
                </a:solidFill>
              </a:rPr>
              <a:t>ATENDIMENTO PRESENCIAL E TELEMEDICINA</a:t>
            </a:r>
            <a:endParaRPr lang="pt-BR" sz="2400" dirty="0"/>
          </a:p>
        </p:txBody>
      </p:sp>
      <p:sp>
        <p:nvSpPr>
          <p:cNvPr id="3" name="Pergaminho horizontal 2"/>
          <p:cNvSpPr/>
          <p:nvPr/>
        </p:nvSpPr>
        <p:spPr>
          <a:xfrm>
            <a:off x="285720" y="214290"/>
            <a:ext cx="8501122" cy="114300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GUIA ORIENTADOR</a:t>
            </a:r>
            <a:endParaRPr lang="pt-B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949818-2948-4CAE-92D8-FA1FB311F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143116"/>
            <a:ext cx="3072570" cy="2301462"/>
          </a:xfrm>
          <a:prstGeom prst="rect">
            <a:avLst/>
          </a:prstGeom>
        </p:spPr>
      </p:pic>
      <p:pic>
        <p:nvPicPr>
          <p:cNvPr id="5" name="Imagem 4" descr="download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643314"/>
            <a:ext cx="4327675" cy="289560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857760"/>
            <a:ext cx="1690686" cy="164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ulado 1"/>
          <p:cNvSpPr/>
          <p:nvPr/>
        </p:nvSpPr>
        <p:spPr>
          <a:xfrm>
            <a:off x="571472" y="4929198"/>
            <a:ext cx="7786742" cy="1571636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1" dirty="0" smtClean="0">
                <a:solidFill>
                  <a:srgbClr val="0070C0"/>
                </a:solidFill>
              </a:rPr>
              <a:t>AS RAS NO ENFRENTAMENTO DA PANDEMIA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500034" y="714356"/>
            <a:ext cx="3357586" cy="41434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O enfrentamento da pandemia convoca inicialmente a RAS de urgência e emergência, incluindo as ações de prevenção (distanciamento social, higienização), o atendimento da SG nas unidades de APS e o fluxo de assistência à SRAG até a internação em leitos de UTI, com todos os recursos logísticos, de apoio e laboratorial e terapêutico necessários. 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000A6FF-8F61-4BA3-9A58-C2363325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94"/>
            <a:ext cx="9144000" cy="495931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5357818" y="714356"/>
            <a:ext cx="3357586" cy="42148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Mas, essa linha de frente logo aponta para outras necessidades, entre elas o cuidado de usuários com condições crônicas de saúde, o que requer um redesenho dos fluxos e modalidades de atendimento que, de um lado, respeite as exigências de distanciamento social e, de outro, garanta a continuidade de todos os cuidados necessários para a estabilização clínica desses usuários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000A6FF-8F61-4BA3-9A58-C2363325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94"/>
            <a:ext cx="9144000" cy="495931"/>
          </a:xfrm>
          <a:prstGeom prst="rect">
            <a:avLst/>
          </a:prstGeom>
        </p:spPr>
      </p:pic>
      <p:sp>
        <p:nvSpPr>
          <p:cNvPr id="4" name="Arredondar Retângulo em um Canto Diagonal 3"/>
          <p:cNvSpPr/>
          <p:nvPr/>
        </p:nvSpPr>
        <p:spPr>
          <a:xfrm>
            <a:off x="857224" y="2500306"/>
            <a:ext cx="7643866" cy="178595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i="1" dirty="0" smtClean="0">
                <a:solidFill>
                  <a:schemeClr val="accent6">
                    <a:lumMod val="50000"/>
                  </a:schemeClr>
                </a:solidFill>
              </a:rPr>
              <a:t>MATRIZES ESPECÍFICAS DOS DIVERSOS PONTOS DE ATENÇÃO NA RAS:</a:t>
            </a: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Ações e atividades</a:t>
            </a:r>
            <a:r>
              <a:rPr lang="pt-BR" sz="3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pt-B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val 12">
            <a:extLst>
              <a:ext uri="{FF2B5EF4-FFF2-40B4-BE49-F238E27FC236}">
                <a16:creationId xmlns="" xmlns:a16="http://schemas.microsoft.com/office/drawing/2014/main" id="{268AAA66-EFB2-4CBD-BD81-23FA821F2BAB}"/>
              </a:ext>
            </a:extLst>
          </p:cNvPr>
          <p:cNvSpPr/>
          <p:nvPr/>
        </p:nvSpPr>
        <p:spPr>
          <a:xfrm>
            <a:off x="552450" y="1028700"/>
            <a:ext cx="2971799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UNDADES PERINATAIS </a:t>
            </a:r>
            <a:endParaRPr lang="pt-BR" dirty="0"/>
          </a:p>
        </p:txBody>
      </p:sp>
      <p:sp>
        <p:nvSpPr>
          <p:cNvPr id="6" name="Oval 4">
            <a:extLst>
              <a:ext uri="{FF2B5EF4-FFF2-40B4-BE49-F238E27FC236}">
                <a16:creationId xmlns="" xmlns:a16="http://schemas.microsoft.com/office/drawing/2014/main" id="{EEFCC511-40D8-4B1D-9516-52A8FCDAC648}"/>
              </a:ext>
            </a:extLst>
          </p:cNvPr>
          <p:cNvSpPr/>
          <p:nvPr/>
        </p:nvSpPr>
        <p:spPr>
          <a:xfrm>
            <a:off x="4981575" y="504824"/>
            <a:ext cx="1943100" cy="158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APS </a:t>
            </a:r>
            <a:endParaRPr lang="pt-BR" sz="3600" dirty="0"/>
          </a:p>
        </p:txBody>
      </p:sp>
      <p:sp>
        <p:nvSpPr>
          <p:cNvPr id="7" name="Oval 10">
            <a:extLst>
              <a:ext uri="{FF2B5EF4-FFF2-40B4-BE49-F238E27FC236}">
                <a16:creationId xmlns="" xmlns:a16="http://schemas.microsoft.com/office/drawing/2014/main" id="{7BEDC898-9BCA-4E14-BE5B-052C2C2C7022}"/>
              </a:ext>
            </a:extLst>
          </p:cNvPr>
          <p:cNvSpPr/>
          <p:nvPr/>
        </p:nvSpPr>
        <p:spPr>
          <a:xfrm>
            <a:off x="257176" y="4333875"/>
            <a:ext cx="2333624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ATENCAO HOSPITALR</a:t>
            </a:r>
            <a:endParaRPr lang="pt-BR" sz="2400" b="1" dirty="0"/>
          </a:p>
        </p:txBody>
      </p:sp>
      <p:sp>
        <p:nvSpPr>
          <p:cNvPr id="8" name="Oval 8">
            <a:extLst>
              <a:ext uri="{FF2B5EF4-FFF2-40B4-BE49-F238E27FC236}">
                <a16:creationId xmlns="" xmlns:a16="http://schemas.microsoft.com/office/drawing/2014/main" id="{68AF8466-708D-44B3-A667-A6B31D50C7E2}"/>
              </a:ext>
            </a:extLst>
          </p:cNvPr>
          <p:cNvSpPr/>
          <p:nvPr/>
        </p:nvSpPr>
        <p:spPr>
          <a:xfrm>
            <a:off x="2590800" y="5205412"/>
            <a:ext cx="2095499" cy="112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UPA </a:t>
            </a:r>
            <a:endParaRPr lang="pt-BR" sz="4000" dirty="0"/>
          </a:p>
        </p:txBody>
      </p:sp>
      <p:sp>
        <p:nvSpPr>
          <p:cNvPr id="9" name="Oval 7">
            <a:extLst>
              <a:ext uri="{FF2B5EF4-FFF2-40B4-BE49-F238E27FC236}">
                <a16:creationId xmlns="" xmlns:a16="http://schemas.microsoft.com/office/drawing/2014/main" id="{AFB7F04C-74E3-4282-9898-4D1670BD77CF}"/>
              </a:ext>
            </a:extLst>
          </p:cNvPr>
          <p:cNvSpPr/>
          <p:nvPr/>
        </p:nvSpPr>
        <p:spPr>
          <a:xfrm>
            <a:off x="3786182" y="3643314"/>
            <a:ext cx="2500336" cy="1300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SAMU </a:t>
            </a:r>
            <a:endParaRPr lang="pt-BR" sz="3600" dirty="0"/>
          </a:p>
        </p:txBody>
      </p:sp>
      <p:sp>
        <p:nvSpPr>
          <p:cNvPr id="11" name="Oval 9">
            <a:extLst>
              <a:ext uri="{FF2B5EF4-FFF2-40B4-BE49-F238E27FC236}">
                <a16:creationId xmlns="" xmlns:a16="http://schemas.microsoft.com/office/drawing/2014/main" id="{E4675849-2A6C-4244-B56C-80A57347D629}"/>
              </a:ext>
            </a:extLst>
          </p:cNvPr>
          <p:cNvSpPr/>
          <p:nvPr/>
        </p:nvSpPr>
        <p:spPr>
          <a:xfrm>
            <a:off x="6000760" y="4357670"/>
            <a:ext cx="3143240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ATENCAO</a:t>
            </a:r>
          </a:p>
          <a:p>
            <a:pPr algn="ctr"/>
            <a:r>
              <a:rPr lang="en-US" sz="2400" b="1" dirty="0"/>
              <a:t>AMBULATORIAL  ESPECIALIZADA </a:t>
            </a:r>
            <a:endParaRPr lang="pt-BR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429124" y="714356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i="1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algn="just"/>
            <a:endParaRPr lang="en-US" sz="2400" i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14876" y="1714488"/>
            <a:ext cx="421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Arial Black" pitchFamily="34" charset="0"/>
              </a:rPr>
              <a:t>O GUIA </a:t>
            </a:r>
            <a:r>
              <a:rPr lang="pt-BR" sz="3600" dirty="0" smtClean="0">
                <a:latin typeface="Arial Black" pitchFamily="34" charset="0"/>
              </a:rPr>
              <a:t>É</a:t>
            </a:r>
            <a:r>
              <a:rPr lang="en-US" sz="3600" i="1" dirty="0" smtClean="0">
                <a:latin typeface="Arial Black" pitchFamily="34" charset="0"/>
              </a:rPr>
              <a:t> UMA TRILHA</a:t>
            </a:r>
          </a:p>
          <a:p>
            <a:pPr algn="ctr"/>
            <a:r>
              <a:rPr lang="en-US" sz="3600" i="1" dirty="0" smtClean="0">
                <a:latin typeface="Arial Black" pitchFamily="34" charset="0"/>
              </a:rPr>
              <a:t>UMA FERRAMENTA DE TRABALHO 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71934" y="5000636"/>
            <a:ext cx="507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 Black" pitchFamily="34" charset="0"/>
              </a:rPr>
              <a:t>OBRIGADO PELA ATENÇÃO</a:t>
            </a:r>
            <a:endParaRPr lang="pt-BR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000A6FF-8F61-4BA3-9A58-C2363325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94"/>
            <a:ext cx="9144000" cy="49593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0" y="642918"/>
            <a:ext cx="5143504" cy="57864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pt-BR" kern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“Atravessamos uma </a:t>
            </a:r>
            <a:r>
              <a:rPr lang="pt-BR" sz="2000" kern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CRISE </a:t>
            </a:r>
            <a:r>
              <a:rPr lang="pt-BR" kern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 precedentes na história do SUS.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kern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Como se não bastassem tantos desafios enfrentados no cotidiano, com </a:t>
            </a:r>
            <a:r>
              <a:rPr lang="pt-BR" sz="2000" kern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PANDEMIA DO COVID-19</a:t>
            </a:r>
            <a:r>
              <a:rPr lang="pt-BR" kern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temos que dar conta do atendimento da população acometida por essa terrível doença, acarretando sobrecarga ainda maior e de forma abrupta para o nosso sistema de saúde.</a:t>
            </a:r>
            <a:endParaRPr lang="pt-BR" kern="1600" dirty="0">
              <a:solidFill>
                <a:schemeClr val="bg2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71480"/>
            <a:ext cx="3143272" cy="29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4429132"/>
            <a:ext cx="207170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4956" y="4429132"/>
            <a:ext cx="238904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928662" y="128586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PANDEMIA DE COVID-19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2442B2E-CCE6-45AE-909F-488BA05D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549"/>
          <a:stretch/>
        </p:blipFill>
        <p:spPr>
          <a:xfrm>
            <a:off x="4286248" y="5072074"/>
            <a:ext cx="4857752" cy="15759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Retângulo de cantos arredondados 4"/>
          <p:cNvSpPr/>
          <p:nvPr/>
        </p:nvSpPr>
        <p:spPr>
          <a:xfrm>
            <a:off x="357158" y="571480"/>
            <a:ext cx="8286808" cy="2500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Nunca foi tão premente ao sistema de saúde um trabalho integrado na forma de </a:t>
            </a:r>
            <a:r>
              <a:rPr lang="pt-BR" sz="3200" b="1" dirty="0" smtClean="0">
                <a:solidFill>
                  <a:schemeClr val="tx1"/>
                </a:solidFill>
              </a:rPr>
              <a:t>Redes de Atenção à Saúde. </a:t>
            </a:r>
          </a:p>
          <a:p>
            <a:pPr algn="just">
              <a:lnSpc>
                <a:spcPct val="11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A pandemia impõe a organização dos pontos de atenção com definição de </a:t>
            </a:r>
            <a:r>
              <a:rPr lang="pt-BR" sz="3200" b="1" dirty="0" smtClean="0">
                <a:solidFill>
                  <a:schemeClr val="tx1"/>
                </a:solidFill>
              </a:rPr>
              <a:t>papéis</a:t>
            </a:r>
            <a:r>
              <a:rPr lang="pt-BR" b="1" dirty="0" smtClean="0">
                <a:solidFill>
                  <a:schemeClr val="tx1"/>
                </a:solidFill>
              </a:rPr>
              <a:t> e </a:t>
            </a:r>
            <a:r>
              <a:rPr lang="pt-BR" sz="3200" b="1" dirty="0" smtClean="0">
                <a:solidFill>
                  <a:schemeClr val="tx1"/>
                </a:solidFill>
              </a:rPr>
              <a:t>fluxos</a:t>
            </a:r>
            <a:r>
              <a:rPr lang="pt-BR" b="1" dirty="0" smtClean="0">
                <a:solidFill>
                  <a:schemeClr val="tx1"/>
                </a:solidFill>
              </a:rPr>
              <a:t> seja no atendimento da Covid19 ou para o enfrentamento das mais diversas necessidades de saúde que se manifestam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000A6FF-8F61-4BA3-9A58-C23633259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94"/>
            <a:ext cx="9144000" cy="4959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214686"/>
            <a:ext cx="1690686" cy="164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luxograma: Atraso 15"/>
          <p:cNvSpPr/>
          <p:nvPr/>
        </p:nvSpPr>
        <p:spPr>
          <a:xfrm>
            <a:off x="142844" y="3429000"/>
            <a:ext cx="3929090" cy="3143272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000" b="1" kern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MOMENTO EXIGE TRANQUILIDADE, PLANEJAMENTO E MUITA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kern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SOLIDARIEDADE E COLABORAÇÃO</a:t>
            </a:r>
            <a:endParaRPr lang="pt-BR" sz="2000" b="1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1071546"/>
            <a:ext cx="7929618" cy="1214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pt-BR" kern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“A organização da </a:t>
            </a:r>
            <a:r>
              <a:rPr lang="pt-BR" sz="2400" b="1" i="1" kern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REDE DE ATENÇÃO À SAÚDE</a:t>
            </a:r>
            <a:r>
              <a:rPr lang="pt-BR" kern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integrando os diversos pontos de atenção de um território micro e macrorregional de saúde, é urgente nesse momento.”</a:t>
            </a:r>
            <a:endParaRPr lang="pt-BR" kern="16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000A6FF-8F61-4BA3-9A58-C2363325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94"/>
            <a:ext cx="9144000" cy="4959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4282" y="2714620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kern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“O enfrentamento da pandemia convoca inicialmente a </a:t>
            </a:r>
            <a:r>
              <a:rPr lang="pt-BR" b="1" kern="16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RAS de Urgência e Emergência</a:t>
            </a:r>
            <a:r>
              <a:rPr lang="pt-BR" kern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incluindo as ações de prevenção (distanciamento social, higienização), o atendimento  da SG nas unidades de APS e o fluxo de assistência à SRAG até a internação em leitos de UTI, com todos os recursos logísticos, de apoio e laboratorial e terapêutico necessários.”</a:t>
            </a:r>
            <a:endParaRPr lang="pt-BR" kern="1600" dirty="0" smtClean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Mais 4"/>
          <p:cNvSpPr/>
          <p:nvPr/>
        </p:nvSpPr>
        <p:spPr>
          <a:xfrm>
            <a:off x="4143372" y="4214818"/>
            <a:ext cx="714380" cy="8572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000628" y="2857496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kern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“Mas, essa linha de frente aponta para outras necessidades, entre elas o </a:t>
            </a:r>
            <a:r>
              <a:rPr lang="pt-BR" b="1" kern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cuidado de usuários com condições crônicas de saúde</a:t>
            </a:r>
            <a:r>
              <a:rPr lang="pt-BR" kern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o que requer um redesenho dos fluxos e modalidades de atendimento que, de um lado, respeite as exigências de distanciamento social e, de outro, garanta a continuidade de todos os cuidados necessários para a estabilização clínica desses usuários.”</a:t>
            </a:r>
            <a:endParaRPr lang="pt-BR" kern="1600" dirty="0" smtClean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142984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Cientes das dificuldades que os gestores e trabalhadores estão enfrentando no dia a dia, o CONASS e o CONASEMS elaboraram esse Instrumento Orientador :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A858B5D-A207-48EF-8693-2017C3CB2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3" t="17009" r="37000" b="5825"/>
          <a:stretch/>
        </p:blipFill>
        <p:spPr>
          <a:xfrm>
            <a:off x="5786446" y="2071678"/>
            <a:ext cx="2857520" cy="40544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714348" y="26431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Pergaminho vertical 4"/>
          <p:cNvSpPr/>
          <p:nvPr/>
        </p:nvSpPr>
        <p:spPr>
          <a:xfrm>
            <a:off x="642910" y="2285992"/>
            <a:ext cx="3500462" cy="3714776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rgbClr val="000000"/>
                </a:solidFill>
              </a:rPr>
              <a:t>Aborda as ações e atividades que devem ser realizadas nos diversos pontos de atenção da RAS, tanto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na APS como na Atenção Ambulatorial Especializada (AAE) e na Atenção Hospitalar (AH).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000A6FF-8F61-4BA3-9A58-C23633259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94"/>
            <a:ext cx="9144000" cy="4959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000A6FF-8F61-4BA3-9A58-C2363325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94"/>
            <a:ext cx="9144000" cy="49593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B00B157-45CA-4B3B-85C6-B42C941B8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1643050"/>
            <a:ext cx="2766486" cy="32359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285720" y="1785926"/>
            <a:ext cx="5429288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Instrumento Orientador visa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sistematizar ações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para apoio aos Gestores Estaduais, Municipais e trabalhadores do SUS(CONASS E CONASEMS )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pt-BR" b="1" dirty="0"/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pt-BR" b="1" dirty="0" smtClean="0"/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O CONASS e o CONASEMS sugerem aos gestores estaduais e municipais de saúde por meio deste instrumento orientador, um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roteiro de discussão uniforme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Pergaminho horizontal 4"/>
          <p:cNvSpPr/>
          <p:nvPr/>
        </p:nvSpPr>
        <p:spPr>
          <a:xfrm>
            <a:off x="285720" y="714356"/>
            <a:ext cx="5500726" cy="114300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GUIA ORIENTADOR</a:t>
            </a:r>
            <a:endParaRPr lang="pt-B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85720" y="714356"/>
            <a:ext cx="5500726" cy="114300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GUIA ORIENTADOR</a:t>
            </a:r>
            <a:endParaRPr lang="pt-B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000A6FF-8F61-4BA3-9A58-C2363325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94"/>
            <a:ext cx="9144000" cy="49593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B00B157-45CA-4B3B-85C6-B42C941B8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285992"/>
            <a:ext cx="2766486" cy="32359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357158" y="1857364"/>
            <a:ext cx="51435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00"/>
                </a:solidFill>
              </a:rPr>
              <a:t>Para melhor compreensão e utilização no dia a dia, o Instrumento está dividido em 3 (três) partes: </a:t>
            </a:r>
            <a:r>
              <a:rPr lang="pt-BR" sz="2400" b="1" dirty="0" smtClean="0">
                <a:solidFill>
                  <a:srgbClr val="0070C0"/>
                </a:solidFill>
              </a:rPr>
              <a:t>a primeira sobre a APS, a segunda sobre a AAE e a terceira sobre a AH, </a:t>
            </a:r>
          </a:p>
          <a:p>
            <a:pPr algn="just"/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pt-BR" sz="2400" b="1" dirty="0" smtClean="0">
                <a:solidFill>
                  <a:srgbClr val="000000"/>
                </a:solidFill>
              </a:rPr>
              <a:t>Enfatizando que a </a:t>
            </a:r>
            <a:r>
              <a:rPr lang="pt-BR" sz="2400" b="1" dirty="0" smtClean="0">
                <a:solidFill>
                  <a:srgbClr val="0070C0"/>
                </a:solidFill>
              </a:rPr>
              <a:t>Vigilância à Saúde e a Assistência Farmacêutica </a:t>
            </a:r>
            <a:r>
              <a:rPr lang="pt-BR" sz="2400" b="1" dirty="0" smtClean="0">
                <a:solidFill>
                  <a:srgbClr val="000000"/>
                </a:solidFill>
              </a:rPr>
              <a:t>perpassam todos os níveis de atenção. </a:t>
            </a:r>
          </a:p>
          <a:p>
            <a:pPr lvl="3">
              <a:buFont typeface="Arial" pitchFamily="34" charset="0"/>
              <a:buChar char="•"/>
            </a:pPr>
            <a:endParaRPr lang="pt-BR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85720" y="214290"/>
            <a:ext cx="8501122" cy="114300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GUIA ORIENTADOR</a:t>
            </a:r>
            <a:endParaRPr lang="pt-B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A858B5D-A207-48EF-8693-2017C3CB2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3" t="17009" r="37000" b="5825"/>
          <a:stretch/>
        </p:blipFill>
        <p:spPr>
          <a:xfrm>
            <a:off x="3571868" y="2285992"/>
            <a:ext cx="1661503" cy="23574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14282" y="1643051"/>
            <a:ext cx="3357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Diagnóstico e notificação </a:t>
            </a:r>
          </a:p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Grupos de risco para SRAG pela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Covid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Medidas de prevenção </a:t>
            </a:r>
          </a:p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Atendimento presencial e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telemedicina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AS REDES DE ATENÇÃO NO ENFRENTAMENTO DA PANDEMIA : competências </a:t>
            </a:r>
          </a:p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MATRIZES ESPECÍFICAS DOS DIVERSOS PONTOS DE ATENÇÃO</a:t>
            </a:r>
          </a:p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DA RAS :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86380" y="1643050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Atenção </a:t>
            </a:r>
            <a:r>
              <a:rPr lang="pt-BR" b="1" dirty="0">
                <a:solidFill>
                  <a:srgbClr val="0070C0"/>
                </a:solidFill>
              </a:rPr>
              <a:t>Primária à </a:t>
            </a:r>
            <a:r>
              <a:rPr lang="pt-BR" b="1" dirty="0" smtClean="0">
                <a:solidFill>
                  <a:srgbClr val="0070C0"/>
                </a:solidFill>
              </a:rPr>
              <a:t>Saúde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Atenção </a:t>
            </a:r>
            <a:r>
              <a:rPr lang="pt-BR" b="1" dirty="0">
                <a:solidFill>
                  <a:srgbClr val="0070C0"/>
                </a:solidFill>
              </a:rPr>
              <a:t>Especializada </a:t>
            </a:r>
            <a:endParaRPr lang="pt-BR" b="1" dirty="0" smtClean="0">
              <a:solidFill>
                <a:srgbClr val="0070C0"/>
              </a:solidFill>
            </a:endParaRP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Atenção </a:t>
            </a:r>
            <a:r>
              <a:rPr lang="pt-BR" b="1" dirty="0">
                <a:solidFill>
                  <a:srgbClr val="0070C0"/>
                </a:solidFill>
              </a:rPr>
              <a:t>hospitalar - SAMU – </a:t>
            </a:r>
            <a:r>
              <a:rPr lang="pt-BR" b="1" dirty="0" smtClean="0">
                <a:solidFill>
                  <a:srgbClr val="0070C0"/>
                </a:solidFill>
              </a:rPr>
              <a:t>UPA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Atenção </a:t>
            </a:r>
            <a:r>
              <a:rPr lang="pt-BR" b="1" dirty="0">
                <a:solidFill>
                  <a:srgbClr val="0070C0"/>
                </a:solidFill>
              </a:rPr>
              <a:t>hospitalar - unidades </a:t>
            </a:r>
            <a:r>
              <a:rPr lang="pt-BR" b="1" dirty="0" err="1">
                <a:solidFill>
                  <a:srgbClr val="0070C0"/>
                </a:solidFill>
              </a:rPr>
              <a:t>perinatai</a:t>
            </a:r>
            <a:r>
              <a:rPr lang="pt-BR" sz="1400" b="1" dirty="0" err="1" smtClean="0">
                <a:solidFill>
                  <a:srgbClr val="0070C0"/>
                </a:solidFill>
              </a:rPr>
              <a:t>s</a:t>
            </a:r>
            <a:endParaRPr lang="pt-BR" sz="1400" b="1" dirty="0" smtClean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horizontal 1"/>
          <p:cNvSpPr/>
          <p:nvPr/>
        </p:nvSpPr>
        <p:spPr>
          <a:xfrm>
            <a:off x="285720" y="214290"/>
            <a:ext cx="8501122" cy="114300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GUIA ORIENTADOR</a:t>
            </a:r>
            <a:endParaRPr lang="pt-B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Arredondar Retângulo no Mesmo Canto Lateral 2"/>
          <p:cNvSpPr/>
          <p:nvPr/>
        </p:nvSpPr>
        <p:spPr>
          <a:xfrm>
            <a:off x="428596" y="1643050"/>
            <a:ext cx="5000660" cy="5000660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DIAGNÓSTICO E NOTIFICAÇÃO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HISTÓRICO COVID 19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CASOS SUSPEITOS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 DEFINIÇÃO  SÍNDROME GRIPAL (SG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 DEFINIÇÃO SÍNDROME RESPIRATÓRIA AGUDA GRAVE (SRAG):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CASOS CONFIRMADOS POR CRITÉRIO LABORATORIAL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POR CRITÉRIO CLÍNICO-EPIDEMIOLÓGICO: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FLUXO PARA UTILIZAÇÃO DO TESTE RÁPIDO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SINAIS E SINTOMAS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CÓDIGOS DE CID-10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</a:t>
            </a:r>
            <a:endParaRPr lang="pt-B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91049B-DB8F-45F6-B989-F0D2AD459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2327" b="-2"/>
          <a:stretch/>
        </p:blipFill>
        <p:spPr>
          <a:xfrm>
            <a:off x="5143504" y="1214422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01E9C3-C3C1-4241-8CB4-B7E14956D2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5061"/>
          <a:stretch/>
        </p:blipFill>
        <p:spPr>
          <a:xfrm>
            <a:off x="5721496" y="4157753"/>
            <a:ext cx="3422504" cy="2700247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824</Words>
  <Application>Microsoft Office PowerPoint</Application>
  <PresentationFormat>Apresentação na tela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24</cp:revision>
  <dcterms:created xsi:type="dcterms:W3CDTF">2020-06-07T17:56:47Z</dcterms:created>
  <dcterms:modified xsi:type="dcterms:W3CDTF">2020-06-07T22:36:23Z</dcterms:modified>
</cp:coreProperties>
</file>