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ângulo retângulo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grpSp>
        <p:nvGrpSpPr>
          <p:cNvPr id="2" name="Grupo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a liv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orma liv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orma liv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Conector reto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543974D-0605-491D-88BF-F01E3C4E2AE1}" type="datetimeFigureOut">
              <a:rPr lang="pt-BR" smtClean="0"/>
              <a:t>08/06/2020</a:t>
            </a:fld>
            <a:endParaRPr lang="pt-BR"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FD4B078-E723-4C39-920F-7A68D1F3DF4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43974D-0605-491D-88BF-F01E3C4E2AE1}" type="datetimeFigureOut">
              <a:rPr lang="pt-BR" smtClean="0"/>
              <a:t>08/06/2020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D4B078-E723-4C39-920F-7A68D1F3DF4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43974D-0605-491D-88BF-F01E3C4E2AE1}" type="datetimeFigureOut">
              <a:rPr lang="pt-BR" smtClean="0"/>
              <a:t>08/06/2020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D4B078-E723-4C39-920F-7A68D1F3DF4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43974D-0605-491D-88BF-F01E3C4E2AE1}" type="datetimeFigureOut">
              <a:rPr lang="pt-BR" smtClean="0"/>
              <a:t>08/06/2020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D4B078-E723-4C39-920F-7A68D1F3DF4A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43974D-0605-491D-88BF-F01E3C4E2AE1}" type="datetimeFigureOut">
              <a:rPr lang="pt-BR" smtClean="0"/>
              <a:t>08/06/2020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D4B078-E723-4C39-920F-7A68D1F3DF4A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Divis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Divis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43974D-0605-491D-88BF-F01E3C4E2AE1}" type="datetimeFigureOut">
              <a:rPr lang="pt-BR" smtClean="0"/>
              <a:t>08/06/2020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D4B078-E723-4C39-920F-7A68D1F3DF4A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43974D-0605-491D-88BF-F01E3C4E2AE1}" type="datetimeFigureOut">
              <a:rPr lang="pt-BR" smtClean="0"/>
              <a:t>08/06/2020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D4B078-E723-4C39-920F-7A68D1F3DF4A}" type="slidenum">
              <a:rPr lang="pt-BR" smtClean="0"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43974D-0605-491D-88BF-F01E3C4E2AE1}" type="datetimeFigureOut">
              <a:rPr lang="pt-BR" smtClean="0"/>
              <a:t>08/06/2020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D4B078-E723-4C39-920F-7A68D1F3DF4A}" type="slidenum">
              <a:rPr lang="pt-BR" smtClean="0"/>
              <a:t>‹nº›</a:t>
            </a:fld>
            <a:endParaRPr lang="pt-BR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43974D-0605-491D-88BF-F01E3C4E2AE1}" type="datetimeFigureOut">
              <a:rPr lang="pt-BR" smtClean="0"/>
              <a:t>08/06/2020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D4B078-E723-4C39-920F-7A68D1F3DF4A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4543974D-0605-491D-88BF-F01E3C4E2AE1}" type="datetimeFigureOut">
              <a:rPr lang="pt-BR" smtClean="0"/>
              <a:t>08/06/2020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D4B078-E723-4C39-920F-7A68D1F3DF4A}" type="slidenum">
              <a:rPr lang="pt-BR" smtClean="0"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543974D-0605-491D-88BF-F01E3C4E2AE1}" type="datetimeFigureOut">
              <a:rPr lang="pt-BR" smtClean="0"/>
              <a:t>08/06/2020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FD4B078-E723-4C39-920F-7A68D1F3DF4A}" type="slidenum">
              <a:rPr lang="pt-BR" smtClean="0"/>
              <a:t>‹nº›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orma livre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iângulo retângulo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Conector reto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ivis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Divis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orma livre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iângulo retângulo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Conector reto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Título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4543974D-0605-491D-88BF-F01E3C4E2AE1}" type="datetimeFigureOut">
              <a:rPr lang="pt-BR" smtClean="0"/>
              <a:t>08/06/2020</a:t>
            </a:fld>
            <a:endParaRPr lang="pt-BR"/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6FD4B078-E723-4C39-920F-7A68D1F3DF4A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 descr="logo 30 ano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2736"/>
            <a:ext cx="9144000" cy="4705264"/>
          </a:xfrm>
          <a:prstGeom prst="rect">
            <a:avLst/>
          </a:prstGeom>
        </p:spPr>
      </p:pic>
      <p:sp>
        <p:nvSpPr>
          <p:cNvPr id="6" name="Pergaminho horizontal 5"/>
          <p:cNvSpPr/>
          <p:nvPr/>
        </p:nvSpPr>
        <p:spPr>
          <a:xfrm>
            <a:off x="0" y="0"/>
            <a:ext cx="9144000" cy="221455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i="1" dirty="0" smtClean="0">
                <a:latin typeface="Aharoni" pitchFamily="2" charset="-79"/>
                <a:cs typeface="Aharoni" pitchFamily="2" charset="-79"/>
              </a:rPr>
              <a:t>PRESTAÇÃO DE CONTAS E AÇOES  2019</a:t>
            </a:r>
            <a:endParaRPr lang="pt-BR" sz="4400" b="1" i="1" dirty="0"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214422"/>
            <a:ext cx="3002133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Imagem 2" descr="logo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214422"/>
          </a:xfrm>
          <a:prstGeom prst="rect">
            <a:avLst/>
          </a:prstGeom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945074"/>
            <a:ext cx="3714744" cy="2912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1357298"/>
            <a:ext cx="3029254" cy="245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57752" y="3921230"/>
            <a:ext cx="3571867" cy="293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logo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14422"/>
          </a:xfrm>
          <a:prstGeom prst="rect">
            <a:avLst/>
          </a:prstGeom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1142984"/>
            <a:ext cx="5590758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logo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14422"/>
          </a:xfrm>
          <a:prstGeom prst="rect">
            <a:avLst/>
          </a:prstGeom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1357298"/>
            <a:ext cx="6500825" cy="520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42984"/>
            <a:ext cx="3207902" cy="2786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3643314"/>
            <a:ext cx="3382189" cy="2746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1142984"/>
            <a:ext cx="4413555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Imagem 4" descr="logo 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1214422"/>
          </a:xfrm>
          <a:prstGeom prst="rect">
            <a:avLst/>
          </a:prstGeom>
        </p:spPr>
      </p:pic>
      <p:sp>
        <p:nvSpPr>
          <p:cNvPr id="6" name="Seta para cima 5"/>
          <p:cNvSpPr/>
          <p:nvPr/>
        </p:nvSpPr>
        <p:spPr>
          <a:xfrm>
            <a:off x="7500958" y="4000504"/>
            <a:ext cx="500066" cy="4286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6786578" y="4572008"/>
            <a:ext cx="21431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2">
                    <a:lumMod val="25000"/>
                  </a:schemeClr>
                </a:solidFill>
              </a:rPr>
              <a:t>SEMINÁRIO NOVO MODELO DE FINANCIAMENTO DA APS</a:t>
            </a:r>
            <a:endParaRPr lang="pt-BR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14422"/>
          </a:xfrm>
          <a:prstGeom prst="rect">
            <a:avLst/>
          </a:prstGeom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71678"/>
            <a:ext cx="4626089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2071678"/>
            <a:ext cx="4626125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ndulado 4"/>
          <p:cNvSpPr/>
          <p:nvPr/>
        </p:nvSpPr>
        <p:spPr>
          <a:xfrm>
            <a:off x="785786" y="1285860"/>
            <a:ext cx="7286676" cy="71438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VX CONGRESSO COSEMS RN</a:t>
            </a:r>
            <a:endParaRPr lang="pt-B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14422"/>
          </a:xfrm>
          <a:prstGeom prst="rect">
            <a:avLst/>
          </a:prstGeom>
        </p:spPr>
      </p:pic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214282" y="1928814"/>
          <a:ext cx="8572560" cy="4714886"/>
        </p:xfrm>
        <a:graphic>
          <a:graphicData uri="http://schemas.openxmlformats.org/drawingml/2006/table">
            <a:tbl>
              <a:tblPr/>
              <a:tblGrid>
                <a:gridCol w="7490531"/>
                <a:gridCol w="1082029"/>
              </a:tblGrid>
              <a:tr h="131807"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RELATÓRIO DA MOVIMENTAÇÃO FINANCEIRA 2019</a:t>
                      </a:r>
                    </a:p>
                  </a:txBody>
                  <a:tcPr marL="2975" marR="2975" marT="29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600" b="0" i="0" u="none" strike="noStrike">
                        <a:latin typeface="Arial"/>
                      </a:endParaRPr>
                    </a:p>
                  </a:txBody>
                  <a:tcPr marL="2975" marR="2975" marT="29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4403">
                <a:tc>
                  <a:txBody>
                    <a:bodyPr/>
                    <a:lstStyle/>
                    <a:p>
                      <a:pPr algn="l" fontAlgn="b"/>
                      <a:endParaRPr lang="pt-BR" sz="700" b="0" i="0" u="none" strike="noStrike">
                        <a:latin typeface="Arial"/>
                      </a:endParaRPr>
                    </a:p>
                  </a:txBody>
                  <a:tcPr marL="2975" marR="2975" marT="29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700" b="0" i="0" u="none" strike="noStrike">
                        <a:latin typeface="Arial"/>
                      </a:endParaRPr>
                    </a:p>
                  </a:txBody>
                  <a:tcPr marL="2975" marR="2975" marT="29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816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b="1" i="0" u="none" strike="noStrike">
                          <a:latin typeface="Arial"/>
                        </a:rPr>
                        <a:t> Planilha de Prestação de Contas dos Recursos Financeiros da Contribuição de Representação Institucional-2019</a:t>
                      </a:r>
                    </a:p>
                  </a:txBody>
                  <a:tcPr marL="2975" marR="2975" marT="297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700" b="0" i="0" u="none" strike="noStrike">
                        <a:latin typeface="Arial"/>
                      </a:endParaRPr>
                    </a:p>
                  </a:txBody>
                  <a:tcPr marL="2975" marR="2975" marT="29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167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1" i="0" u="none" strike="noStrike">
                          <a:latin typeface="Arial"/>
                        </a:rPr>
                        <a:t>Tipos de Receitas</a:t>
                      </a:r>
                    </a:p>
                  </a:txBody>
                  <a:tcPr marL="2975" marR="2975" marT="297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700" b="1" i="0" u="none" strike="noStrike">
                          <a:latin typeface="Arial"/>
                        </a:rPr>
                        <a:t>TOTAL</a:t>
                      </a:r>
                    </a:p>
                  </a:txBody>
                  <a:tcPr marL="2975" marR="2975" marT="297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</a:tr>
              <a:tr h="158167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1" i="0" u="none" strike="noStrike">
                          <a:latin typeface="Arial"/>
                        </a:rPr>
                        <a:t>Receita Corrente</a:t>
                      </a:r>
                    </a:p>
                  </a:txBody>
                  <a:tcPr marL="2975" marR="2975" marT="297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2975" marR="2975" marT="297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158167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1" i="0" u="none" strike="noStrike">
                          <a:latin typeface="Arial"/>
                        </a:rPr>
                        <a:t>Receitas de Contribuições/Portaria 220</a:t>
                      </a:r>
                    </a:p>
                  </a:txBody>
                  <a:tcPr marL="2975" marR="2975" marT="297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700" b="0" i="0" u="none" strike="noStrike">
                          <a:latin typeface="Arial"/>
                        </a:rPr>
                        <a:t>R$ 1.293.252,00</a:t>
                      </a:r>
                    </a:p>
                  </a:txBody>
                  <a:tcPr marL="2975" marR="2975" marT="297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167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1" i="0" u="none" strike="noStrike">
                          <a:latin typeface="Arial"/>
                        </a:rPr>
                        <a:t>Receitas de Contribuições/Boletos</a:t>
                      </a:r>
                    </a:p>
                  </a:txBody>
                  <a:tcPr marL="2975" marR="2975" marT="297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700" b="0" i="0" u="none" strike="noStrike">
                          <a:latin typeface="Arial"/>
                        </a:rPr>
                        <a:t>R$ 120.000,00</a:t>
                      </a:r>
                    </a:p>
                  </a:txBody>
                  <a:tcPr marL="2975" marR="2975" marT="297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167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1" i="0" u="none" strike="noStrike">
                          <a:latin typeface="Arial"/>
                        </a:rPr>
                        <a:t>Receitas Financeiras  (Rendimentos)</a:t>
                      </a:r>
                    </a:p>
                  </a:txBody>
                  <a:tcPr marL="2975" marR="2975" marT="297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700" b="0" i="0" u="none" strike="noStrike">
                          <a:latin typeface="Arial"/>
                        </a:rPr>
                        <a:t>R$ 3.450,70</a:t>
                      </a:r>
                    </a:p>
                  </a:txBody>
                  <a:tcPr marL="2975" marR="2975" marT="297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167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1" i="0" u="none" strike="noStrike">
                          <a:latin typeface="Arial"/>
                        </a:rPr>
                        <a:t>Resgates a Compensar</a:t>
                      </a:r>
                    </a:p>
                  </a:txBody>
                  <a:tcPr marL="2975" marR="2975" marT="297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700" b="0" i="0" u="none" strike="noStrike">
                          <a:latin typeface="Arial"/>
                        </a:rPr>
                        <a:t>R$ 188.996,52</a:t>
                      </a:r>
                    </a:p>
                  </a:txBody>
                  <a:tcPr marL="2975" marR="2975" marT="297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167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1" i="0" u="none" strike="noStrike">
                          <a:latin typeface="Arial"/>
                        </a:rPr>
                        <a:t>Devoluções</a:t>
                      </a:r>
                    </a:p>
                  </a:txBody>
                  <a:tcPr marL="2975" marR="2975" marT="297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700" b="0" i="0" u="none" strike="noStrike">
                          <a:latin typeface="Arial"/>
                        </a:rPr>
                        <a:t>R$ 4.309,28</a:t>
                      </a:r>
                    </a:p>
                  </a:txBody>
                  <a:tcPr marL="2975" marR="2975" marT="297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167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1" i="0" u="none" strike="noStrike">
                          <a:latin typeface="Arial"/>
                        </a:rPr>
                        <a:t>Receita de Capital </a:t>
                      </a:r>
                    </a:p>
                  </a:txBody>
                  <a:tcPr marL="2975" marR="2975" marT="297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2975" marR="2975" marT="297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158167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1" i="0" u="none" strike="noStrike">
                          <a:latin typeface="Arial"/>
                        </a:rPr>
                        <a:t>Total das Receitas</a:t>
                      </a:r>
                    </a:p>
                  </a:txBody>
                  <a:tcPr marL="2975" marR="2975" marT="297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700" b="0" i="0" u="none" strike="noStrike">
                          <a:latin typeface="Arial"/>
                        </a:rPr>
                        <a:t>R$ 1.610.008,50</a:t>
                      </a:r>
                    </a:p>
                  </a:txBody>
                  <a:tcPr marL="2975" marR="2975" marT="297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158167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1" i="0" u="none" strike="noStrike">
                          <a:latin typeface="Arial"/>
                        </a:rPr>
                        <a:t>Tipos de Despesas</a:t>
                      </a:r>
                    </a:p>
                  </a:txBody>
                  <a:tcPr marL="2975" marR="2975" marT="297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1" i="0" u="none" strike="noStrike">
                          <a:latin typeface="Arial"/>
                        </a:rPr>
                        <a:t>TOTAL</a:t>
                      </a:r>
                    </a:p>
                  </a:txBody>
                  <a:tcPr marL="2975" marR="2975" marT="297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158167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1" i="0" u="none" strike="noStrike">
                          <a:latin typeface="Arial"/>
                        </a:rPr>
                        <a:t>Despesas Correntes:</a:t>
                      </a:r>
                    </a:p>
                  </a:txBody>
                  <a:tcPr marL="2975" marR="2975" marT="297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2975" marR="2975" marT="297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158167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1" i="0" u="none" strike="noStrike">
                          <a:latin typeface="Arial"/>
                        </a:rPr>
                        <a:t>Vencimentos e Vantagens Fixas</a:t>
                      </a:r>
                    </a:p>
                  </a:txBody>
                  <a:tcPr marL="2975" marR="2975" marT="297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700" b="0" i="0" u="none" strike="noStrike">
                          <a:latin typeface="Arial"/>
                        </a:rPr>
                        <a:t>R$ 185.802,63</a:t>
                      </a:r>
                    </a:p>
                  </a:txBody>
                  <a:tcPr marL="2975" marR="2975" marT="297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58167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1" i="0" u="none" strike="noStrike">
                          <a:latin typeface="Arial"/>
                        </a:rPr>
                        <a:t>Encargos Sociais</a:t>
                      </a:r>
                    </a:p>
                  </a:txBody>
                  <a:tcPr marL="2975" marR="2975" marT="297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700" b="0" i="0" u="none" strike="noStrike">
                          <a:latin typeface="Arial"/>
                        </a:rPr>
                        <a:t>R$ 125.457,89</a:t>
                      </a:r>
                    </a:p>
                  </a:txBody>
                  <a:tcPr marL="2975" marR="2975" marT="297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58167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1" i="0" u="none" strike="noStrike">
                          <a:latin typeface="Arial"/>
                        </a:rPr>
                        <a:t>Diárias e Ajuda de Custos</a:t>
                      </a:r>
                    </a:p>
                  </a:txBody>
                  <a:tcPr marL="2975" marR="2975" marT="297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700" b="0" i="0" u="none" strike="noStrike">
                          <a:latin typeface="Arial"/>
                        </a:rPr>
                        <a:t>R$ 236.700,00</a:t>
                      </a:r>
                    </a:p>
                  </a:txBody>
                  <a:tcPr marL="2975" marR="2975" marT="297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58167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1" i="0" u="none" strike="noStrike" dirty="0">
                          <a:latin typeface="Arial"/>
                        </a:rPr>
                        <a:t>Impostos/Taxas</a:t>
                      </a:r>
                    </a:p>
                  </a:txBody>
                  <a:tcPr marL="2975" marR="2975" marT="297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700" b="0" i="0" u="none" strike="noStrike">
                          <a:latin typeface="Arial"/>
                        </a:rPr>
                        <a:t>R$ 22.901,29</a:t>
                      </a:r>
                    </a:p>
                  </a:txBody>
                  <a:tcPr marL="2975" marR="2975" marT="297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58167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1" i="0" u="none" strike="noStrike">
                          <a:latin typeface="Arial"/>
                        </a:rPr>
                        <a:t>Tarifas Bancárias</a:t>
                      </a:r>
                    </a:p>
                  </a:txBody>
                  <a:tcPr marL="2975" marR="2975" marT="297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700" b="0" i="0" u="none" strike="noStrike">
                          <a:latin typeface="Arial"/>
                        </a:rPr>
                        <a:t>R$ 1.490,52</a:t>
                      </a:r>
                    </a:p>
                  </a:txBody>
                  <a:tcPr marL="2975" marR="2975" marT="297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58167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1" i="0" u="none" strike="noStrike">
                          <a:latin typeface="Arial"/>
                        </a:rPr>
                        <a:t>Materiais de Consumo (Expedientes)</a:t>
                      </a:r>
                    </a:p>
                  </a:txBody>
                  <a:tcPr marL="2975" marR="2975" marT="297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700" b="0" i="0" u="none" strike="noStrike">
                          <a:latin typeface="Arial"/>
                        </a:rPr>
                        <a:t>R$ 550,00</a:t>
                      </a:r>
                    </a:p>
                  </a:txBody>
                  <a:tcPr marL="2975" marR="2975" marT="297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58167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1" i="0" u="none" strike="noStrike">
                          <a:latin typeface="Arial"/>
                        </a:rPr>
                        <a:t>Passagens e Locomoção</a:t>
                      </a:r>
                    </a:p>
                  </a:txBody>
                  <a:tcPr marL="2975" marR="2975" marT="297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700" b="0" i="0" u="none" strike="noStrike">
                          <a:latin typeface="Arial"/>
                        </a:rPr>
                        <a:t>R$ 36.000,97</a:t>
                      </a:r>
                    </a:p>
                  </a:txBody>
                  <a:tcPr marL="2975" marR="2975" marT="297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58167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1" i="0" u="none" strike="noStrike">
                          <a:latin typeface="Arial"/>
                        </a:rPr>
                        <a:t>Serviços de Terceiros Pessoa Física</a:t>
                      </a:r>
                    </a:p>
                  </a:txBody>
                  <a:tcPr marL="2975" marR="2975" marT="297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700" b="0" i="0" u="none" strike="noStrike">
                          <a:latin typeface="Arial"/>
                        </a:rPr>
                        <a:t>R$ 98.291,81</a:t>
                      </a:r>
                    </a:p>
                  </a:txBody>
                  <a:tcPr marL="2975" marR="2975" marT="297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58167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1" i="0" u="none" strike="noStrike">
                          <a:latin typeface="Arial"/>
                        </a:rPr>
                        <a:t>Serviços de Terceiros Pessoa Jurídica</a:t>
                      </a:r>
                    </a:p>
                  </a:txBody>
                  <a:tcPr marL="2975" marR="2975" marT="297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700" b="0" i="0" u="none" strike="noStrike">
                          <a:latin typeface="Arial"/>
                        </a:rPr>
                        <a:t>R$ 464.198,81</a:t>
                      </a:r>
                    </a:p>
                  </a:txBody>
                  <a:tcPr marL="2975" marR="2975" marT="297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58167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1" i="0" u="none" strike="noStrike">
                          <a:latin typeface="Arial"/>
                        </a:rPr>
                        <a:t>Outros (especificar)</a:t>
                      </a:r>
                    </a:p>
                  </a:txBody>
                  <a:tcPr marL="2975" marR="2975" marT="297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700" b="0" i="0" u="none" strike="noStrike">
                          <a:latin typeface="Arial"/>
                        </a:rPr>
                        <a:t>R$ 57.134,94</a:t>
                      </a:r>
                    </a:p>
                  </a:txBody>
                  <a:tcPr marL="2975" marR="2975" marT="297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58167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1" i="0" u="none" strike="noStrike">
                          <a:latin typeface="Arial"/>
                        </a:rPr>
                        <a:t>Resgates a Compensar</a:t>
                      </a:r>
                    </a:p>
                  </a:txBody>
                  <a:tcPr marL="2975" marR="2975" marT="297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700" b="0" i="0" u="none" strike="noStrike">
                          <a:latin typeface="Arial"/>
                        </a:rPr>
                        <a:t>R$ 189.569,52</a:t>
                      </a:r>
                    </a:p>
                  </a:txBody>
                  <a:tcPr marL="2975" marR="2975" marT="297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58167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1" i="0" u="none" strike="noStrike">
                          <a:latin typeface="Arial"/>
                        </a:rPr>
                        <a:t>Desc.adiantamento do Conasems</a:t>
                      </a:r>
                    </a:p>
                  </a:txBody>
                  <a:tcPr marL="2975" marR="2975" marT="297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700" b="0" i="0" u="none" strike="noStrike">
                          <a:latin typeface="Arial"/>
                        </a:rPr>
                        <a:t>R$ 66.625,15</a:t>
                      </a:r>
                    </a:p>
                  </a:txBody>
                  <a:tcPr marL="2975" marR="2975" marT="297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58167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1" i="0" u="none" strike="noStrike">
                          <a:latin typeface="Arial"/>
                        </a:rPr>
                        <a:t>Fundo Fixo de Caixa</a:t>
                      </a:r>
                    </a:p>
                  </a:txBody>
                  <a:tcPr marL="2975" marR="2975" marT="297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700" b="0" i="0" u="none" strike="noStrike">
                          <a:latin typeface="Arial"/>
                        </a:rPr>
                        <a:t>R$ 16.500,00</a:t>
                      </a:r>
                    </a:p>
                  </a:txBody>
                  <a:tcPr marL="2975" marR="2975" marT="297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58167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1" i="0" u="none" strike="noStrike">
                          <a:latin typeface="Arial"/>
                        </a:rPr>
                        <a:t>Despesas de Capital</a:t>
                      </a:r>
                    </a:p>
                  </a:txBody>
                  <a:tcPr marL="2975" marR="2975" marT="297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2975" marR="2975" marT="297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158167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1" i="0" u="none" strike="noStrike">
                          <a:latin typeface="Arial"/>
                        </a:rPr>
                        <a:t>Total de Despesas</a:t>
                      </a:r>
                    </a:p>
                  </a:txBody>
                  <a:tcPr marL="2975" marR="2975" marT="297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700" b="0" i="0" u="none" strike="noStrike">
                          <a:latin typeface="Arial"/>
                        </a:rPr>
                        <a:t>R$ 1.505.811,64</a:t>
                      </a:r>
                    </a:p>
                  </a:txBody>
                  <a:tcPr marL="2975" marR="2975" marT="297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58167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1" i="0" u="none" strike="noStrike">
                          <a:latin typeface="Arial"/>
                        </a:rPr>
                        <a:t>Saldo Final</a:t>
                      </a:r>
                    </a:p>
                  </a:txBody>
                  <a:tcPr marL="2975" marR="2975" marT="297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700" b="0" i="0" u="none" strike="noStrike" dirty="0">
                          <a:latin typeface="Arial"/>
                        </a:rPr>
                        <a:t>R$ 173.444,33</a:t>
                      </a:r>
                    </a:p>
                  </a:txBody>
                  <a:tcPr marL="2975" marR="2975" marT="297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6" name="Canto dobrado 5"/>
          <p:cNvSpPr/>
          <p:nvPr/>
        </p:nvSpPr>
        <p:spPr>
          <a:xfrm>
            <a:off x="214282" y="1357298"/>
            <a:ext cx="8572560" cy="785818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/>
              <a:t>FINANCEIRO</a:t>
            </a:r>
            <a:endParaRPr lang="pt-B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14422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714612" y="2071678"/>
            <a:ext cx="39068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chemeClr val="bg2">
                    <a:lumMod val="25000"/>
                  </a:schemeClr>
                </a:solidFill>
              </a:rPr>
              <a:t>Maria Eliza Garcia Soares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928926" y="2714620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2">
                    <a:lumMod val="50000"/>
                  </a:schemeClr>
                </a:solidFill>
              </a:rPr>
              <a:t>PRESIDENTE COSEMS</a:t>
            </a:r>
            <a:endParaRPr lang="pt-B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714612" y="3714752"/>
            <a:ext cx="39340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err="1">
                <a:solidFill>
                  <a:schemeClr val="bg2">
                    <a:lumMod val="25000"/>
                  </a:schemeClr>
                </a:solidFill>
              </a:rPr>
              <a:t>Debora</a:t>
            </a:r>
            <a:r>
              <a:rPr lang="pt-BR" sz="2400" b="1" dirty="0">
                <a:solidFill>
                  <a:schemeClr val="bg2">
                    <a:lumMod val="25000"/>
                  </a:schemeClr>
                </a:solidFill>
              </a:rPr>
              <a:t> Costa dos Santos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000364" y="4214818"/>
            <a:ext cx="321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2">
                    <a:lumMod val="50000"/>
                  </a:schemeClr>
                </a:solidFill>
              </a:rPr>
              <a:t>DIRETORA FINANCEIRA</a:t>
            </a:r>
            <a:endParaRPr lang="pt-B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Retângulo com Canto Aparado do Mesmo Lado 6"/>
          <p:cNvSpPr/>
          <p:nvPr/>
        </p:nvSpPr>
        <p:spPr>
          <a:xfrm>
            <a:off x="0" y="5715016"/>
            <a:ext cx="9144000" cy="1142984"/>
          </a:xfrm>
          <a:prstGeom prst="snip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214282" y="1285860"/>
            <a:ext cx="6643734" cy="30003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/>
              <a:t>O Conselho de Secretarias Municipais de Saúde do Estado do Rio Grande do Norte </a:t>
            </a:r>
            <a:r>
              <a:rPr lang="pt-BR" sz="2000" dirty="0" smtClean="0"/>
              <a:t>–</a:t>
            </a:r>
            <a:r>
              <a:rPr lang="pt-BR" sz="3200" dirty="0" smtClean="0"/>
              <a:t>COSEMS RN</a:t>
            </a:r>
            <a:r>
              <a:rPr lang="pt-BR" sz="2000" dirty="0" smtClean="0"/>
              <a:t>, </a:t>
            </a:r>
            <a:r>
              <a:rPr lang="pt-BR" sz="2000" dirty="0"/>
              <a:t>foi constituído no ano de 1989 como ente de mobilização e representação dos gestores da política de saúde dos municípios potiguares. De direito privado, sem fins lucrativos e se pautando pelos princípios que regem o direito público, o </a:t>
            </a:r>
            <a:r>
              <a:rPr lang="pt-BR" sz="2000" dirty="0" err="1"/>
              <a:t>Cosems-RN</a:t>
            </a:r>
            <a:r>
              <a:rPr lang="pt-BR" sz="2000" dirty="0"/>
              <a:t> reúne os 167 secretários municipais de saúde do </a:t>
            </a:r>
            <a:r>
              <a:rPr lang="pt-BR" sz="2000" dirty="0" smtClean="0"/>
              <a:t>Estado do RN.</a:t>
            </a:r>
            <a:endParaRPr lang="pt-BR" sz="2000" dirty="0"/>
          </a:p>
        </p:txBody>
      </p:sp>
      <p:pic>
        <p:nvPicPr>
          <p:cNvPr id="5" name="Imagem 4" descr="logo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14422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4429124" y="4429132"/>
            <a:ext cx="450059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>
                <a:solidFill>
                  <a:schemeClr val="bg2">
                    <a:lumMod val="10000"/>
                  </a:schemeClr>
                </a:solidFill>
              </a:rPr>
              <a:t>O CONSELHO DE SECRETARIAS MUNICIPAIS DE SAÚDE DO RIO GRANDE DO NORTE é uma associação civil de direito privado, sem fins econômicos, com autonomia administrativa, financeira e patrimonial, de duração indeterminada</a:t>
            </a:r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14422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0" y="1142984"/>
            <a:ext cx="892971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 smtClean="0"/>
          </a:p>
          <a:p>
            <a:r>
              <a:rPr lang="pt-BR" dirty="0" smtClean="0"/>
              <a:t>Parágrafo Único – Para a consecução de suas finalidades, o COSEMS/RN se propõe a:</a:t>
            </a:r>
          </a:p>
          <a:p>
            <a:endParaRPr lang="pt-BR" dirty="0" smtClean="0"/>
          </a:p>
          <a:p>
            <a:pPr>
              <a:buFont typeface="Wingdings" pitchFamily="2" charset="2"/>
              <a:buChar char="ü"/>
            </a:pPr>
            <a:r>
              <a:rPr lang="pt-BR" dirty="0" smtClean="0"/>
              <a:t> </a:t>
            </a:r>
            <a:r>
              <a:rPr lang="pt-BR" sz="2000" dirty="0" smtClean="0">
                <a:solidFill>
                  <a:schemeClr val="accent2"/>
                </a:solidFill>
              </a:rPr>
              <a:t>DEFENDER</a:t>
            </a:r>
            <a:r>
              <a:rPr lang="pt-BR" dirty="0" smtClean="0"/>
              <a:t> com firmeza os interesses dos municípios do sistema nacional de saúde, lutando pela descentralização de recursos financeiros, técnicos e materiais, pela participação dos órgãos municipais de saúde nas instâncias decisórias em nível federal e estadual. </a:t>
            </a:r>
          </a:p>
          <a:p>
            <a:pPr>
              <a:buFont typeface="Wingdings" pitchFamily="2" charset="2"/>
              <a:buChar char="ü"/>
            </a:pPr>
            <a:endParaRPr lang="pt-BR" dirty="0" smtClean="0"/>
          </a:p>
          <a:p>
            <a:pPr>
              <a:buFont typeface="Wingdings" pitchFamily="2" charset="2"/>
              <a:buChar char="ü"/>
            </a:pPr>
            <a:r>
              <a:rPr lang="pt-BR" dirty="0" smtClean="0">
                <a:solidFill>
                  <a:schemeClr val="accent2"/>
                </a:solidFill>
              </a:rPr>
              <a:t>FOMENTAR</a:t>
            </a:r>
            <a:r>
              <a:rPr lang="pt-BR" dirty="0" smtClean="0"/>
              <a:t> a criação de serviços municipais de saúde e </a:t>
            </a:r>
            <a:r>
              <a:rPr lang="pt-BR" dirty="0" smtClean="0">
                <a:solidFill>
                  <a:schemeClr val="accent2"/>
                </a:solidFill>
              </a:rPr>
              <a:t>ORIENTAR</a:t>
            </a:r>
            <a:r>
              <a:rPr lang="pt-BR" dirty="0" smtClean="0"/>
              <a:t> o processo de assessoria técnica aos municípios na área de saúde. </a:t>
            </a:r>
          </a:p>
          <a:p>
            <a:pPr>
              <a:buFont typeface="Wingdings" pitchFamily="2" charset="2"/>
              <a:buChar char="ü"/>
            </a:pPr>
            <a:endParaRPr lang="pt-BR" dirty="0" smtClean="0"/>
          </a:p>
          <a:p>
            <a:pPr>
              <a:buFont typeface="Wingdings" pitchFamily="2" charset="2"/>
              <a:buChar char="ü"/>
            </a:pPr>
            <a:r>
              <a:rPr lang="pt-BR" dirty="0" smtClean="0">
                <a:solidFill>
                  <a:schemeClr val="accent2"/>
                </a:solidFill>
              </a:rPr>
              <a:t>TRANSMITIR</a:t>
            </a:r>
            <a:r>
              <a:rPr lang="pt-BR" dirty="0" smtClean="0"/>
              <a:t> aos municípios </a:t>
            </a:r>
            <a:r>
              <a:rPr lang="pt-BR" dirty="0" smtClean="0">
                <a:solidFill>
                  <a:schemeClr val="accent2"/>
                </a:solidFill>
              </a:rPr>
              <a:t>INFORMAÇÕES</a:t>
            </a:r>
            <a:r>
              <a:rPr lang="pt-BR" dirty="0" smtClean="0"/>
              <a:t> que possibilitem obtenção de recursos financeiros, técnicos e materiais necessários ao desenvolvimento de ações que beneficiem a população.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00034" y="2143116"/>
            <a:ext cx="82868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pt-BR" dirty="0" smtClean="0"/>
              <a:t>Promover </a:t>
            </a:r>
            <a:r>
              <a:rPr lang="pt-BR" dirty="0" smtClean="0">
                <a:solidFill>
                  <a:schemeClr val="accent2"/>
                </a:solidFill>
              </a:rPr>
              <a:t>ENCONTROS, SEMINÁRIOS </a:t>
            </a:r>
            <a:r>
              <a:rPr lang="pt-BR" dirty="0" smtClean="0"/>
              <a:t>e outros </a:t>
            </a:r>
            <a:r>
              <a:rPr lang="pt-BR" dirty="0" smtClean="0">
                <a:solidFill>
                  <a:schemeClr val="accent2"/>
                </a:solidFill>
              </a:rPr>
              <a:t>EVENTOS</a:t>
            </a:r>
            <a:r>
              <a:rPr lang="pt-BR" dirty="0" smtClean="0"/>
              <a:t> que propiciem discussões e trocas de experiências, com vistas ao fortalecimento do processo de municipalização da saúde no RN. </a:t>
            </a:r>
          </a:p>
          <a:p>
            <a:pPr>
              <a:buFont typeface="Wingdings" pitchFamily="2" charset="2"/>
              <a:buChar char="ü"/>
            </a:pPr>
            <a:endParaRPr lang="pt-BR" dirty="0" smtClean="0"/>
          </a:p>
          <a:p>
            <a:pPr>
              <a:buFont typeface="Wingdings" pitchFamily="2" charset="2"/>
              <a:buChar char="ü"/>
            </a:pPr>
            <a:r>
              <a:rPr lang="pt-BR" dirty="0" smtClean="0">
                <a:solidFill>
                  <a:schemeClr val="accent2"/>
                </a:solidFill>
              </a:rPr>
              <a:t>ESTIMULAR A PARTICIPAÇÃO</a:t>
            </a:r>
            <a:r>
              <a:rPr lang="pt-BR" dirty="0" smtClean="0"/>
              <a:t>, em instâncias organizadas, da população junto ao Sistema de Saúde contribuindo para o controle social dos serviços de saúde.</a:t>
            </a:r>
          </a:p>
          <a:p>
            <a:pPr>
              <a:buFont typeface="Wingdings" pitchFamily="2" charset="2"/>
              <a:buChar char="ü"/>
            </a:pPr>
            <a:endParaRPr lang="pt-BR" dirty="0" smtClean="0"/>
          </a:p>
          <a:p>
            <a:pPr>
              <a:buFont typeface="Wingdings" pitchFamily="2" charset="2"/>
              <a:buChar char="ü"/>
            </a:pPr>
            <a:r>
              <a:rPr lang="pt-BR" dirty="0" smtClean="0">
                <a:solidFill>
                  <a:schemeClr val="accent2"/>
                </a:solidFill>
              </a:rPr>
              <a:t>CELEBRAR ACORDOS</a:t>
            </a:r>
            <a:r>
              <a:rPr lang="pt-BR" dirty="0" smtClean="0"/>
              <a:t>, contratos e convênios com órgãos ou entidades públicas e privadas, visando o </a:t>
            </a:r>
            <a:r>
              <a:rPr lang="pt-BR" dirty="0" smtClean="0">
                <a:solidFill>
                  <a:schemeClr val="accent2"/>
                </a:solidFill>
              </a:rPr>
              <a:t>FORTALECIMENTO</a:t>
            </a:r>
            <a:r>
              <a:rPr lang="pt-BR" dirty="0" smtClean="0"/>
              <a:t> do SUS.</a:t>
            </a:r>
            <a:endParaRPr lang="pt-BR" dirty="0"/>
          </a:p>
        </p:txBody>
      </p:sp>
      <p:pic>
        <p:nvPicPr>
          <p:cNvPr id="3" name="Imagem 2" descr="logo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144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14422"/>
          </a:xfrm>
          <a:prstGeom prst="rect">
            <a:avLst/>
          </a:prstGeom>
        </p:spPr>
      </p:pic>
      <p:sp>
        <p:nvSpPr>
          <p:cNvPr id="3" name="Ondulado 2"/>
          <p:cNvSpPr/>
          <p:nvPr/>
        </p:nvSpPr>
        <p:spPr>
          <a:xfrm>
            <a:off x="1714480" y="1357298"/>
            <a:ext cx="5072098" cy="857256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i="1" dirty="0" smtClean="0">
                <a:latin typeface="Aharoni" pitchFamily="2" charset="-79"/>
                <a:cs typeface="Aharoni" pitchFamily="2" charset="-79"/>
              </a:rPr>
              <a:t>ATIVIDADES TÉCNICAS </a:t>
            </a:r>
            <a:endParaRPr lang="pt-BR" sz="3200" b="1" i="1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285992"/>
            <a:ext cx="3901971" cy="2076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aixaDeTexto 5"/>
          <p:cNvSpPr txBox="1"/>
          <p:nvPr/>
        </p:nvSpPr>
        <p:spPr>
          <a:xfrm>
            <a:off x="0" y="4572008"/>
            <a:ext cx="407193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Acolhimento aos gestores e 1ª Mostra Estadual de Experiências </a:t>
            </a:r>
            <a:r>
              <a:rPr lang="pt-BR" sz="1400" dirty="0"/>
              <a:t>E</a:t>
            </a:r>
            <a:r>
              <a:rPr lang="pt-BR" sz="1400" dirty="0" smtClean="0"/>
              <a:t>xitosas no SUS.</a:t>
            </a:r>
          </a:p>
          <a:p>
            <a:r>
              <a:rPr lang="pt-BR" sz="1100" dirty="0" smtClean="0"/>
              <a:t>*</a:t>
            </a:r>
            <a:r>
              <a:rPr lang="pt-BR" sz="1100" dirty="0" err="1" smtClean="0"/>
              <a:t>Coffe</a:t>
            </a:r>
            <a:r>
              <a:rPr lang="pt-BR" sz="1100" dirty="0" smtClean="0"/>
              <a:t> e Almoço todos participantes</a:t>
            </a:r>
            <a:endParaRPr lang="pt-BR" sz="1100" dirty="0"/>
          </a:p>
        </p:txBody>
      </p:sp>
      <p:sp>
        <p:nvSpPr>
          <p:cNvPr id="1028" name="AutoShape 4" descr="blob:https://web.whatsapp.com/1512bb8d-3097-4365-9af0-9db1f914719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2786058"/>
            <a:ext cx="3142113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14422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85860"/>
            <a:ext cx="3430081" cy="2305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aixaDeTexto 3"/>
          <p:cNvSpPr txBox="1"/>
          <p:nvPr/>
        </p:nvSpPr>
        <p:spPr>
          <a:xfrm>
            <a:off x="0" y="3643314"/>
            <a:ext cx="3643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latin typeface="Arial Rounded MT Bold" pitchFamily="34" charset="0"/>
              </a:rPr>
              <a:t>AUDIÊNCIA  SOBRE MAIS MÉDICOS</a:t>
            </a:r>
            <a:endParaRPr lang="pt-BR" sz="1400" dirty="0">
              <a:latin typeface="Arial Rounded MT Bold" pitchFamily="34" charset="0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1285860"/>
            <a:ext cx="3794851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076698"/>
            <a:ext cx="4266666" cy="2781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ixaDeTexto 7"/>
          <p:cNvSpPr txBox="1"/>
          <p:nvPr/>
        </p:nvSpPr>
        <p:spPr>
          <a:xfrm>
            <a:off x="4500562" y="5572140"/>
            <a:ext cx="4429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latin typeface="Aharoni" pitchFamily="2" charset="-79"/>
                <a:cs typeface="Aharoni" pitchFamily="2" charset="-79"/>
              </a:rPr>
              <a:t>VISITA DO GRUPO EXECUTIVO DA REDE COLABORATIVA – avaliação e planejamento do apoio no RN</a:t>
            </a:r>
            <a:endParaRPr lang="pt-BR" b="1" dirty="0"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71744"/>
            <a:ext cx="3794030" cy="3418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Imagem 3" descr="logo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214422"/>
          </a:xfrm>
          <a:prstGeom prst="rect">
            <a:avLst/>
          </a:prstGeom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2" y="1214422"/>
            <a:ext cx="5357818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aixaDeTexto 5"/>
          <p:cNvSpPr txBox="1"/>
          <p:nvPr/>
        </p:nvSpPr>
        <p:spPr>
          <a:xfrm>
            <a:off x="3786182" y="5072074"/>
            <a:ext cx="53578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2">
                    <a:lumMod val="25000"/>
                  </a:schemeClr>
                </a:solidFill>
              </a:rPr>
              <a:t>CONGRESSO NO NE NO CEARÁ –hospedagem a todos os gestores do RN</a:t>
            </a:r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285860"/>
            <a:ext cx="4714886" cy="4656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Fluxograma: Dados armazenados 3"/>
          <p:cNvSpPr/>
          <p:nvPr/>
        </p:nvSpPr>
        <p:spPr>
          <a:xfrm>
            <a:off x="5715008" y="1357298"/>
            <a:ext cx="3143272" cy="2357454"/>
          </a:xfrm>
          <a:prstGeom prst="flowChartOnline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 smtClean="0"/>
              <a:t>CONFERÊNCIA MUNIPIPAIS DE SAÚDE</a:t>
            </a:r>
          </a:p>
          <a:p>
            <a:endParaRPr lang="pt-BR" dirty="0" smtClean="0"/>
          </a:p>
          <a:p>
            <a:r>
              <a:rPr lang="pt-BR" dirty="0" smtClean="0"/>
              <a:t>Participação de técnicos e apoiadores como palestrantes.</a:t>
            </a:r>
            <a:endParaRPr lang="pt-BR" dirty="0"/>
          </a:p>
        </p:txBody>
      </p:sp>
      <p:pic>
        <p:nvPicPr>
          <p:cNvPr id="5" name="Imagem 4" descr="logo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2144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ogo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14422"/>
          </a:xfrm>
          <a:prstGeom prst="rect">
            <a:avLst/>
          </a:prstGeo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214422"/>
            <a:ext cx="310466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1285860"/>
            <a:ext cx="3684434" cy="407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3777632"/>
            <a:ext cx="3000396" cy="3008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so">
  <a:themeElements>
    <a:clrScheme name="Concurso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so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urso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149</TotalTime>
  <Words>550</Words>
  <Application>Microsoft Office PowerPoint</Application>
  <PresentationFormat>Apresentação na tela (4:3)</PresentationFormat>
  <Paragraphs>88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17" baseType="lpstr">
      <vt:lpstr>Concurso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Usuario</dc:creator>
  <cp:lastModifiedBy>Usuario</cp:lastModifiedBy>
  <cp:revision>16</cp:revision>
  <dcterms:created xsi:type="dcterms:W3CDTF">2020-06-08T12:10:20Z</dcterms:created>
  <dcterms:modified xsi:type="dcterms:W3CDTF">2020-06-08T14:39:44Z</dcterms:modified>
</cp:coreProperties>
</file>