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62" r:id="rId3"/>
    <p:sldId id="257" r:id="rId4"/>
    <p:sldId id="279" r:id="rId5"/>
    <p:sldId id="259" r:id="rId6"/>
    <p:sldId id="282" r:id="rId7"/>
    <p:sldId id="280" r:id="rId8"/>
    <p:sldId id="281" r:id="rId9"/>
    <p:sldId id="258" r:id="rId10"/>
    <p:sldId id="285" r:id="rId11"/>
    <p:sldId id="286" r:id="rId12"/>
    <p:sldId id="287" r:id="rId13"/>
    <p:sldId id="283" r:id="rId14"/>
    <p:sldId id="278" r:id="rId15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marcela\Desktop\APS\financiamento%20-%20previne%20Brasil\previne%20Brasil%20-%20R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cela\Desktop\APS\financiamento%20-%20previne%20Brasil\previne%20Brasil%20-%20RN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marcela\Desktop\APS\financiamento%20-%20previne%20Brasil\previne%20Brasil%20-%20RN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'[previne Brasil - RN.xls]Planilha2'!$B$28</c:f>
              <c:strCache>
                <c:ptCount val="1"/>
                <c:pt idx="0">
                  <c:v>2019 Q1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RN.xls]Planilha2'!$A$29:$A$30</c:f>
              <c:strCache>
                <c:ptCount val="2"/>
                <c:pt idx="0">
                  <c:v>Brasil</c:v>
                </c:pt>
                <c:pt idx="1">
                  <c:v>RN</c:v>
                </c:pt>
              </c:strCache>
            </c:strRef>
          </c:cat>
          <c:val>
            <c:numRef>
              <c:f>'[previne Brasil - RN.xls]Planilha2'!$B$29:$B$30</c:f>
              <c:numCache>
                <c:formatCode>#,##0</c:formatCode>
                <c:ptCount val="2"/>
                <c:pt idx="0">
                  <c:v>92314084</c:v>
                </c:pt>
                <c:pt idx="1">
                  <c:v>1823250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86-4834-BD70-79F71083D000}"/>
            </c:ext>
          </c:extLst>
        </c:ser>
        <c:ser>
          <c:idx val="1"/>
          <c:order val="1"/>
          <c:tx>
            <c:strRef>
              <c:f>'[previne Brasil - RN.xls]Planilha2'!$C$28</c:f>
              <c:strCache>
                <c:ptCount val="1"/>
                <c:pt idx="0">
                  <c:v>2019 Q2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RN.xls]Planilha2'!$A$29:$A$30</c:f>
              <c:strCache>
                <c:ptCount val="2"/>
                <c:pt idx="0">
                  <c:v>Brasil</c:v>
                </c:pt>
                <c:pt idx="1">
                  <c:v>RN</c:v>
                </c:pt>
              </c:strCache>
            </c:strRef>
          </c:cat>
          <c:val>
            <c:numRef>
              <c:f>'[previne Brasil - RN.xls]Planilha2'!$C$29:$C$30</c:f>
              <c:numCache>
                <c:formatCode>#,##0</c:formatCode>
                <c:ptCount val="2"/>
                <c:pt idx="0">
                  <c:v>98246655</c:v>
                </c:pt>
                <c:pt idx="1">
                  <c:v>1924503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F86-4834-BD70-79F71083D000}"/>
            </c:ext>
          </c:extLst>
        </c:ser>
        <c:ser>
          <c:idx val="2"/>
          <c:order val="2"/>
          <c:tx>
            <c:strRef>
              <c:f>'[previne Brasil - RN.xls]Planilha2'!$D$28</c:f>
              <c:strCache>
                <c:ptCount val="1"/>
                <c:pt idx="0">
                  <c:v>2019 Q3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RN.xls]Planilha2'!$A$29:$A$30</c:f>
              <c:strCache>
                <c:ptCount val="2"/>
                <c:pt idx="0">
                  <c:v>Brasil</c:v>
                </c:pt>
                <c:pt idx="1">
                  <c:v>RN</c:v>
                </c:pt>
              </c:strCache>
            </c:strRef>
          </c:cat>
          <c:val>
            <c:numRef>
              <c:f>'[previne Brasil - RN.xls]Planilha2'!$D$29:$D$30</c:f>
              <c:numCache>
                <c:formatCode>#,##0</c:formatCode>
                <c:ptCount val="2"/>
                <c:pt idx="0">
                  <c:v>103472200</c:v>
                </c:pt>
                <c:pt idx="1">
                  <c:v>1997088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F86-4834-BD70-79F71083D000}"/>
            </c:ext>
          </c:extLst>
        </c:ser>
        <c:ser>
          <c:idx val="3"/>
          <c:order val="3"/>
          <c:tx>
            <c:strRef>
              <c:f>'[previne Brasil - RN.xls]Planilha2'!$E$28</c:f>
              <c:strCache>
                <c:ptCount val="1"/>
                <c:pt idx="0">
                  <c:v>2020 Q1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RN.xls]Planilha2'!$A$29:$A$30</c:f>
              <c:strCache>
                <c:ptCount val="2"/>
                <c:pt idx="0">
                  <c:v>Brasil</c:v>
                </c:pt>
                <c:pt idx="1">
                  <c:v>RN</c:v>
                </c:pt>
              </c:strCache>
            </c:strRef>
          </c:cat>
          <c:val>
            <c:numRef>
              <c:f>'[previne Brasil - RN.xls]Planilha2'!$E$29:$E$30</c:f>
              <c:numCache>
                <c:formatCode>#,##0</c:formatCode>
                <c:ptCount val="2"/>
                <c:pt idx="0">
                  <c:v>110377080</c:v>
                </c:pt>
                <c:pt idx="1">
                  <c:v>2124228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F86-4834-BD70-79F71083D000}"/>
            </c:ext>
          </c:extLst>
        </c:ser>
        <c:ser>
          <c:idx val="4"/>
          <c:order val="4"/>
          <c:tx>
            <c:strRef>
              <c:f>'[previne Brasil - RN.xls]Planilha2'!$F$28</c:f>
              <c:strCache>
                <c:ptCount val="1"/>
                <c:pt idx="0">
                  <c:v>Até Junho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RN.xls]Planilha2'!$A$29:$A$30</c:f>
              <c:strCache>
                <c:ptCount val="2"/>
                <c:pt idx="0">
                  <c:v>Brasil</c:v>
                </c:pt>
                <c:pt idx="1">
                  <c:v>RN</c:v>
                </c:pt>
              </c:strCache>
            </c:strRef>
          </c:cat>
          <c:val>
            <c:numRef>
              <c:f>'[previne Brasil - RN.xls]Planilha2'!$F$29:$F$30</c:f>
              <c:numCache>
                <c:formatCode>#,##0</c:formatCode>
                <c:ptCount val="2"/>
                <c:pt idx="0">
                  <c:v>112045525</c:v>
                </c:pt>
                <c:pt idx="1">
                  <c:v>2149831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F86-4834-BD70-79F71083D000}"/>
            </c:ext>
          </c:extLst>
        </c:ser>
        <c:ser>
          <c:idx val="5"/>
          <c:order val="5"/>
          <c:tx>
            <c:strRef>
              <c:f>'[previne Brasil - RN.xls]Planilha2'!$G$28</c:f>
              <c:strCache>
                <c:ptCount val="1"/>
                <c:pt idx="0">
                  <c:v>Parâmetro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RN.xls]Planilha2'!$A$29:$A$30</c:f>
              <c:strCache>
                <c:ptCount val="2"/>
                <c:pt idx="0">
                  <c:v>Brasil</c:v>
                </c:pt>
                <c:pt idx="1">
                  <c:v>RN</c:v>
                </c:pt>
              </c:strCache>
            </c:strRef>
          </c:cat>
          <c:val>
            <c:numRef>
              <c:f>'[previne Brasil - RN.xls]Planilha2'!$G$29:$G$30</c:f>
              <c:numCache>
                <c:formatCode>#,##0</c:formatCode>
                <c:ptCount val="2"/>
                <c:pt idx="0">
                  <c:v>161168206</c:v>
                </c:pt>
                <c:pt idx="1">
                  <c:v>3109220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F86-4834-BD70-79F71083D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684992"/>
        <c:axId val="127686528"/>
      </c:barChart>
      <c:catAx>
        <c:axId val="12768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7686528"/>
        <c:crosses val="autoZero"/>
        <c:auto val="1"/>
        <c:lblAlgn val="ctr"/>
        <c:lblOffset val="100"/>
        <c:noMultiLvlLbl val="0"/>
      </c:catAx>
      <c:valAx>
        <c:axId val="12768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768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i="0" baseline="0" dirty="0">
                <a:effectLst/>
              </a:rPr>
              <a:t>Quantitativo de Municípios por percentual de cadastros</a:t>
            </a:r>
            <a:endParaRPr lang="pt-BR" dirty="0">
              <a:effectLst/>
            </a:endParaRPr>
          </a:p>
        </c:rich>
      </c:tx>
      <c:layout>
        <c:manualLayout>
          <c:xMode val="edge"/>
          <c:yMode val="edge"/>
          <c:x val="0.17943417229096362"/>
          <c:y val="1.807874015748032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1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'[previne Brasil - RN.xls]Planilha2'!$A$54:$A$57</c:f>
              <c:strCache>
                <c:ptCount val="4"/>
                <c:pt idx="0">
                  <c:v>&lt;40%</c:v>
                </c:pt>
                <c:pt idx="1">
                  <c:v>&gt;40% e &lt; 70%</c:v>
                </c:pt>
                <c:pt idx="2">
                  <c:v>&gt;70% e &lt;100%</c:v>
                </c:pt>
                <c:pt idx="3">
                  <c:v>&gt;100%</c:v>
                </c:pt>
              </c:strCache>
            </c:strRef>
          </c:cat>
          <c:val>
            <c:numRef>
              <c:f>'[previne Brasil - RN.xls]Planilha2'!$B$54:$B$57</c:f>
              <c:numCache>
                <c:formatCode>General</c:formatCode>
                <c:ptCount val="4"/>
                <c:pt idx="0">
                  <c:v>3</c:v>
                </c:pt>
                <c:pt idx="1">
                  <c:v>23</c:v>
                </c:pt>
                <c:pt idx="2">
                  <c:v>108</c:v>
                </c:pt>
                <c:pt idx="3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7A-45D2-9E8A-632129D0CE29}"/>
            </c:ext>
          </c:extLst>
        </c:ser>
        <c:ser>
          <c:idx val="0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37A-45D2-9E8A-632129D0CE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37A-45D2-9E8A-632129D0CE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37A-45D2-9E8A-632129D0CE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37A-45D2-9E8A-632129D0CE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'[previne Brasil - ES.xls]Planilha2'!$K$5:$K$8</c:f>
              <c:strCache>
                <c:ptCount val="4"/>
                <c:pt idx="0">
                  <c:v>&lt;40%</c:v>
                </c:pt>
                <c:pt idx="1">
                  <c:v>&gt;40% e &lt; 70%</c:v>
                </c:pt>
                <c:pt idx="2">
                  <c:v>&gt;70% e &lt;100%</c:v>
                </c:pt>
                <c:pt idx="3">
                  <c:v>&gt;100%</c:v>
                </c:pt>
              </c:strCache>
            </c:strRef>
          </c:cat>
          <c:val>
            <c:numRef>
              <c:f>'[previne Brasil - ES.xls]Planilha2'!$L$5:$L$8</c:f>
              <c:numCache>
                <c:formatCode>General</c:formatCode>
                <c:ptCount val="4"/>
                <c:pt idx="0">
                  <c:v>5</c:v>
                </c:pt>
                <c:pt idx="1">
                  <c:v>14</c:v>
                </c:pt>
                <c:pt idx="2">
                  <c:v>35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37A-45D2-9E8A-632129D0C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'[previne Brasil - RN.xls]Planilha2'!$A$2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RN.xls]Planilha2'!$B$1:$H$1</c:f>
              <c:strCache>
                <c:ptCount val="7"/>
                <c:pt idx="0">
                  <c:v>Pré Natal (6 consultas)</c:v>
                </c:pt>
                <c:pt idx="1">
                  <c:v>PréNatal (Sifilis e HIV)</c:v>
                </c:pt>
                <c:pt idx="2">
                  <c:v>Gestante SB</c:v>
                </c:pt>
                <c:pt idx="3">
                  <c:v>Cobertura Citopatológico (%)</c:v>
                </c:pt>
                <c:pt idx="4">
                  <c:v>Cobertura Polio e Penta</c:v>
                </c:pt>
                <c:pt idx="5">
                  <c:v>Hipertensão (PA Aferida)</c:v>
                </c:pt>
                <c:pt idx="6">
                  <c:v>Diabetes (hemoglobina glicada)</c:v>
                </c:pt>
              </c:strCache>
            </c:strRef>
          </c:cat>
          <c:val>
            <c:numRef>
              <c:f>'[previne Brasil - RN.xls]Planilha2'!$B$2:$H$2</c:f>
              <c:numCache>
                <c:formatCode>General</c:formatCode>
                <c:ptCount val="7"/>
                <c:pt idx="0">
                  <c:v>31</c:v>
                </c:pt>
                <c:pt idx="1">
                  <c:v>19</c:v>
                </c:pt>
                <c:pt idx="2">
                  <c:v>14</c:v>
                </c:pt>
                <c:pt idx="3">
                  <c:v>14</c:v>
                </c:pt>
                <c:pt idx="4">
                  <c:v>52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F3-4224-9BCE-C1918B6E3747}"/>
            </c:ext>
          </c:extLst>
        </c:ser>
        <c:ser>
          <c:idx val="1"/>
          <c:order val="1"/>
          <c:tx>
            <c:strRef>
              <c:f>'[previne Brasil - RN.xls]Planilha2'!$A$3</c:f>
              <c:strCache>
                <c:ptCount val="1"/>
                <c:pt idx="0">
                  <c:v>RN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RN.xls]Planilha2'!$B$1:$H$1</c:f>
              <c:strCache>
                <c:ptCount val="7"/>
                <c:pt idx="0">
                  <c:v>Pré Natal (6 consultas)</c:v>
                </c:pt>
                <c:pt idx="1">
                  <c:v>PréNatal (Sifilis e HIV)</c:v>
                </c:pt>
                <c:pt idx="2">
                  <c:v>Gestante SB</c:v>
                </c:pt>
                <c:pt idx="3">
                  <c:v>Cobertura Citopatológico (%)</c:v>
                </c:pt>
                <c:pt idx="4">
                  <c:v>Cobertura Polio e Penta</c:v>
                </c:pt>
                <c:pt idx="5">
                  <c:v>Hipertensão (PA Aferida)</c:v>
                </c:pt>
                <c:pt idx="6">
                  <c:v>Diabetes (hemoglobina glicada)</c:v>
                </c:pt>
              </c:strCache>
            </c:strRef>
          </c:cat>
          <c:val>
            <c:numRef>
              <c:f>'[previne Brasil - RN.xls]Planilha2'!$B$3:$H$3</c:f>
              <c:numCache>
                <c:formatCode>General</c:formatCode>
                <c:ptCount val="7"/>
                <c:pt idx="0">
                  <c:v>25</c:v>
                </c:pt>
                <c:pt idx="1">
                  <c:v>33</c:v>
                </c:pt>
                <c:pt idx="2">
                  <c:v>23</c:v>
                </c:pt>
                <c:pt idx="3">
                  <c:v>16</c:v>
                </c:pt>
                <c:pt idx="4">
                  <c:v>34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F3-4224-9BCE-C1918B6E3747}"/>
            </c:ext>
          </c:extLst>
        </c:ser>
        <c:ser>
          <c:idx val="2"/>
          <c:order val="2"/>
          <c:tx>
            <c:strRef>
              <c:f>'[previne Brasil - RN.xls]Planilha2'!$A$4</c:f>
              <c:strCache>
                <c:ptCount val="1"/>
                <c:pt idx="0">
                  <c:v>META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'[previne Brasil - RN.xls]Planilha2'!$B$1:$H$1</c:f>
              <c:strCache>
                <c:ptCount val="7"/>
                <c:pt idx="0">
                  <c:v>Pré Natal (6 consultas)</c:v>
                </c:pt>
                <c:pt idx="1">
                  <c:v>PréNatal (Sifilis e HIV)</c:v>
                </c:pt>
                <c:pt idx="2">
                  <c:v>Gestante SB</c:v>
                </c:pt>
                <c:pt idx="3">
                  <c:v>Cobertura Citopatológico (%)</c:v>
                </c:pt>
                <c:pt idx="4">
                  <c:v>Cobertura Polio e Penta</c:v>
                </c:pt>
                <c:pt idx="5">
                  <c:v>Hipertensão (PA Aferida)</c:v>
                </c:pt>
                <c:pt idx="6">
                  <c:v>Diabetes (hemoglobina glicada)</c:v>
                </c:pt>
              </c:strCache>
            </c:strRef>
          </c:cat>
          <c:val>
            <c:numRef>
              <c:f>'[previne Brasil - RN.xls]Planilha2'!$B$4:$H$4</c:f>
              <c:numCache>
                <c:formatCode>General</c:formatCode>
                <c:ptCount val="7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40</c:v>
                </c:pt>
                <c:pt idx="4">
                  <c:v>95</c:v>
                </c:pt>
                <c:pt idx="5">
                  <c:v>50</c:v>
                </c:pt>
                <c:pt idx="6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F3-4224-9BCE-C1918B6E3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113856"/>
        <c:axId val="169132032"/>
      </c:barChart>
      <c:catAx>
        <c:axId val="16911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9132032"/>
        <c:crosses val="autoZero"/>
        <c:auto val="1"/>
        <c:lblAlgn val="ctr"/>
        <c:lblOffset val="100"/>
        <c:noMultiLvlLbl val="0"/>
      </c:catAx>
      <c:valAx>
        <c:axId val="16913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911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Cenário atual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087-43B1-8DFA-A75BB87F5E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087-43B1-8DFA-A75BB87F5E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087-43B1-8DFA-A75BB87F5E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087-43B1-8DFA-A75BB87F5E44}"/>
              </c:ext>
            </c:extLst>
          </c:dPt>
          <c:dLbls>
            <c:dLbl>
              <c:idx val="0"/>
              <c:layout>
                <c:manualLayout>
                  <c:x val="-0.14710892388451449"/>
                  <c:y val="0.149419865059800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75D387D-5469-4265-AB5D-310EF8707B35}" type="CATEGORYNAME">
                      <a:rPr lang="en-US" sz="16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600" baseline="0" dirty="0"/>
                      <a:t>
</a:t>
                    </a:r>
                    <a:fld id="{DED60871-CDF1-453D-9877-69A6740ACE17}" type="PERCENTAGE">
                      <a:rPr lang="en-US" sz="1600" baseline="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 sz="16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2923140857392826"/>
                      <c:h val="0.109583700937647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087-43B1-8DFA-A75BB87F5E44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16BAE91-C479-4760-8954-938D699DF6E9}" type="CATEGORYNAME">
                      <a:rPr lang="en-US" sz="16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600" baseline="0" dirty="0"/>
                      <a:t>
</a:t>
                    </a:r>
                    <a:fld id="{D43221AE-0D96-4A51-AA2F-BA2D36B00160}" type="PERCENTAGE">
                      <a:rPr lang="en-US" sz="1600" baseline="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 sz="16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087-43B1-8DFA-A75BB87F5E4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87-43B1-8DFA-A75BB87F5E44}"/>
                </c:ext>
              </c:extLst>
            </c:dLbl>
            <c:dLbl>
              <c:idx val="3"/>
              <c:layout>
                <c:manualLayout>
                  <c:x val="1.2585520559929972E-2"/>
                  <c:y val="0.213676738911187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1C9286A-84C6-4048-A423-69073F9C243D}" type="CATEGORYNAME">
                      <a:rPr lang="en-US" sz="16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600" baseline="0" dirty="0"/>
                      <a:t>
</a:t>
                    </a:r>
                    <a:fld id="{FF6D62B9-9100-4F83-B306-DA91AC80FD71}" type="PERCENTAGE">
                      <a:rPr lang="en-US" sz="1600" baseline="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 sz="16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664814814814813"/>
                      <c:h val="0.115738935965038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087-43B1-8DFA-A75BB87F5E4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Planilha1!$I$1:$L$1</c:f>
              <c:strCache>
                <c:ptCount val="4"/>
                <c:pt idx="0">
                  <c:v>Elegivel</c:v>
                </c:pt>
                <c:pt idx="1">
                  <c:v>Homologado</c:v>
                </c:pt>
                <c:pt idx="2">
                  <c:v>Indeferido</c:v>
                </c:pt>
                <c:pt idx="3">
                  <c:v>Solicitado</c:v>
                </c:pt>
              </c:strCache>
            </c:strRef>
          </c:cat>
          <c:val>
            <c:numRef>
              <c:f>Planilha1!$I$2:$L$2</c:f>
              <c:numCache>
                <c:formatCode>General</c:formatCode>
                <c:ptCount val="4"/>
                <c:pt idx="0">
                  <c:v>7605</c:v>
                </c:pt>
                <c:pt idx="1">
                  <c:v>27005</c:v>
                </c:pt>
                <c:pt idx="2">
                  <c:v>3</c:v>
                </c:pt>
                <c:pt idx="3">
                  <c:v>2343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087-43B1-8DFA-A75BB87F5E44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ayout>
        <c:manualLayout>
          <c:xMode val="edge"/>
          <c:yMode val="edge"/>
          <c:x val="0.74629294254884804"/>
          <c:y val="0.76208433382828311"/>
          <c:w val="0.21852187226596675"/>
          <c:h val="0.1856838926546397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220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1761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6654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057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437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18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8605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4206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5957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6329" y="352220"/>
            <a:ext cx="11399341" cy="748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4781" y="1716836"/>
            <a:ext cx="10062437" cy="3738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.gov.br/en/web/dou/-/portaria-n-3.263-de-11-de-dezembro-de-2019-23294184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4"/>
          <p:cNvSpPr txBox="1">
            <a:spLocks noGrp="1"/>
          </p:cNvSpPr>
          <p:nvPr>
            <p:ph type="title"/>
          </p:nvPr>
        </p:nvSpPr>
        <p:spPr>
          <a:xfrm>
            <a:off x="-152400" y="2362200"/>
            <a:ext cx="10744200" cy="1581178"/>
          </a:xfrm>
          <a:prstGeom prst="rect">
            <a:avLst/>
          </a:prstGeom>
        </p:spPr>
        <p:txBody>
          <a:bodyPr vert="horz" wrap="square" lIns="0" tIns="285726" rIns="0" bIns="0" rtlCol="0">
            <a:spAutoFit/>
          </a:bodyPr>
          <a:lstStyle/>
          <a:p>
            <a:pPr marL="2345690" algn="ctr">
              <a:lnSpc>
                <a:spcPct val="100000"/>
              </a:lnSpc>
            </a:pPr>
            <a:r>
              <a:rPr lang="pt-BR" sz="4200" spc="-20" dirty="0" smtClean="0"/>
              <a:t>AVALIAÇÃO DOS DADOS PREVINE BRASIL 1º SEMESTRE</a:t>
            </a:r>
            <a:endParaRPr sz="4200" dirty="0">
              <a:latin typeface="Times New Roman"/>
              <a:cs typeface="Times New Roman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24416"/>
            <a:ext cx="5134118" cy="92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01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tângulo Arredondado 33">
            <a:extLst/>
          </p:cNvPr>
          <p:cNvSpPr/>
          <p:nvPr/>
        </p:nvSpPr>
        <p:spPr>
          <a:xfrm>
            <a:off x="635388" y="4605849"/>
            <a:ext cx="540000" cy="540000"/>
          </a:xfrm>
          <a:prstGeom prst="roundRect">
            <a:avLst/>
          </a:prstGeom>
          <a:gradFill flip="none" rotWithShape="1">
            <a:gsLst>
              <a:gs pos="0">
                <a:srgbClr val="C7D42A"/>
              </a:gs>
              <a:gs pos="100000">
                <a:srgbClr val="00B050"/>
              </a:gs>
            </a:gsLst>
            <a:lin ang="27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34289" tIns="34289" rIns="34289" bIns="34289" spcCol="38100" anchor="ctr">
            <a:spAutoFit/>
          </a:bodyPr>
          <a:lstStyle/>
          <a:p>
            <a:pPr>
              <a:defRPr/>
            </a:pPr>
            <a:endParaRPr lang="pt-BR" sz="135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Retângulo Arredondado 30">
            <a:extLst/>
          </p:cNvPr>
          <p:cNvSpPr/>
          <p:nvPr/>
        </p:nvSpPr>
        <p:spPr>
          <a:xfrm>
            <a:off x="627201" y="3105710"/>
            <a:ext cx="540000" cy="540000"/>
          </a:xfrm>
          <a:prstGeom prst="roundRect">
            <a:avLst/>
          </a:prstGeom>
          <a:gradFill flip="none" rotWithShape="1">
            <a:gsLst>
              <a:gs pos="0">
                <a:srgbClr val="C7D42A"/>
              </a:gs>
              <a:gs pos="100000">
                <a:srgbClr val="00B050"/>
              </a:gs>
            </a:gsLst>
            <a:lin ang="27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34289" tIns="34289" rIns="34289" bIns="34289" spcCol="38100" anchor="ctr">
            <a:spAutoFit/>
          </a:bodyPr>
          <a:lstStyle/>
          <a:p>
            <a:pPr>
              <a:defRPr/>
            </a:pPr>
            <a:endParaRPr lang="pt-BR" sz="135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2" name="Retângulo Arredondado 31">
            <a:extLst/>
          </p:cNvPr>
          <p:cNvSpPr/>
          <p:nvPr/>
        </p:nvSpPr>
        <p:spPr>
          <a:xfrm>
            <a:off x="580795" y="1624825"/>
            <a:ext cx="540000" cy="540000"/>
          </a:xfrm>
          <a:prstGeom prst="roundRect">
            <a:avLst/>
          </a:prstGeom>
          <a:solidFill>
            <a:srgbClr val="8BC946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34289" tIns="34289" rIns="34289" bIns="34289" spcCol="38100" anchor="ctr">
            <a:spAutoFit/>
          </a:bodyPr>
          <a:lstStyle/>
          <a:p>
            <a:pPr>
              <a:defRPr/>
            </a:pPr>
            <a:endParaRPr lang="pt-BR" sz="135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Forma livre 33">
            <a:extLst/>
          </p:cNvPr>
          <p:cNvSpPr txBox="1">
            <a:spLocks noChangeArrowheads="1"/>
          </p:cNvSpPr>
          <p:nvPr/>
        </p:nvSpPr>
        <p:spPr bwMode="auto">
          <a:xfrm>
            <a:off x="1384057" y="3083413"/>
            <a:ext cx="1115447" cy="567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25136" tIns="25136" rIns="25136" bIns="25136" anchor="ctr">
            <a:spAutoFit/>
          </a:bodyPr>
          <a:lstStyle>
            <a:lvl1pPr marL="342900" indent="-3429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1pPr>
            <a:lvl2pPr marL="285750" indent="-28575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2pPr>
            <a:lvl3pPr marL="11430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3pPr>
            <a:lvl4pPr marL="16002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4pPr>
            <a:lvl5pPr marL="20574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9pPr>
          </a:lstStyle>
          <a:p>
            <a:pPr marL="0" lvl="1" indent="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pt-BR" altLang="pt-B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Abrir na </a:t>
            </a:r>
            <a:r>
              <a:rPr lang="pt-BR" altLang="pt-B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hora do almoço</a:t>
            </a:r>
            <a:endParaRPr lang="pt-BR" altLang="pt-BR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sym typeface="Calibri Light" panose="020F0302020204030204" pitchFamily="34" charset="0"/>
            </a:endParaRPr>
          </a:p>
        </p:txBody>
      </p:sp>
      <p:pic>
        <p:nvPicPr>
          <p:cNvPr id="9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35" y="3215524"/>
            <a:ext cx="376397" cy="37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rma livre 33">
            <a:extLst/>
          </p:cNvPr>
          <p:cNvSpPr txBox="1">
            <a:spLocks noChangeArrowheads="1"/>
          </p:cNvSpPr>
          <p:nvPr/>
        </p:nvSpPr>
        <p:spPr bwMode="auto">
          <a:xfrm>
            <a:off x="1448725" y="4664199"/>
            <a:ext cx="1560290" cy="4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25136" tIns="25136" rIns="25136" bIns="25136" anchor="ctr">
            <a:spAutoFit/>
          </a:bodyPr>
          <a:lstStyle>
            <a:lvl1pPr marL="342900" indent="-3429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1pPr>
            <a:lvl2pPr marL="285750" indent="-28575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2pPr>
            <a:lvl3pPr marL="11430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3pPr>
            <a:lvl4pPr marL="16002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4pPr>
            <a:lvl5pPr marL="20574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9pPr>
          </a:lstStyle>
          <a:p>
            <a:pPr marL="0" lvl="1" indent="0">
              <a:spcBef>
                <a:spcPts val="450"/>
              </a:spcBef>
              <a:spcAft>
                <a:spcPts val="45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pt-BR" altLang="pt-B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Abrir à noite </a:t>
            </a:r>
            <a:r>
              <a:rPr lang="pt-BR" alt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ou </a:t>
            </a:r>
            <a:r>
              <a:rPr lang="pt-BR" altLang="pt-B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aos finais de semana</a:t>
            </a:r>
          </a:p>
        </p:txBody>
      </p:sp>
      <p:pic>
        <p:nvPicPr>
          <p:cNvPr id="10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98" y="4682532"/>
            <a:ext cx="354538" cy="37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orma livre 33">
            <a:extLst/>
          </p:cNvPr>
          <p:cNvSpPr txBox="1">
            <a:spLocks noChangeArrowheads="1"/>
          </p:cNvSpPr>
          <p:nvPr/>
        </p:nvSpPr>
        <p:spPr bwMode="auto">
          <a:xfrm>
            <a:off x="1401968" y="1583679"/>
            <a:ext cx="2450120" cy="91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25136" tIns="25136" rIns="25136" bIns="25136" anchor="ctr">
            <a:spAutoFit/>
          </a:bodyPr>
          <a:lstStyle>
            <a:lvl1pPr marL="342900" indent="-3429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1pPr>
            <a:lvl2pPr marL="285750" indent="-28575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2pPr>
            <a:lvl3pPr marL="11430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3pPr>
            <a:lvl4pPr marL="16002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4pPr>
            <a:lvl5pPr marL="2057400" indent="-228600" defTabSz="711200"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defRPr>
            </a:lvl9pPr>
          </a:lstStyle>
          <a:p>
            <a:pPr marL="0" lvl="1" indent="0">
              <a:buClr>
                <a:schemeClr val="accent5">
                  <a:lumMod val="50000"/>
                </a:schemeClr>
              </a:buClr>
              <a:defRPr/>
            </a:pPr>
            <a:r>
              <a:rPr lang="pt-BR" altLang="pt-B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Manter a </a:t>
            </a:r>
            <a:r>
              <a:rPr lang="pt-BR" alt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Unidade de Saúde </a:t>
            </a:r>
            <a:r>
              <a:rPr lang="pt-BR" altLang="pt-B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cadastrada no CNES com o</a:t>
            </a:r>
            <a:r>
              <a:rPr lang="pt-BR" altLang="pt-B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 horário de funcionamento </a:t>
            </a:r>
            <a:r>
              <a:rPr lang="pt-BR" altLang="pt-B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adequado </a:t>
            </a:r>
            <a:r>
              <a:rPr lang="pt-BR" alt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(60 </a:t>
            </a:r>
            <a:r>
              <a:rPr lang="pt-BR" altLang="pt-B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Calibri Light" panose="020F0302020204030204" pitchFamily="34" charset="0"/>
              </a:rPr>
              <a:t>horas ou 75 horas)</a:t>
            </a:r>
          </a:p>
        </p:txBody>
      </p:sp>
      <p:grpSp>
        <p:nvGrpSpPr>
          <p:cNvPr id="13" name="Group 1309"/>
          <p:cNvGrpSpPr>
            <a:grpSpLocks/>
          </p:cNvGrpSpPr>
          <p:nvPr/>
        </p:nvGrpSpPr>
        <p:grpSpPr bwMode="auto">
          <a:xfrm>
            <a:off x="703565" y="1735571"/>
            <a:ext cx="316192" cy="316192"/>
            <a:chOff x="0" y="-1"/>
            <a:chExt cx="420690" cy="354016"/>
          </a:xfrm>
          <a:solidFill>
            <a:schemeClr val="bg1"/>
          </a:solidFill>
        </p:grpSpPr>
        <p:sp>
          <p:nvSpPr>
            <p:cNvPr id="14" name="Freeform 32"/>
            <p:cNvSpPr/>
            <p:nvPr/>
          </p:nvSpPr>
          <p:spPr>
            <a:xfrm>
              <a:off x="0" y="-3176"/>
              <a:ext cx="420690" cy="357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984" y="0"/>
                  </a:moveTo>
                  <a:cubicBezTo>
                    <a:pt x="1616" y="0"/>
                    <a:pt x="1616" y="0"/>
                    <a:pt x="1616" y="0"/>
                  </a:cubicBezTo>
                  <a:cubicBezTo>
                    <a:pt x="709" y="0"/>
                    <a:pt x="0" y="842"/>
                    <a:pt x="0" y="1917"/>
                  </a:cubicBezTo>
                  <a:cubicBezTo>
                    <a:pt x="0" y="17252"/>
                    <a:pt x="0" y="17252"/>
                    <a:pt x="0" y="17252"/>
                  </a:cubicBezTo>
                  <a:cubicBezTo>
                    <a:pt x="0" y="18281"/>
                    <a:pt x="709" y="19122"/>
                    <a:pt x="1616" y="19122"/>
                  </a:cubicBezTo>
                  <a:cubicBezTo>
                    <a:pt x="8908" y="19122"/>
                    <a:pt x="8908" y="19122"/>
                    <a:pt x="8908" y="19122"/>
                  </a:cubicBezTo>
                  <a:cubicBezTo>
                    <a:pt x="8908" y="19449"/>
                    <a:pt x="8908" y="19449"/>
                    <a:pt x="8908" y="19449"/>
                  </a:cubicBezTo>
                  <a:cubicBezTo>
                    <a:pt x="8908" y="19590"/>
                    <a:pt x="8869" y="19870"/>
                    <a:pt x="8790" y="20010"/>
                  </a:cubicBezTo>
                  <a:cubicBezTo>
                    <a:pt x="6977" y="20805"/>
                    <a:pt x="6977" y="20805"/>
                    <a:pt x="6977" y="20805"/>
                  </a:cubicBezTo>
                  <a:cubicBezTo>
                    <a:pt x="6819" y="20899"/>
                    <a:pt x="6504" y="20992"/>
                    <a:pt x="6307" y="20992"/>
                  </a:cubicBezTo>
                  <a:cubicBezTo>
                    <a:pt x="5952" y="20992"/>
                    <a:pt x="5952" y="20992"/>
                    <a:pt x="5952" y="20992"/>
                  </a:cubicBezTo>
                  <a:cubicBezTo>
                    <a:pt x="5755" y="20992"/>
                    <a:pt x="5597" y="21132"/>
                    <a:pt x="5597" y="21273"/>
                  </a:cubicBezTo>
                  <a:cubicBezTo>
                    <a:pt x="5597" y="21273"/>
                    <a:pt x="5597" y="21273"/>
                    <a:pt x="5597" y="21273"/>
                  </a:cubicBezTo>
                  <a:cubicBezTo>
                    <a:pt x="5597" y="21460"/>
                    <a:pt x="5755" y="21600"/>
                    <a:pt x="5952" y="21600"/>
                  </a:cubicBezTo>
                  <a:cubicBezTo>
                    <a:pt x="15648" y="21600"/>
                    <a:pt x="15648" y="21600"/>
                    <a:pt x="15648" y="21600"/>
                  </a:cubicBezTo>
                  <a:cubicBezTo>
                    <a:pt x="15845" y="21600"/>
                    <a:pt x="16003" y="21460"/>
                    <a:pt x="16003" y="21273"/>
                  </a:cubicBezTo>
                  <a:cubicBezTo>
                    <a:pt x="16003" y="21273"/>
                    <a:pt x="16003" y="21273"/>
                    <a:pt x="16003" y="21273"/>
                  </a:cubicBezTo>
                  <a:cubicBezTo>
                    <a:pt x="16003" y="21132"/>
                    <a:pt x="15924" y="20992"/>
                    <a:pt x="15845" y="20992"/>
                  </a:cubicBezTo>
                  <a:cubicBezTo>
                    <a:pt x="15727" y="20992"/>
                    <a:pt x="15491" y="20945"/>
                    <a:pt x="15333" y="20945"/>
                  </a:cubicBezTo>
                  <a:cubicBezTo>
                    <a:pt x="12968" y="19917"/>
                    <a:pt x="12968" y="19917"/>
                    <a:pt x="12968" y="19917"/>
                  </a:cubicBezTo>
                  <a:cubicBezTo>
                    <a:pt x="12810" y="19823"/>
                    <a:pt x="12692" y="19590"/>
                    <a:pt x="12692" y="19449"/>
                  </a:cubicBezTo>
                  <a:cubicBezTo>
                    <a:pt x="12692" y="19122"/>
                    <a:pt x="12692" y="19122"/>
                    <a:pt x="12692" y="19122"/>
                  </a:cubicBezTo>
                  <a:cubicBezTo>
                    <a:pt x="19984" y="19122"/>
                    <a:pt x="19984" y="19122"/>
                    <a:pt x="19984" y="19122"/>
                  </a:cubicBezTo>
                  <a:cubicBezTo>
                    <a:pt x="20891" y="19122"/>
                    <a:pt x="21600" y="18281"/>
                    <a:pt x="21600" y="17252"/>
                  </a:cubicBezTo>
                  <a:cubicBezTo>
                    <a:pt x="21600" y="1917"/>
                    <a:pt x="21600" y="1917"/>
                    <a:pt x="21600" y="1917"/>
                  </a:cubicBezTo>
                  <a:cubicBezTo>
                    <a:pt x="21600" y="842"/>
                    <a:pt x="20891" y="0"/>
                    <a:pt x="19984" y="0"/>
                  </a:cubicBezTo>
                  <a:close/>
                  <a:moveTo>
                    <a:pt x="20102" y="15429"/>
                  </a:moveTo>
                  <a:cubicBezTo>
                    <a:pt x="20102" y="15756"/>
                    <a:pt x="19866" y="16036"/>
                    <a:pt x="19590" y="16083"/>
                  </a:cubicBezTo>
                  <a:cubicBezTo>
                    <a:pt x="2010" y="16083"/>
                    <a:pt x="2010" y="16083"/>
                    <a:pt x="2010" y="16083"/>
                  </a:cubicBezTo>
                  <a:cubicBezTo>
                    <a:pt x="1734" y="16036"/>
                    <a:pt x="1498" y="15756"/>
                    <a:pt x="1498" y="15429"/>
                  </a:cubicBezTo>
                  <a:cubicBezTo>
                    <a:pt x="1498" y="2338"/>
                    <a:pt x="1498" y="2338"/>
                    <a:pt x="1498" y="2338"/>
                  </a:cubicBezTo>
                  <a:cubicBezTo>
                    <a:pt x="1498" y="1964"/>
                    <a:pt x="1734" y="1683"/>
                    <a:pt x="2010" y="1683"/>
                  </a:cubicBezTo>
                  <a:cubicBezTo>
                    <a:pt x="19590" y="1683"/>
                    <a:pt x="19590" y="1683"/>
                    <a:pt x="19590" y="1683"/>
                  </a:cubicBezTo>
                  <a:cubicBezTo>
                    <a:pt x="19866" y="1683"/>
                    <a:pt x="20102" y="1964"/>
                    <a:pt x="20102" y="2338"/>
                  </a:cubicBezTo>
                  <a:lnTo>
                    <a:pt x="20102" y="15429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15" name="Oval 33"/>
            <p:cNvSpPr/>
            <p:nvPr/>
          </p:nvSpPr>
          <p:spPr>
            <a:xfrm>
              <a:off x="323852" y="284164"/>
              <a:ext cx="12700" cy="12700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16" name="Freeform 34"/>
            <p:cNvSpPr/>
            <p:nvPr/>
          </p:nvSpPr>
          <p:spPr>
            <a:xfrm>
              <a:off x="338139" y="284164"/>
              <a:ext cx="47625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969"/>
                  </a:moveTo>
                  <a:cubicBezTo>
                    <a:pt x="21600" y="16615"/>
                    <a:pt x="20571" y="21600"/>
                    <a:pt x="19543" y="21600"/>
                  </a:cubicBezTo>
                  <a:cubicBezTo>
                    <a:pt x="2057" y="21600"/>
                    <a:pt x="2057" y="21600"/>
                    <a:pt x="2057" y="21600"/>
                  </a:cubicBezTo>
                  <a:cubicBezTo>
                    <a:pt x="1029" y="21600"/>
                    <a:pt x="0" y="16615"/>
                    <a:pt x="0" y="9969"/>
                  </a:cubicBezTo>
                  <a:cubicBezTo>
                    <a:pt x="0" y="9969"/>
                    <a:pt x="0" y="9969"/>
                    <a:pt x="0" y="9969"/>
                  </a:cubicBezTo>
                  <a:cubicBezTo>
                    <a:pt x="0" y="4985"/>
                    <a:pt x="1029" y="0"/>
                    <a:pt x="2057" y="0"/>
                  </a:cubicBezTo>
                  <a:cubicBezTo>
                    <a:pt x="19543" y="0"/>
                    <a:pt x="19543" y="0"/>
                    <a:pt x="19543" y="0"/>
                  </a:cubicBezTo>
                  <a:cubicBezTo>
                    <a:pt x="20571" y="0"/>
                    <a:pt x="21600" y="4985"/>
                    <a:pt x="21600" y="996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17" name="Freeform 35"/>
            <p:cNvSpPr/>
            <p:nvPr/>
          </p:nvSpPr>
          <p:spPr>
            <a:xfrm>
              <a:off x="317502" y="57149"/>
              <a:ext cx="34925" cy="1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00"/>
                  </a:moveTo>
                  <a:cubicBezTo>
                    <a:pt x="21600" y="20600"/>
                    <a:pt x="16800" y="21600"/>
                    <a:pt x="10560" y="21600"/>
                  </a:cubicBezTo>
                  <a:cubicBezTo>
                    <a:pt x="10560" y="21600"/>
                    <a:pt x="10560" y="21600"/>
                    <a:pt x="10560" y="21600"/>
                  </a:cubicBezTo>
                  <a:cubicBezTo>
                    <a:pt x="4800" y="21600"/>
                    <a:pt x="0" y="20600"/>
                    <a:pt x="0" y="19300"/>
                  </a:cubicBezTo>
                  <a:cubicBezTo>
                    <a:pt x="0" y="2300"/>
                    <a:pt x="0" y="2300"/>
                    <a:pt x="0" y="2300"/>
                  </a:cubicBezTo>
                  <a:cubicBezTo>
                    <a:pt x="0" y="1000"/>
                    <a:pt x="4800" y="0"/>
                    <a:pt x="10560" y="0"/>
                  </a:cubicBezTo>
                  <a:cubicBezTo>
                    <a:pt x="10560" y="0"/>
                    <a:pt x="10560" y="0"/>
                    <a:pt x="10560" y="0"/>
                  </a:cubicBezTo>
                  <a:cubicBezTo>
                    <a:pt x="16800" y="0"/>
                    <a:pt x="21600" y="1000"/>
                    <a:pt x="21600" y="2300"/>
                  </a:cubicBezTo>
                  <a:lnTo>
                    <a:pt x="21600" y="1930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18" name="Freeform 36"/>
            <p:cNvSpPr/>
            <p:nvPr/>
          </p:nvSpPr>
          <p:spPr>
            <a:xfrm>
              <a:off x="255589" y="85725"/>
              <a:ext cx="34925" cy="141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840"/>
                  </a:moveTo>
                  <a:cubicBezTo>
                    <a:pt x="21600" y="20400"/>
                    <a:pt x="16800" y="21600"/>
                    <a:pt x="11040" y="21600"/>
                  </a:cubicBezTo>
                  <a:cubicBezTo>
                    <a:pt x="11040" y="21600"/>
                    <a:pt x="11040" y="21600"/>
                    <a:pt x="11040" y="21600"/>
                  </a:cubicBezTo>
                  <a:cubicBezTo>
                    <a:pt x="4800" y="21600"/>
                    <a:pt x="0" y="20400"/>
                    <a:pt x="0" y="18840"/>
                  </a:cubicBezTo>
                  <a:cubicBezTo>
                    <a:pt x="0" y="2760"/>
                    <a:pt x="0" y="2760"/>
                    <a:pt x="0" y="2760"/>
                  </a:cubicBezTo>
                  <a:cubicBezTo>
                    <a:pt x="0" y="1200"/>
                    <a:pt x="4800" y="0"/>
                    <a:pt x="11040" y="0"/>
                  </a:cubicBezTo>
                  <a:cubicBezTo>
                    <a:pt x="11040" y="0"/>
                    <a:pt x="11040" y="0"/>
                    <a:pt x="11040" y="0"/>
                  </a:cubicBezTo>
                  <a:cubicBezTo>
                    <a:pt x="16800" y="0"/>
                    <a:pt x="21600" y="1200"/>
                    <a:pt x="21600" y="2760"/>
                  </a:cubicBezTo>
                  <a:lnTo>
                    <a:pt x="21600" y="1884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19" name="Freeform 37"/>
            <p:cNvSpPr/>
            <p:nvPr/>
          </p:nvSpPr>
          <p:spPr>
            <a:xfrm>
              <a:off x="193676" y="114300"/>
              <a:ext cx="33337" cy="112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150"/>
                  </a:moveTo>
                  <a:cubicBezTo>
                    <a:pt x="21600" y="20100"/>
                    <a:pt x="16691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4909" y="21600"/>
                    <a:pt x="0" y="20100"/>
                    <a:pt x="0" y="18150"/>
                  </a:cubicBezTo>
                  <a:cubicBezTo>
                    <a:pt x="0" y="3450"/>
                    <a:pt x="0" y="3450"/>
                    <a:pt x="0" y="3450"/>
                  </a:cubicBezTo>
                  <a:cubicBezTo>
                    <a:pt x="0" y="1500"/>
                    <a:pt x="4909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ubicBezTo>
                    <a:pt x="16691" y="0"/>
                    <a:pt x="21600" y="1500"/>
                    <a:pt x="21600" y="3450"/>
                  </a:cubicBezTo>
                  <a:lnTo>
                    <a:pt x="21600" y="1815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20" name="Freeform 38"/>
            <p:cNvSpPr/>
            <p:nvPr/>
          </p:nvSpPr>
          <p:spPr>
            <a:xfrm>
              <a:off x="131763" y="142875"/>
              <a:ext cx="34925" cy="84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000"/>
                  </a:moveTo>
                  <a:cubicBezTo>
                    <a:pt x="21600" y="19600"/>
                    <a:pt x="16800" y="21600"/>
                    <a:pt x="10560" y="21600"/>
                  </a:cubicBezTo>
                  <a:cubicBezTo>
                    <a:pt x="10560" y="21600"/>
                    <a:pt x="10560" y="21600"/>
                    <a:pt x="10560" y="21600"/>
                  </a:cubicBezTo>
                  <a:cubicBezTo>
                    <a:pt x="4800" y="21600"/>
                    <a:pt x="0" y="19600"/>
                    <a:pt x="0" y="17000"/>
                  </a:cubicBezTo>
                  <a:cubicBezTo>
                    <a:pt x="0" y="4600"/>
                    <a:pt x="0" y="4600"/>
                    <a:pt x="0" y="4600"/>
                  </a:cubicBezTo>
                  <a:cubicBezTo>
                    <a:pt x="0" y="2000"/>
                    <a:pt x="4800" y="0"/>
                    <a:pt x="10560" y="0"/>
                  </a:cubicBezTo>
                  <a:cubicBezTo>
                    <a:pt x="10560" y="0"/>
                    <a:pt x="10560" y="0"/>
                    <a:pt x="10560" y="0"/>
                  </a:cubicBezTo>
                  <a:cubicBezTo>
                    <a:pt x="16800" y="0"/>
                    <a:pt x="21600" y="2000"/>
                    <a:pt x="21600" y="4600"/>
                  </a:cubicBezTo>
                  <a:lnTo>
                    <a:pt x="21600" y="1700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  <p:sp>
          <p:nvSpPr>
            <p:cNvPr id="21" name="Freeform 39"/>
            <p:cNvSpPr/>
            <p:nvPr/>
          </p:nvSpPr>
          <p:spPr>
            <a:xfrm>
              <a:off x="69850" y="169863"/>
              <a:ext cx="33337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700"/>
                  </a:moveTo>
                  <a:cubicBezTo>
                    <a:pt x="21600" y="18600"/>
                    <a:pt x="16800" y="21600"/>
                    <a:pt x="11040" y="21600"/>
                  </a:cubicBezTo>
                  <a:cubicBezTo>
                    <a:pt x="11040" y="21600"/>
                    <a:pt x="11040" y="21600"/>
                    <a:pt x="11040" y="21600"/>
                  </a:cubicBezTo>
                  <a:cubicBezTo>
                    <a:pt x="4800" y="21600"/>
                    <a:pt x="0" y="18600"/>
                    <a:pt x="0" y="14700"/>
                  </a:cubicBezTo>
                  <a:cubicBezTo>
                    <a:pt x="0" y="6900"/>
                    <a:pt x="0" y="6900"/>
                    <a:pt x="0" y="6900"/>
                  </a:cubicBezTo>
                  <a:cubicBezTo>
                    <a:pt x="0" y="3000"/>
                    <a:pt x="4800" y="0"/>
                    <a:pt x="11040" y="0"/>
                  </a:cubicBezTo>
                  <a:cubicBezTo>
                    <a:pt x="11040" y="0"/>
                    <a:pt x="11040" y="0"/>
                    <a:pt x="11040" y="0"/>
                  </a:cubicBezTo>
                  <a:cubicBezTo>
                    <a:pt x="16800" y="0"/>
                    <a:pt x="21600" y="3000"/>
                    <a:pt x="21600" y="6900"/>
                  </a:cubicBezTo>
                  <a:lnTo>
                    <a:pt x="21600" y="1470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4289" tIns="34289" rIns="34289" bIns="34289"/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1350" kern="0">
                <a:latin typeface="Calibri"/>
                <a:sym typeface="Calibri"/>
              </a:endParaRPr>
            </a:p>
          </p:txBody>
        </p:sp>
      </p:grpSp>
      <p:sp>
        <p:nvSpPr>
          <p:cNvPr id="25" name="Retângulo de cantos arredondados 17"/>
          <p:cNvSpPr/>
          <p:nvPr/>
        </p:nvSpPr>
        <p:spPr>
          <a:xfrm>
            <a:off x="4050966" y="3858944"/>
            <a:ext cx="3134580" cy="1431505"/>
          </a:xfrm>
          <a:prstGeom prst="round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endParaRPr lang="pt-BR" sz="1100" b="1" kern="0" dirty="0" smtClean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3 </a:t>
            </a:r>
            <a:r>
              <a:rPr lang="pt-BR" sz="1100" b="1" kern="0" dirty="0">
                <a:latin typeface="+mj-lt"/>
                <a:cs typeface="Helvetica"/>
                <a:sym typeface="Helvetica"/>
              </a:rPr>
              <a:t>eq. Saúde da Família </a:t>
            </a: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e</a:t>
            </a:r>
          </a:p>
          <a:p>
            <a:pPr algn="ctr">
              <a:defRPr/>
            </a:pP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2 </a:t>
            </a:r>
            <a:r>
              <a:rPr lang="pt-BR" sz="1100" b="1" kern="0" dirty="0">
                <a:latin typeface="+mj-lt"/>
                <a:cs typeface="Helvetica"/>
                <a:sym typeface="Helvetica"/>
              </a:rPr>
              <a:t>eq. de Saúde </a:t>
            </a: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Bucal</a:t>
            </a:r>
            <a:endParaRPr lang="pt-BR" sz="1100" kern="0" dirty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Funcionamento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de 12h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de 2ª a 6ª feira</a:t>
            </a:r>
          </a:p>
          <a:p>
            <a:pPr algn="ctr">
              <a:defRPr/>
            </a:pPr>
            <a:r>
              <a:rPr lang="pt-BR" sz="1100" b="1" kern="0" dirty="0">
                <a:latin typeface="+mj-lt"/>
                <a:cs typeface="Helvetica"/>
                <a:sym typeface="Helvetica"/>
              </a:rPr>
              <a:t>ou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 </a:t>
            </a: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11h de 2ª a 6ª feira e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5h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aos finais de semana</a:t>
            </a:r>
          </a:p>
        </p:txBody>
      </p:sp>
      <p:sp>
        <p:nvSpPr>
          <p:cNvPr id="26" name="Retângulo de cantos arredondados 19"/>
          <p:cNvSpPr/>
          <p:nvPr/>
        </p:nvSpPr>
        <p:spPr>
          <a:xfrm>
            <a:off x="4050966" y="3575508"/>
            <a:ext cx="3134580" cy="480674"/>
          </a:xfrm>
          <a:prstGeom prst="round2Same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r>
              <a:rPr lang="pt-BR" sz="1600" b="1" dirty="0"/>
              <a:t>USF 60 </a:t>
            </a:r>
            <a:r>
              <a:rPr lang="pt-BR" sz="1600" b="1" dirty="0" smtClean="0"/>
              <a:t>Horas</a:t>
            </a:r>
          </a:p>
          <a:p>
            <a:pPr algn="ctr">
              <a:defRPr/>
            </a:pPr>
            <a:r>
              <a:rPr lang="pt-BR" sz="1600" b="1" dirty="0" smtClean="0"/>
              <a:t>com </a:t>
            </a:r>
            <a:r>
              <a:rPr lang="pt-BR" sz="1600" b="1" dirty="0"/>
              <a:t>Saúde Bucal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7809046" y="1848012"/>
            <a:ext cx="3134580" cy="1446358"/>
          </a:xfrm>
          <a:prstGeom prst="round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endParaRPr lang="pt-BR" sz="1100" b="1" kern="0" dirty="0" smtClean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6 </a:t>
            </a:r>
            <a:r>
              <a:rPr lang="pt-BR" sz="1100" b="1" kern="0" dirty="0">
                <a:latin typeface="+mj-lt"/>
                <a:cs typeface="Helvetica"/>
                <a:sym typeface="Helvetica"/>
              </a:rPr>
              <a:t>eq. Saúde da Família </a:t>
            </a: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e 3 </a:t>
            </a:r>
            <a:r>
              <a:rPr lang="pt-BR" sz="1100" b="1" kern="0" dirty="0">
                <a:latin typeface="+mj-lt"/>
                <a:cs typeface="Helvetica"/>
                <a:sym typeface="Helvetica"/>
              </a:rPr>
              <a:t>eq. de Saúde </a:t>
            </a: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Bucal</a:t>
            </a:r>
          </a:p>
          <a:p>
            <a:pPr algn="ctr">
              <a:defRPr/>
            </a:pPr>
            <a:endParaRPr lang="pt-BR" sz="1100" kern="0" dirty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Funcionamento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de 15h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de 2ª a 6ª feira</a:t>
            </a:r>
          </a:p>
          <a:p>
            <a:pPr algn="ctr">
              <a:defRPr/>
            </a:pPr>
            <a:r>
              <a:rPr lang="pt-BR" sz="1100" b="1" kern="0" dirty="0">
                <a:latin typeface="+mj-lt"/>
                <a:cs typeface="Helvetica"/>
                <a:sym typeface="Helvetica"/>
              </a:rPr>
              <a:t>ou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 </a:t>
            </a: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14h de 2ª a 6ª feira e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5h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aos finais de semana</a:t>
            </a: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7809046" y="1569172"/>
            <a:ext cx="3134580" cy="480674"/>
          </a:xfrm>
          <a:prstGeom prst="round2Same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r>
              <a:rPr lang="pt-BR" sz="1600" b="1" dirty="0"/>
              <a:t>USF 75 </a:t>
            </a:r>
            <a:r>
              <a:rPr lang="pt-BR" sz="1600" b="1" dirty="0" smtClean="0"/>
              <a:t>Horas</a:t>
            </a:r>
          </a:p>
          <a:p>
            <a:pPr algn="ctr">
              <a:defRPr/>
            </a:pPr>
            <a:r>
              <a:rPr lang="pt-BR" sz="1600" b="1" dirty="0" smtClean="0"/>
              <a:t>com </a:t>
            </a:r>
            <a:r>
              <a:rPr lang="pt-BR" sz="1600" b="1" dirty="0"/>
              <a:t>Saúde Bucal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4050966" y="1854525"/>
            <a:ext cx="3134580" cy="1431505"/>
          </a:xfrm>
          <a:prstGeom prst="round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endParaRPr lang="pt-BR" sz="1100" b="1" kern="0" dirty="0" smtClean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3 </a:t>
            </a:r>
            <a:r>
              <a:rPr lang="pt-BR" sz="1100" b="1" kern="0" dirty="0">
                <a:latin typeface="+mj-lt"/>
                <a:cs typeface="Helvetica"/>
                <a:sym typeface="Helvetica"/>
              </a:rPr>
              <a:t>eq. Saúde da Família</a:t>
            </a:r>
          </a:p>
          <a:p>
            <a:pPr algn="ctr">
              <a:defRPr/>
            </a:pPr>
            <a:endParaRPr lang="pt-BR" sz="1100" kern="0" dirty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Funcionamento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de 12h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de 2ª a 6ª feira</a:t>
            </a:r>
          </a:p>
          <a:p>
            <a:pPr algn="ctr">
              <a:defRPr/>
            </a:pPr>
            <a:r>
              <a:rPr lang="pt-BR" sz="1100" b="1" kern="0" dirty="0">
                <a:latin typeface="+mj-lt"/>
                <a:cs typeface="Helvetica"/>
                <a:sym typeface="Helvetica"/>
              </a:rPr>
              <a:t>ou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 </a:t>
            </a: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11h de 2ª a 6ª feira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e 5h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aos finais de semana </a:t>
            </a: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4050966" y="1571089"/>
            <a:ext cx="3134580" cy="480674"/>
          </a:xfrm>
          <a:prstGeom prst="round2Same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r>
              <a:rPr lang="pt-BR" b="1" dirty="0"/>
              <a:t>USF 60 Horas </a:t>
            </a:r>
          </a:p>
        </p:txBody>
      </p:sp>
      <p:sp>
        <p:nvSpPr>
          <p:cNvPr id="35" name="Título 1"/>
          <p:cNvSpPr txBox="1">
            <a:spLocks/>
          </p:cNvSpPr>
          <p:nvPr/>
        </p:nvSpPr>
        <p:spPr>
          <a:xfrm>
            <a:off x="635388" y="415843"/>
            <a:ext cx="11556612" cy="3318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SAÚDE NA HORA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Retângulo de cantos arredondados 28"/>
          <p:cNvSpPr/>
          <p:nvPr/>
        </p:nvSpPr>
        <p:spPr>
          <a:xfrm>
            <a:off x="7809046" y="3858944"/>
            <a:ext cx="3134580" cy="1431505"/>
          </a:xfrm>
          <a:prstGeom prst="round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endParaRPr lang="pt-BR" sz="1100" b="1" kern="0" dirty="0" smtClean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2 </a:t>
            </a:r>
            <a:r>
              <a:rPr lang="pt-BR" sz="1100" b="1" kern="0" dirty="0">
                <a:latin typeface="+mj-lt"/>
                <a:cs typeface="Helvetica"/>
                <a:sym typeface="Helvetica"/>
              </a:rPr>
              <a:t>eq. Saúde da </a:t>
            </a:r>
            <a:r>
              <a:rPr lang="pt-BR" sz="1100" b="1" kern="0" dirty="0" smtClean="0">
                <a:latin typeface="+mj-lt"/>
                <a:cs typeface="Helvetica"/>
                <a:sym typeface="Helvetica"/>
              </a:rPr>
              <a:t>Família ou e. de Atenção Primária</a:t>
            </a:r>
            <a:endParaRPr lang="pt-BR" sz="1100" kern="0" dirty="0">
              <a:latin typeface="+mj-lt"/>
              <a:cs typeface="Helvetica"/>
              <a:sym typeface="Helvetica"/>
            </a:endParaRP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Funcionamento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de 12h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de 2ª a 6ª feira</a:t>
            </a:r>
          </a:p>
          <a:p>
            <a:pPr algn="ctr">
              <a:defRPr/>
            </a:pPr>
            <a:r>
              <a:rPr lang="pt-BR" sz="1100" b="1" kern="0" dirty="0">
                <a:latin typeface="+mj-lt"/>
                <a:cs typeface="Helvetica"/>
                <a:sym typeface="Helvetica"/>
              </a:rPr>
              <a:t>ou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 </a:t>
            </a:r>
          </a:p>
          <a:p>
            <a:pPr algn="ctr">
              <a:defRPr/>
            </a:pPr>
            <a:r>
              <a:rPr lang="pt-BR" sz="1100" kern="0" dirty="0">
                <a:latin typeface="+mj-lt"/>
                <a:cs typeface="Helvetica"/>
                <a:sym typeface="Helvetica"/>
              </a:rPr>
              <a:t>11h de 2ª a 6ª feira </a:t>
            </a:r>
            <a:r>
              <a:rPr lang="pt-BR" sz="1100" kern="0" dirty="0" smtClean="0">
                <a:latin typeface="+mj-lt"/>
                <a:cs typeface="Helvetica"/>
                <a:sym typeface="Helvetica"/>
              </a:rPr>
              <a:t>e 5h </a:t>
            </a:r>
            <a:r>
              <a:rPr lang="pt-BR" sz="1100" kern="0" dirty="0">
                <a:latin typeface="+mj-lt"/>
                <a:cs typeface="Helvetica"/>
                <a:sym typeface="Helvetica"/>
              </a:rPr>
              <a:t>aos finais de semana </a:t>
            </a:r>
          </a:p>
        </p:txBody>
      </p:sp>
      <p:sp>
        <p:nvSpPr>
          <p:cNvPr id="36" name="Retângulo de cantos arredondados 29"/>
          <p:cNvSpPr/>
          <p:nvPr/>
        </p:nvSpPr>
        <p:spPr>
          <a:xfrm>
            <a:off x="7809046" y="3575508"/>
            <a:ext cx="3134580" cy="480674"/>
          </a:xfrm>
          <a:prstGeom prst="round2SameRect">
            <a:avLst/>
          </a:prstGeom>
          <a:solidFill>
            <a:schemeClr val="bg1"/>
          </a:solidFill>
          <a:ln w="3175" cap="flat">
            <a:solidFill>
              <a:schemeClr val="tx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ctr">
              <a:defRPr/>
            </a:pPr>
            <a:r>
              <a:rPr lang="pt-BR" b="1" dirty="0"/>
              <a:t>USF 60 Horas </a:t>
            </a:r>
            <a:r>
              <a:rPr lang="pt-BR" b="1" dirty="0" smtClean="0"/>
              <a:t>Simplificado</a:t>
            </a:r>
            <a:endParaRPr lang="pt-BR" b="1" dirty="0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7101267" y="1975086"/>
            <a:ext cx="180000" cy="180000"/>
          </a:xfrm>
          <a:prstGeom prst="roundRect">
            <a:avLst/>
          </a:prstGeom>
          <a:gradFill flip="none" rotWithShape="0">
            <a:gsLst>
              <a:gs pos="0">
                <a:srgbClr val="C7D42A"/>
              </a:gs>
              <a:gs pos="100000">
                <a:srgbClr val="00B050"/>
              </a:gs>
            </a:gsLst>
            <a:lin ang="2700000" scaled="1"/>
            <a:tileRect/>
          </a:gradFill>
          <a:ln w="317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r">
              <a:defRPr/>
            </a:pPr>
            <a:endParaRPr lang="pt-BR" sz="1350" dirty="0">
              <a:latin typeface="+mj-lt"/>
              <a:ea typeface="+mj-ea"/>
              <a:cs typeface="+mj-cs"/>
            </a:endParaRPr>
          </a:p>
        </p:txBody>
      </p:sp>
      <p:sp>
        <p:nvSpPr>
          <p:cNvPr id="39" name="Retângulo de cantos arredondados 38"/>
          <p:cNvSpPr/>
          <p:nvPr/>
        </p:nvSpPr>
        <p:spPr>
          <a:xfrm>
            <a:off x="7101267" y="3966182"/>
            <a:ext cx="180000" cy="180000"/>
          </a:xfrm>
          <a:prstGeom prst="roundRect">
            <a:avLst/>
          </a:prstGeom>
          <a:gradFill flip="none" rotWithShape="0">
            <a:gsLst>
              <a:gs pos="0">
                <a:srgbClr val="C7D42A"/>
              </a:gs>
              <a:gs pos="100000">
                <a:srgbClr val="00B050"/>
              </a:gs>
            </a:gsLst>
            <a:lin ang="2700000" scaled="1"/>
            <a:tileRect/>
          </a:gradFill>
          <a:ln w="317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r">
              <a:defRPr/>
            </a:pPr>
            <a:endParaRPr lang="pt-BR" sz="135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Retângulo de cantos arredondados 39"/>
          <p:cNvSpPr/>
          <p:nvPr/>
        </p:nvSpPr>
        <p:spPr>
          <a:xfrm>
            <a:off x="10859347" y="1951527"/>
            <a:ext cx="180000" cy="180000"/>
          </a:xfrm>
          <a:prstGeom prst="roundRect">
            <a:avLst/>
          </a:prstGeom>
          <a:gradFill flip="none" rotWithShape="0">
            <a:gsLst>
              <a:gs pos="0">
                <a:srgbClr val="C7D42A"/>
              </a:gs>
              <a:gs pos="100000">
                <a:srgbClr val="00B050"/>
              </a:gs>
            </a:gsLst>
            <a:lin ang="2700000" scaled="1"/>
            <a:tileRect/>
          </a:gradFill>
          <a:ln w="317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r">
              <a:defRPr/>
            </a:pPr>
            <a:endParaRPr lang="pt-BR" sz="1350" dirty="0">
              <a:latin typeface="+mj-lt"/>
              <a:ea typeface="+mj-ea"/>
              <a:cs typeface="+mj-cs"/>
            </a:endParaRPr>
          </a:p>
        </p:txBody>
      </p:sp>
      <p:sp>
        <p:nvSpPr>
          <p:cNvPr id="41" name="Retângulo de cantos arredondados 40"/>
          <p:cNvSpPr/>
          <p:nvPr/>
        </p:nvSpPr>
        <p:spPr>
          <a:xfrm>
            <a:off x="10859347" y="3943483"/>
            <a:ext cx="180000" cy="180000"/>
          </a:xfrm>
          <a:prstGeom prst="roundRect">
            <a:avLst/>
          </a:prstGeom>
          <a:gradFill flip="none" rotWithShape="0">
            <a:gsLst>
              <a:gs pos="0">
                <a:srgbClr val="C7D42A"/>
              </a:gs>
              <a:gs pos="100000">
                <a:srgbClr val="00B050"/>
              </a:gs>
            </a:gsLst>
            <a:lin ang="2700000" scaled="1"/>
            <a:tileRect/>
          </a:gradFill>
          <a:ln w="317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34289" tIns="34289" rIns="34289" bIns="34289" spcCol="38100" anchor="ctr"/>
          <a:lstStyle/>
          <a:p>
            <a:pPr algn="r">
              <a:defRPr/>
            </a:pPr>
            <a:endParaRPr lang="pt-BR" sz="135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29423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722376" y="1106572"/>
          <a:ext cx="9091476" cy="465817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45568">
                  <a:extLst>
                    <a:ext uri="{9D8B030D-6E8A-4147-A177-3AD203B41FA5}">
                      <a16:colId xmlns:a16="http://schemas.microsoft.com/office/drawing/2014/main" xmlns="" val="1409774086"/>
                    </a:ext>
                  </a:extLst>
                </a:gridCol>
                <a:gridCol w="3911610">
                  <a:extLst>
                    <a:ext uri="{9D8B030D-6E8A-4147-A177-3AD203B41FA5}">
                      <a16:colId xmlns:a16="http://schemas.microsoft.com/office/drawing/2014/main" xmlns="" val="3780330632"/>
                    </a:ext>
                  </a:extLst>
                </a:gridCol>
                <a:gridCol w="3734298">
                  <a:extLst>
                    <a:ext uri="{9D8B030D-6E8A-4147-A177-3AD203B41FA5}">
                      <a16:colId xmlns:a16="http://schemas.microsoft.com/office/drawing/2014/main" xmlns="" val="1334129465"/>
                    </a:ext>
                  </a:extLst>
                </a:gridCol>
              </a:tblGrid>
              <a:tr h="309234">
                <a:tc>
                  <a:txBody>
                    <a:bodyPr/>
                    <a:lstStyle/>
                    <a:p>
                      <a:pPr algn="ctr"/>
                      <a:endParaRPr lang="pt-BR" sz="1500" dirty="0"/>
                    </a:p>
                  </a:txBody>
                  <a:tcPr marL="77308" marR="77308" marT="38654" marB="386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Programa</a:t>
                      </a:r>
                      <a:r>
                        <a:rPr lang="pt-BR" sz="1500" baseline="0" dirty="0" smtClean="0"/>
                        <a:t> Saúde na Hora</a:t>
                      </a:r>
                      <a:endParaRPr lang="pt-BR" sz="1500" dirty="0"/>
                    </a:p>
                  </a:txBody>
                  <a:tcPr marL="77308" marR="77308" marT="38654" marB="386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 Emergencial</a:t>
                      </a:r>
                      <a:r>
                        <a:rPr lang="pt-BR" sz="1500" baseline="0" dirty="0" smtClean="0"/>
                        <a:t> COVID</a:t>
                      </a:r>
                      <a:endParaRPr lang="pt-BR" sz="1500" dirty="0"/>
                    </a:p>
                  </a:txBody>
                  <a:tcPr marL="77308" marR="77308" marT="38654" marB="38654" anchor="ctr"/>
                </a:tc>
                <a:extLst>
                  <a:ext uri="{0D108BD9-81ED-4DB2-BD59-A6C34878D82A}">
                    <a16:rowId xmlns:a16="http://schemas.microsoft.com/office/drawing/2014/main" xmlns="" val="619732181"/>
                  </a:ext>
                </a:extLst>
              </a:tr>
              <a:tr h="27058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Normativa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Portaria nº 397, de</a:t>
                      </a:r>
                      <a:r>
                        <a:rPr lang="pt-BR" sz="1300" baseline="0" dirty="0" smtClean="0"/>
                        <a:t> 16 de março de 2020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Portaria nº 430, de 19 de março de 2020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extLst>
                  <a:ext uri="{0D108BD9-81ED-4DB2-BD59-A6C34878D82A}">
                    <a16:rowId xmlns:a16="http://schemas.microsoft.com/office/drawing/2014/main" xmlns="" val="3287728836"/>
                  </a:ext>
                </a:extLst>
              </a:tr>
              <a:tr h="463851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Ampliação</a:t>
                      </a:r>
                      <a:r>
                        <a:rPr lang="pt-BR" sz="1300" baseline="0" dirty="0" smtClean="0"/>
                        <a:t> das equipes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Equipes podem ser ampliadas com profissionais adicionais.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 hMerge="1">
                  <a:txBody>
                    <a:bodyPr/>
                    <a:lstStyle/>
                    <a:p>
                      <a:pPr algn="l"/>
                      <a:endParaRPr lang="pt-BR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0446179"/>
                  </a:ext>
                </a:extLst>
              </a:tr>
              <a:tr h="463851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Profissionais Mais Médicos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sz="1300" dirty="0" smtClean="0"/>
                        <a:t>Profissionais do Mais Médicos podem participar. Devem cumprir carga horária de 40h semanais conforme edital.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0737828"/>
                  </a:ext>
                </a:extLst>
              </a:tr>
              <a:tr h="2203291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Incentivo financeiro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pt-BR" sz="1300" b="1" dirty="0" smtClean="0"/>
                        <a:t>Incentivo Mensal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I. </a:t>
                      </a:r>
                      <a:r>
                        <a:rPr lang="pt-BR" sz="1300" b="1" dirty="0" smtClean="0"/>
                        <a:t>60h Simplificado</a:t>
                      </a:r>
                      <a:r>
                        <a:rPr lang="pt-BR" sz="1300" dirty="0" smtClean="0"/>
                        <a:t>: R$ 15.000,00;</a:t>
                      </a:r>
                    </a:p>
                    <a:p>
                      <a:pPr marL="0" indent="0" algn="l">
                        <a:buNone/>
                      </a:pPr>
                      <a:endParaRPr lang="pt-BR" sz="1300" dirty="0" smtClean="0"/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II. </a:t>
                      </a:r>
                      <a:r>
                        <a:rPr lang="pt-BR" sz="1300" b="1" dirty="0" smtClean="0"/>
                        <a:t>60h</a:t>
                      </a:r>
                      <a:r>
                        <a:rPr lang="pt-BR" sz="1300" dirty="0" smtClean="0"/>
                        <a:t>: R$ 22.816,00;</a:t>
                      </a:r>
                    </a:p>
                    <a:p>
                      <a:pPr marL="0" indent="0" algn="l">
                        <a:buNone/>
                      </a:pPr>
                      <a:endParaRPr lang="pt-BR" sz="1300" dirty="0" smtClean="0"/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III. </a:t>
                      </a:r>
                      <a:r>
                        <a:rPr lang="pt-BR" sz="1300" b="1" dirty="0" smtClean="0"/>
                        <a:t>60h com Saúde Bucal</a:t>
                      </a:r>
                      <a:r>
                        <a:rPr lang="pt-BR" sz="1300" dirty="0" smtClean="0"/>
                        <a:t>: R$ 31.766,00;</a:t>
                      </a:r>
                    </a:p>
                    <a:p>
                      <a:pPr marL="0" indent="0" algn="l">
                        <a:buNone/>
                      </a:pPr>
                      <a:endParaRPr lang="pt-BR" sz="1300" dirty="0" smtClean="0"/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IV. </a:t>
                      </a:r>
                      <a:r>
                        <a:rPr lang="pt-BR" sz="1300" b="1" dirty="0" smtClean="0"/>
                        <a:t>75h com Saúde Bucal</a:t>
                      </a:r>
                      <a:r>
                        <a:rPr lang="pt-BR" sz="1300" dirty="0" smtClean="0"/>
                        <a:t>: R$ 59.866,00.</a:t>
                      </a:r>
                    </a:p>
                    <a:p>
                      <a:pPr marL="0" indent="0" algn="l">
                        <a:buNone/>
                      </a:pPr>
                      <a:endParaRPr lang="pt-BR" sz="1300" dirty="0" smtClean="0"/>
                    </a:p>
                    <a:p>
                      <a:pPr marL="0" indent="0" algn="l">
                        <a:buNone/>
                      </a:pPr>
                      <a:r>
                        <a:rPr lang="pt-BR" sz="1300" b="1" dirty="0" smtClean="0"/>
                        <a:t>Incentivo de apoio à implantação</a:t>
                      </a:r>
                      <a:r>
                        <a:rPr lang="pt-BR" sz="1300" dirty="0" smtClean="0"/>
                        <a:t>:</a:t>
                      </a:r>
                      <a:r>
                        <a:rPr lang="pt-BR" sz="1300" baseline="0" dirty="0" smtClean="0"/>
                        <a:t> </a:t>
                      </a:r>
                      <a:r>
                        <a:rPr lang="pt-BR" sz="1300" dirty="0" smtClean="0"/>
                        <a:t>Parcela única por estabelecimento no mesmo valor do incentivo mensal.</a:t>
                      </a:r>
                      <a:endParaRPr lang="pt-BR" sz="1300" dirty="0"/>
                    </a:p>
                  </a:txBody>
                  <a:tcPr marL="77308" marR="77308" marT="38654" marB="38654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pt-BR" sz="1300" b="1" dirty="0" smtClean="0"/>
                        <a:t>Incentivo Mensal e Temporário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I.</a:t>
                      </a:r>
                      <a:r>
                        <a:rPr lang="pt-BR" sz="1300" baseline="0" dirty="0" smtClean="0"/>
                        <a:t> </a:t>
                      </a:r>
                      <a:r>
                        <a:rPr lang="pt-BR" sz="1300" b="1" dirty="0" smtClean="0"/>
                        <a:t>60h</a:t>
                      </a:r>
                      <a:r>
                        <a:rPr lang="pt-BR" sz="1300" dirty="0" smtClean="0"/>
                        <a:t>: R$ 15.000,00;</a:t>
                      </a:r>
                    </a:p>
                    <a:p>
                      <a:pPr marL="285750" indent="-285750" algn="l">
                        <a:buAutoNum type="romanUcPeriod"/>
                      </a:pPr>
                      <a:endParaRPr lang="pt-BR" sz="1300" dirty="0" smtClean="0"/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II. </a:t>
                      </a:r>
                      <a:r>
                        <a:rPr lang="pt-BR" sz="1300" b="1" dirty="0" smtClean="0"/>
                        <a:t>75h</a:t>
                      </a:r>
                      <a:r>
                        <a:rPr lang="pt-BR" sz="1300" dirty="0" smtClean="0"/>
                        <a:t>: R$ 30.000,00.</a:t>
                      </a:r>
                    </a:p>
                    <a:p>
                      <a:pPr marL="0" indent="0" algn="l">
                        <a:buNone/>
                      </a:pPr>
                      <a:endParaRPr lang="pt-BR" sz="1300" dirty="0" smtClean="0"/>
                    </a:p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A transferência do incentivo financeiro é automática e será feita mensalmente sempre que os</a:t>
                      </a:r>
                      <a:r>
                        <a:rPr lang="pt-BR" sz="1300" baseline="0" dirty="0" smtClean="0"/>
                        <a:t> r</a:t>
                      </a:r>
                      <a:r>
                        <a:rPr lang="pt-BR" sz="1300" dirty="0" smtClean="0"/>
                        <a:t>equisitos e parâmetros assistenciais forem cumpridos.</a:t>
                      </a:r>
                    </a:p>
                    <a:p>
                      <a:pPr marL="0" indent="0" algn="l">
                        <a:buNone/>
                      </a:pPr>
                      <a:endParaRPr lang="pt-BR" sz="1300" dirty="0"/>
                    </a:p>
                  </a:txBody>
                  <a:tcPr marL="77308" marR="77308" marT="38654" marB="38654"/>
                </a:tc>
                <a:extLst>
                  <a:ext uri="{0D108BD9-81ED-4DB2-BD59-A6C34878D82A}">
                    <a16:rowId xmlns:a16="http://schemas.microsoft.com/office/drawing/2014/main" xmlns="" val="3018662077"/>
                  </a:ext>
                </a:extLst>
              </a:tr>
              <a:tr h="850393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Prazo de implantação</a:t>
                      </a:r>
                      <a:endParaRPr lang="pt-BR" sz="1300" dirty="0"/>
                    </a:p>
                  </a:txBody>
                  <a:tcPr marL="77308" marR="77308" marT="38654" marB="38654"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O </a:t>
                      </a:r>
                      <a:r>
                        <a:rPr lang="pt-BR" sz="1300" b="1" dirty="0" smtClean="0"/>
                        <a:t>prazo máximo para implantar é de até 6 competências </a:t>
                      </a:r>
                      <a:r>
                        <a:rPr lang="pt-BR" sz="1300" dirty="0" smtClean="0"/>
                        <a:t>após a portaria de homologação, sob pena de cancelamento de sua adesão.</a:t>
                      </a:r>
                      <a:endParaRPr lang="pt-BR" sz="1300" dirty="0"/>
                    </a:p>
                  </a:txBody>
                  <a:tcPr marL="77308" marR="77308" marT="38654" marB="38654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pt-BR" sz="1300" dirty="0" smtClean="0"/>
                        <a:t>Caráter </a:t>
                      </a:r>
                      <a:r>
                        <a:rPr lang="pt-BR" sz="1300" b="1" dirty="0" smtClean="0"/>
                        <a:t>temporário e excepcional</a:t>
                      </a:r>
                      <a:r>
                        <a:rPr lang="pt-BR" sz="1300" dirty="0" smtClean="0"/>
                        <a:t>, com vigência de </a:t>
                      </a:r>
                      <a:r>
                        <a:rPr lang="pt-BR" sz="1300" b="1" dirty="0" smtClean="0"/>
                        <a:t>março a setembro de 2020</a:t>
                      </a:r>
                      <a:r>
                        <a:rPr lang="pt-BR" sz="1300" dirty="0" smtClean="0"/>
                        <a:t>. Esse período está sujeito a alterações</a:t>
                      </a:r>
                      <a:r>
                        <a:rPr lang="pt-BR" sz="1300" baseline="0" dirty="0" smtClean="0"/>
                        <a:t> </a:t>
                      </a:r>
                      <a:r>
                        <a:rPr lang="pt-BR" sz="1300" dirty="0" smtClean="0"/>
                        <a:t>de acordo com a situação epidemiológica do COVID-19 no Brasil.</a:t>
                      </a:r>
                      <a:endParaRPr lang="pt-BR" sz="1300" dirty="0"/>
                    </a:p>
                  </a:txBody>
                  <a:tcPr marL="77308" marR="77308" marT="38654" marB="38654"/>
                </a:tc>
                <a:extLst>
                  <a:ext uri="{0D108BD9-81ED-4DB2-BD59-A6C34878D82A}">
                    <a16:rowId xmlns:a16="http://schemas.microsoft.com/office/drawing/2014/main" xmlns="" val="1404757819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635388" y="415843"/>
            <a:ext cx="11556612" cy="3318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SAÚDE NA HORA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0386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30652"/>
              </p:ext>
            </p:extLst>
          </p:nvPr>
        </p:nvGraphicFramePr>
        <p:xfrm>
          <a:off x="990600" y="1219200"/>
          <a:ext cx="10061575" cy="3150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92">
                  <a:extLst>
                    <a:ext uri="{9D8B030D-6E8A-4147-A177-3AD203B41FA5}">
                      <a16:colId xmlns:a16="http://schemas.microsoft.com/office/drawing/2014/main" xmlns="" val="2866194889"/>
                    </a:ext>
                  </a:extLst>
                </a:gridCol>
                <a:gridCol w="1546245">
                  <a:extLst>
                    <a:ext uri="{9D8B030D-6E8A-4147-A177-3AD203B41FA5}">
                      <a16:colId xmlns:a16="http://schemas.microsoft.com/office/drawing/2014/main" xmlns="" val="1212423804"/>
                    </a:ext>
                  </a:extLst>
                </a:gridCol>
                <a:gridCol w="573253">
                  <a:extLst>
                    <a:ext uri="{9D8B030D-6E8A-4147-A177-3AD203B41FA5}">
                      <a16:colId xmlns:a16="http://schemas.microsoft.com/office/drawing/2014/main" xmlns="" val="3597503380"/>
                    </a:ext>
                  </a:extLst>
                </a:gridCol>
                <a:gridCol w="1344179">
                  <a:extLst>
                    <a:ext uri="{9D8B030D-6E8A-4147-A177-3AD203B41FA5}">
                      <a16:colId xmlns:a16="http://schemas.microsoft.com/office/drawing/2014/main" xmlns="" val="129191056"/>
                    </a:ext>
                  </a:extLst>
                </a:gridCol>
                <a:gridCol w="1071829">
                  <a:extLst>
                    <a:ext uri="{9D8B030D-6E8A-4147-A177-3AD203B41FA5}">
                      <a16:colId xmlns:a16="http://schemas.microsoft.com/office/drawing/2014/main" xmlns="" val="4053828846"/>
                    </a:ext>
                  </a:extLst>
                </a:gridCol>
                <a:gridCol w="1071829">
                  <a:extLst>
                    <a:ext uri="{9D8B030D-6E8A-4147-A177-3AD203B41FA5}">
                      <a16:colId xmlns:a16="http://schemas.microsoft.com/office/drawing/2014/main" xmlns="" val="2095773677"/>
                    </a:ext>
                  </a:extLst>
                </a:gridCol>
                <a:gridCol w="1221182">
                  <a:extLst>
                    <a:ext uri="{9D8B030D-6E8A-4147-A177-3AD203B41FA5}">
                      <a16:colId xmlns:a16="http://schemas.microsoft.com/office/drawing/2014/main" xmlns="" val="963422377"/>
                    </a:ext>
                  </a:extLst>
                </a:gridCol>
                <a:gridCol w="1221182">
                  <a:extLst>
                    <a:ext uri="{9D8B030D-6E8A-4147-A177-3AD203B41FA5}">
                      <a16:colId xmlns:a16="http://schemas.microsoft.com/office/drawing/2014/main" xmlns="" val="451440166"/>
                    </a:ext>
                  </a:extLst>
                </a:gridCol>
                <a:gridCol w="1704384">
                  <a:extLst>
                    <a:ext uri="{9D8B030D-6E8A-4147-A177-3AD203B41FA5}">
                      <a16:colId xmlns:a16="http://schemas.microsoft.com/office/drawing/2014/main" xmlns="" val="586602671"/>
                    </a:ext>
                  </a:extLst>
                </a:gridCol>
              </a:tblGrid>
              <a:tr h="238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UF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MUNICÍPIO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IBGE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QUANTIDADE CUSTEADA TOTAL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QT_CUSTEADA_UNIDADE_75_HORAS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QT_CUSTEADA_UNIDADE_60_HORAS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VL_PAGAMENTO_75_HORAS</a:t>
                      </a:r>
                      <a:endParaRPr lang="pt-BR" sz="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VL_PAGAMENTO_60_HORAS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VL_PAGAMENTO_HORARIO_ESTENDIDO</a:t>
                      </a:r>
                      <a:endParaRPr lang="pt-BR" sz="8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039180407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BREJINHO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240180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4100477025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ESPÍRITO SANTO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240350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424950610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EXTREMOZ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240360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895517587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GUAMARÉ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240450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45000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114208996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IPUEIRA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240480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3007962790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JUNDIÁ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240615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608390833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LAGOA DE PEDRAS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240630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2795503661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MACAÍBA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240710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2947466006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MARCELINO VIEIRA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240730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4244270391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MARTINS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240740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2754101517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MAXARANGUAPE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240750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057501577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MONTANHAS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240770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90000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90000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478869231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MOSSORÓ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240800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60000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60000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914406877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NATAL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240810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2348875016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NÍSIA FLORESTA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240820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60000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60000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760875076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NOVA CRUZ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240830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45000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3529601243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PASSAGEM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240920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3697389085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RIACHO DA CRUZ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241070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2460270640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RUY BARBOSA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241110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1226070160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SÃO RAFAEL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241280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15000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2913603498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VÁRZEA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241470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3960056661"/>
                  </a:ext>
                </a:extLst>
              </a:tr>
              <a:tr h="1318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VERA CRUZ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241480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30000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30000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Dialog"/>
                      </a:endParaRPr>
                    </a:p>
                  </a:txBody>
                  <a:tcPr marL="6591" marR="6591" marT="6591" marB="0" anchor="ctr"/>
                </a:tc>
                <a:extLst>
                  <a:ext uri="{0D108BD9-81ED-4DB2-BD59-A6C34878D82A}">
                    <a16:rowId xmlns:a16="http://schemas.microsoft.com/office/drawing/2014/main" xmlns="" val="3286663783"/>
                  </a:ext>
                </a:extLst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635388" y="415843"/>
            <a:ext cx="11556612" cy="3318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SAÚDE NA HORA EMERGENCIAL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4495800"/>
            <a:ext cx="3962400" cy="162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6506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920213"/>
              </p:ext>
            </p:extLst>
          </p:nvPr>
        </p:nvGraphicFramePr>
        <p:xfrm>
          <a:off x="1143000" y="2057400"/>
          <a:ext cx="10061575" cy="1318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169">
                  <a:extLst>
                    <a:ext uri="{9D8B030D-6E8A-4147-A177-3AD203B41FA5}">
                      <a16:colId xmlns:a16="http://schemas.microsoft.com/office/drawing/2014/main" xmlns="" val="2107861392"/>
                    </a:ext>
                  </a:extLst>
                </a:gridCol>
                <a:gridCol w="305867">
                  <a:extLst>
                    <a:ext uri="{9D8B030D-6E8A-4147-A177-3AD203B41FA5}">
                      <a16:colId xmlns:a16="http://schemas.microsoft.com/office/drawing/2014/main" xmlns="" val="1794649169"/>
                    </a:ext>
                  </a:extLst>
                </a:gridCol>
                <a:gridCol w="2193505">
                  <a:extLst>
                    <a:ext uri="{9D8B030D-6E8A-4147-A177-3AD203B41FA5}">
                      <a16:colId xmlns:a16="http://schemas.microsoft.com/office/drawing/2014/main" xmlns="" val="674975785"/>
                    </a:ext>
                  </a:extLst>
                </a:gridCol>
                <a:gridCol w="1223469">
                  <a:extLst>
                    <a:ext uri="{9D8B030D-6E8A-4147-A177-3AD203B41FA5}">
                      <a16:colId xmlns:a16="http://schemas.microsoft.com/office/drawing/2014/main" xmlns="" val="2046602358"/>
                    </a:ext>
                  </a:extLst>
                </a:gridCol>
                <a:gridCol w="1153556">
                  <a:extLst>
                    <a:ext uri="{9D8B030D-6E8A-4147-A177-3AD203B41FA5}">
                      <a16:colId xmlns:a16="http://schemas.microsoft.com/office/drawing/2014/main" xmlns="" val="1510188942"/>
                    </a:ext>
                  </a:extLst>
                </a:gridCol>
                <a:gridCol w="1223469">
                  <a:extLst>
                    <a:ext uri="{9D8B030D-6E8A-4147-A177-3AD203B41FA5}">
                      <a16:colId xmlns:a16="http://schemas.microsoft.com/office/drawing/2014/main" xmlns="" val="1149179738"/>
                    </a:ext>
                  </a:extLst>
                </a:gridCol>
                <a:gridCol w="978775">
                  <a:extLst>
                    <a:ext uri="{9D8B030D-6E8A-4147-A177-3AD203B41FA5}">
                      <a16:colId xmlns:a16="http://schemas.microsoft.com/office/drawing/2014/main" xmlns="" val="4078549798"/>
                    </a:ext>
                  </a:extLst>
                </a:gridCol>
                <a:gridCol w="1095296">
                  <a:extLst>
                    <a:ext uri="{9D8B030D-6E8A-4147-A177-3AD203B41FA5}">
                      <a16:colId xmlns:a16="http://schemas.microsoft.com/office/drawing/2014/main" xmlns="" val="875529107"/>
                    </a:ext>
                  </a:extLst>
                </a:gridCol>
                <a:gridCol w="1223469">
                  <a:extLst>
                    <a:ext uri="{9D8B030D-6E8A-4147-A177-3AD203B41FA5}">
                      <a16:colId xmlns:a16="http://schemas.microsoft.com/office/drawing/2014/main" xmlns="" val="1393383703"/>
                    </a:ext>
                  </a:extLst>
                </a:gridCol>
              </a:tblGrid>
              <a:tr h="148650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</a:rPr>
                        <a:t>PORTARIAS RESIDÊNCIAS MULTIPROFISSIONAL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44" marR="8744" marT="874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8688528"/>
                  </a:ext>
                </a:extLst>
              </a:tr>
              <a:tr h="470434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u="none" strike="noStrike">
                          <a:effectLst/>
                        </a:rPr>
                        <a:t>IBGE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u="none" strike="noStrike">
                          <a:effectLst/>
                        </a:rPr>
                        <a:t>UF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u="none" strike="noStrike">
                          <a:effectLst/>
                        </a:rPr>
                        <a:t>MUNICÍPIO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QNTD PROFISISONAIS MÉDICOS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QNTD PROFISISONAIS ENFERMAGEM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QNTD PROFISISONAIS ODONTOLOGOS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QNTD ESF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QNTD ESB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INCENTIVO FINANCEIRO MENSAL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extLst>
                  <a:ext uri="{0D108BD9-81ED-4DB2-BD59-A6C34878D82A}">
                    <a16:rowId xmlns:a16="http://schemas.microsoft.com/office/drawing/2014/main" xmlns="" val="2579809847"/>
                  </a:ext>
                </a:extLst>
              </a:tr>
              <a:tr h="349765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effectLst/>
                        </a:rPr>
                        <a:t>240310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effectLst/>
                        </a:rPr>
                        <a:t>RN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effectLst/>
                        </a:rPr>
                        <a:t>CURRAIS</a:t>
                      </a:r>
                      <a:br>
                        <a:rPr lang="pt-BR" sz="1000" u="none" strike="noStrike">
                          <a:effectLst/>
                        </a:rPr>
                      </a:br>
                      <a:r>
                        <a:rPr lang="pt-BR" sz="1000" u="none" strike="noStrike">
                          <a:effectLst/>
                        </a:rPr>
                        <a:t>NOVOS          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42.000,00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extLst>
                  <a:ext uri="{0D108BD9-81ED-4DB2-BD59-A6C34878D82A}">
                    <a16:rowId xmlns:a16="http://schemas.microsoft.com/office/drawing/2014/main" xmlns="" val="3816651472"/>
                  </a:ext>
                </a:extLst>
              </a:tr>
              <a:tr h="349765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effectLst/>
                        </a:rPr>
                        <a:t>240800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effectLst/>
                        </a:rPr>
                        <a:t>RN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effectLst/>
                        </a:rPr>
                        <a:t>MOSSORO   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 dirty="0">
                          <a:effectLst/>
                        </a:rPr>
                        <a:t>13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 dirty="0">
                          <a:effectLst/>
                        </a:rPr>
                        <a:t>57.000,00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4" marR="8744" marT="8744" marB="0"/>
                </a:tc>
                <a:extLst>
                  <a:ext uri="{0D108BD9-81ED-4DB2-BD59-A6C34878D82A}">
                    <a16:rowId xmlns:a16="http://schemas.microsoft.com/office/drawing/2014/main" xmlns="" val="1560170394"/>
                  </a:ext>
                </a:extLst>
              </a:tr>
            </a:tbl>
          </a:graphicData>
        </a:graphic>
      </p:graphicFrame>
      <p:sp>
        <p:nvSpPr>
          <p:cNvPr id="7" name="object 4"/>
          <p:cNvSpPr txBox="1">
            <a:spLocks/>
          </p:cNvSpPr>
          <p:nvPr/>
        </p:nvSpPr>
        <p:spPr>
          <a:xfrm>
            <a:off x="396329" y="352220"/>
            <a:ext cx="8290471" cy="657848"/>
          </a:xfrm>
          <a:prstGeom prst="rect">
            <a:avLst/>
          </a:prstGeom>
        </p:spPr>
        <p:txBody>
          <a:bodyPr vert="horz" wrap="square" lIns="0" tIns="285726" rIns="0" bIns="0" rtlCol="0">
            <a:spAutoFit/>
          </a:bodyPr>
          <a:lstStyle>
            <a:lvl1pPr>
              <a:defRPr sz="2000" b="1" i="0">
                <a:solidFill>
                  <a:srgbClr val="44536A"/>
                </a:solidFill>
                <a:latin typeface="Arial"/>
                <a:ea typeface="+mj-ea"/>
                <a:cs typeface="Arial"/>
              </a:defRPr>
            </a:lvl1pPr>
          </a:lstStyle>
          <a:p>
            <a:pPr marL="2345690" algn="ctr"/>
            <a:r>
              <a:rPr lang="pt-BR" sz="2400" kern="0" spc="-20" dirty="0" smtClean="0"/>
              <a:t>RESIDÊNCIA MULTIPROFISSIONAL</a:t>
            </a:r>
            <a:endParaRPr lang="pt-BR" sz="2400" kern="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90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3400" y="2590800"/>
            <a:ext cx="11399341" cy="1107996"/>
          </a:xfrm>
        </p:spPr>
        <p:txBody>
          <a:bodyPr/>
          <a:lstStyle/>
          <a:p>
            <a:pPr algn="ctr"/>
            <a:r>
              <a:rPr lang="pt-BR" dirty="0" smtClean="0"/>
              <a:t>Obrigada </a:t>
            </a:r>
            <a:br>
              <a:rPr lang="pt-BR" dirty="0" smtClean="0"/>
            </a:br>
            <a:r>
              <a:rPr lang="pt-BR" dirty="0" smtClean="0"/>
              <a:t>Marcela Alvarenga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Assessora técnica </a:t>
            </a:r>
            <a:r>
              <a:rPr lang="pt-BR" dirty="0" err="1"/>
              <a:t>Conasems</a:t>
            </a:r>
            <a:r>
              <a:rPr lang="pt-BR" dirty="0"/>
              <a:t/>
            </a:r>
            <a:br>
              <a:rPr lang="pt-BR" dirty="0"/>
            </a:br>
            <a:r>
              <a:rPr lang="pt-BR" sz="1200" dirty="0" smtClean="0"/>
              <a:t>marcela@conasems.org.br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24416"/>
            <a:ext cx="5134118" cy="92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5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84147" y="1696873"/>
            <a:ext cx="6908800" cy="2877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5565" algn="ctr">
              <a:lnSpc>
                <a:spcPct val="100000"/>
              </a:lnSpc>
            </a:pPr>
            <a:r>
              <a:rPr sz="24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2º qua</a:t>
            </a:r>
            <a:r>
              <a:rPr sz="24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ri</a:t>
            </a:r>
            <a:r>
              <a:rPr sz="24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estre 2020</a:t>
            </a:r>
            <a:endParaRPr sz="2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gamento</a:t>
            </a:r>
            <a:r>
              <a:rPr sz="2400" spc="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da</a:t>
            </a:r>
            <a:r>
              <a:rPr sz="2400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cap</a:t>
            </a:r>
            <a:r>
              <a:rPr sz="24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tação</a:t>
            </a:r>
            <a:r>
              <a:rPr sz="2400" spc="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che</a:t>
            </a:r>
            <a:r>
              <a:rPr sz="2400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2400" spc="8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até </a:t>
            </a:r>
            <a:r>
              <a:rPr sz="24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ag</a:t>
            </a:r>
            <a:r>
              <a:rPr sz="24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sto</a:t>
            </a:r>
            <a:r>
              <a:rPr sz="2400" spc="7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</a:t>
            </a:r>
            <a:r>
              <a:rPr sz="2400" spc="7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2020</a:t>
            </a:r>
            <a:endParaRPr lang="pt-BR" sz="2400" spc="-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PORTARIA Nº 42, DE 16 DE JULHO DE 2020 </a:t>
            </a:r>
            <a:endParaRPr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0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R="75565" algn="ctr">
              <a:lnSpc>
                <a:spcPct val="100000"/>
              </a:lnSpc>
            </a:pPr>
            <a:r>
              <a:rPr sz="2400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+</a:t>
            </a:r>
            <a:endParaRPr sz="2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9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R="74930" algn="ctr">
              <a:lnSpc>
                <a:spcPct val="100000"/>
              </a:lnSpc>
            </a:pP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Prorrog</a:t>
            </a:r>
            <a:r>
              <a:rPr sz="24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ção</a:t>
            </a:r>
            <a:r>
              <a:rPr sz="2400" spc="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</a:t>
            </a:r>
            <a:r>
              <a:rPr sz="2400" spc="6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“cadastre </a:t>
            </a:r>
            <a:r>
              <a:rPr sz="2400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á” </a:t>
            </a:r>
            <a:r>
              <a:rPr sz="24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té </a:t>
            </a:r>
            <a:r>
              <a:rPr sz="24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ag</a:t>
            </a:r>
            <a:r>
              <a:rPr sz="2400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sto</a:t>
            </a:r>
            <a:r>
              <a:rPr sz="2400" spc="8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2020</a:t>
            </a:r>
            <a:endParaRPr lang="pt-BR" sz="2400" spc="-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R="74930" algn="ctr">
              <a:lnSpc>
                <a:spcPct val="100000"/>
              </a:lnSpc>
            </a:pPr>
            <a:r>
              <a:rPr lang="pt-BR" sz="14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PORTARIA Nº 1.696, DE 3 DE JULHO DE 2020</a:t>
            </a:r>
            <a:endParaRPr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5718" rIns="0" bIns="0" rtlCol="0">
            <a:spAutoFit/>
          </a:bodyPr>
          <a:lstStyle/>
          <a:p>
            <a:pPr marL="3856354">
              <a:lnSpc>
                <a:spcPct val="100000"/>
              </a:lnSpc>
            </a:pPr>
            <a:r>
              <a:rPr sz="2400" dirty="0"/>
              <a:t>P</a:t>
            </a:r>
            <a:r>
              <a:rPr sz="2400" spc="-10" dirty="0"/>
              <a:t>R</a:t>
            </a:r>
            <a:r>
              <a:rPr sz="2400" spc="-20" dirty="0"/>
              <a:t>OPOS</a:t>
            </a:r>
            <a:r>
              <a:rPr sz="2400" spc="-200" dirty="0"/>
              <a:t>T</a:t>
            </a:r>
            <a:r>
              <a:rPr sz="2400" dirty="0"/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/>
              <a:t>CA</a:t>
            </a:r>
            <a:r>
              <a:rPr sz="2400" spc="-10" dirty="0"/>
              <a:t>D</a:t>
            </a:r>
            <a:r>
              <a:rPr sz="2400" spc="-5" dirty="0"/>
              <a:t>A</a:t>
            </a:r>
            <a:r>
              <a:rPr sz="2400" spc="-10" dirty="0"/>
              <a:t>S</a:t>
            </a:r>
            <a:r>
              <a:rPr sz="2400" dirty="0"/>
              <a:t>T</a:t>
            </a:r>
            <a:r>
              <a:rPr sz="2400" spc="-10" dirty="0"/>
              <a:t>R</a:t>
            </a:r>
            <a:r>
              <a:rPr sz="2400" spc="-20" dirty="0"/>
              <a:t>OS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329" y="352220"/>
            <a:ext cx="11399341" cy="619625"/>
          </a:xfrm>
          <a:prstGeom prst="rect">
            <a:avLst/>
          </a:prstGeom>
        </p:spPr>
        <p:txBody>
          <a:bodyPr vert="horz" wrap="square" lIns="0" tIns="308832" rIns="0" bIns="0" rtlCol="0">
            <a:spAutoFit/>
          </a:bodyPr>
          <a:lstStyle/>
          <a:p>
            <a:pPr marL="103505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A</a:t>
            </a:r>
            <a:r>
              <a:rPr spc="-5" dirty="0"/>
              <a:t>D</a:t>
            </a:r>
            <a:r>
              <a:rPr dirty="0"/>
              <a:t>A</a:t>
            </a:r>
            <a:r>
              <a:rPr spc="-10" dirty="0"/>
              <a:t>S</a:t>
            </a:r>
            <a:r>
              <a:rPr dirty="0"/>
              <a:t>TRO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/>
              <a:t>INDI</a:t>
            </a:r>
            <a:r>
              <a:rPr spc="-15" dirty="0"/>
              <a:t>V</a:t>
            </a:r>
            <a:r>
              <a:rPr dirty="0"/>
              <a:t>IDUAL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–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5" dirty="0" smtClean="0"/>
              <a:t>B</a:t>
            </a:r>
            <a:r>
              <a:rPr dirty="0" smtClean="0"/>
              <a:t>R</a:t>
            </a:r>
            <a:r>
              <a:rPr spc="-5" dirty="0" smtClean="0"/>
              <a:t>AS</a:t>
            </a:r>
            <a:r>
              <a:rPr spc="-10" dirty="0" smtClean="0"/>
              <a:t>I</a:t>
            </a:r>
            <a:r>
              <a:rPr dirty="0" smtClean="0"/>
              <a:t>L</a:t>
            </a:r>
            <a:r>
              <a:rPr lang="pt-BR" dirty="0" smtClean="0"/>
              <a:t> E RN</a:t>
            </a:r>
            <a:r>
              <a:rPr dirty="0" smtClean="0"/>
              <a:t>:</a:t>
            </a:r>
            <a:r>
              <a:rPr spc="40" dirty="0" smtClean="0">
                <a:latin typeface="Times New Roman"/>
                <a:cs typeface="Times New Roman"/>
              </a:rPr>
              <a:t> </a:t>
            </a:r>
            <a:r>
              <a:rPr spc="-5" dirty="0" smtClean="0"/>
              <a:t>201</a:t>
            </a:r>
            <a:r>
              <a:rPr lang="pt-BR" spc="-5" dirty="0" smtClean="0"/>
              <a:t>9</a:t>
            </a:r>
            <a:r>
              <a:rPr spc="-30" dirty="0" smtClean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/>
              <a:t>202</a:t>
            </a:r>
            <a:r>
              <a:rPr dirty="0"/>
              <a:t>0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–</a:t>
            </a:r>
            <a:r>
              <a:rPr spc="-20" dirty="0">
                <a:latin typeface="Arial"/>
                <a:cs typeface="Arial"/>
              </a:rPr>
              <a:t> </a:t>
            </a:r>
            <a:r>
              <a:rPr lang="pt-BR" spc="-20" dirty="0" smtClean="0">
                <a:latin typeface="Arial"/>
                <a:cs typeface="Arial"/>
              </a:rPr>
              <a:t>TOTAL DE </a:t>
            </a:r>
            <a:r>
              <a:rPr spc="-10" dirty="0" smtClean="0"/>
              <a:t>E</a:t>
            </a:r>
            <a:r>
              <a:rPr dirty="0" smtClean="0"/>
              <a:t>QUI</a:t>
            </a:r>
            <a:r>
              <a:rPr spc="-15" dirty="0" smtClean="0"/>
              <a:t>P</a:t>
            </a:r>
            <a:r>
              <a:rPr spc="-10" dirty="0" smtClean="0"/>
              <a:t>E</a:t>
            </a:r>
            <a:r>
              <a:rPr dirty="0" smtClean="0"/>
              <a:t>S</a:t>
            </a:r>
            <a:endParaRPr spc="-5" dirty="0"/>
          </a:p>
        </p:txBody>
      </p:sp>
      <p:sp>
        <p:nvSpPr>
          <p:cNvPr id="32" name="object 32"/>
          <p:cNvSpPr txBox="1"/>
          <p:nvPr/>
        </p:nvSpPr>
        <p:spPr>
          <a:xfrm>
            <a:off x="1066800" y="6111389"/>
            <a:ext cx="5699125" cy="5411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Fon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te:</a:t>
            </a:r>
            <a:r>
              <a:rPr sz="1200" spc="1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Relat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ó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3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In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ica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or</a:t>
            </a:r>
            <a:r>
              <a:rPr sz="1200" spc="-15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pa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to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por</a:t>
            </a:r>
            <a:r>
              <a:rPr sz="1200" spc="2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dese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nh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-</a:t>
            </a:r>
            <a:r>
              <a:rPr sz="1200" spc="4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SISAB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876791"/>
              </p:ext>
            </p:extLst>
          </p:nvPr>
        </p:nvGraphicFramePr>
        <p:xfrm>
          <a:off x="685800" y="1600200"/>
          <a:ext cx="10744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11399341" cy="619625"/>
          </a:xfrm>
          <a:prstGeom prst="rect">
            <a:avLst/>
          </a:prstGeom>
        </p:spPr>
        <p:txBody>
          <a:bodyPr vert="horz" wrap="square" lIns="0" tIns="308832" rIns="0" bIns="0" rtlCol="0">
            <a:spAutoFit/>
          </a:bodyPr>
          <a:lstStyle/>
          <a:p>
            <a:pPr marL="103505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A</a:t>
            </a:r>
            <a:r>
              <a:rPr spc="-5" dirty="0"/>
              <a:t>D</a:t>
            </a:r>
            <a:r>
              <a:rPr dirty="0"/>
              <a:t>A</a:t>
            </a:r>
            <a:r>
              <a:rPr spc="-10" dirty="0"/>
              <a:t>S</a:t>
            </a:r>
            <a:r>
              <a:rPr dirty="0"/>
              <a:t>TRO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/>
              <a:t>INDI</a:t>
            </a:r>
            <a:r>
              <a:rPr spc="-15" dirty="0"/>
              <a:t>V</a:t>
            </a:r>
            <a:r>
              <a:rPr dirty="0"/>
              <a:t>IDUAL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–</a:t>
            </a:r>
            <a:r>
              <a:rPr spc="-20" dirty="0">
                <a:latin typeface="Arial"/>
                <a:cs typeface="Arial"/>
              </a:rPr>
              <a:t> </a:t>
            </a:r>
            <a:r>
              <a:rPr lang="pt-BR" spc="-5" dirty="0" smtClean="0"/>
              <a:t>RN </a:t>
            </a:r>
            <a:r>
              <a:rPr dirty="0" smtClean="0">
                <a:latin typeface="Arial"/>
                <a:cs typeface="Arial"/>
              </a:rPr>
              <a:t>–</a:t>
            </a:r>
            <a:r>
              <a:rPr spc="-20" dirty="0" smtClean="0">
                <a:latin typeface="Arial"/>
                <a:cs typeface="Arial"/>
              </a:rPr>
              <a:t> </a:t>
            </a:r>
            <a:r>
              <a:rPr lang="pt-BR" spc="-20" dirty="0" smtClean="0"/>
              <a:t>POR MUNICÍPIOS</a:t>
            </a:r>
            <a:endParaRPr spc="-5" dirty="0"/>
          </a:p>
        </p:txBody>
      </p:sp>
      <p:sp>
        <p:nvSpPr>
          <p:cNvPr id="32" name="object 32"/>
          <p:cNvSpPr txBox="1"/>
          <p:nvPr/>
        </p:nvSpPr>
        <p:spPr>
          <a:xfrm>
            <a:off x="1066800" y="6111389"/>
            <a:ext cx="5699125" cy="5411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Fon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te:</a:t>
            </a:r>
            <a:r>
              <a:rPr sz="1200" spc="1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Relat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ó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3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In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ica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or</a:t>
            </a:r>
            <a:r>
              <a:rPr sz="1200" spc="-15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pa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to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por</a:t>
            </a:r>
            <a:r>
              <a:rPr sz="1200" spc="2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dese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nh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-</a:t>
            </a:r>
            <a:r>
              <a:rPr sz="1200" spc="4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SISAB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506400"/>
              </p:ext>
            </p:extLst>
          </p:nvPr>
        </p:nvGraphicFramePr>
        <p:xfrm>
          <a:off x="1981200" y="1600200"/>
          <a:ext cx="8534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813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ts val="2050"/>
              </a:lnSpc>
            </a:pPr>
            <a:r>
              <a:rPr sz="1800" spc="-5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Á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60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2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STRE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JÁ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UF</a:t>
            </a:r>
            <a:endParaRPr sz="1800">
              <a:latin typeface="Arial"/>
              <a:cs typeface="Arial"/>
            </a:endParaRPr>
          </a:p>
          <a:p>
            <a:pPr marL="0" algn="ctr">
              <a:lnSpc>
                <a:spcPts val="2050"/>
              </a:lnSpc>
            </a:pPr>
            <a:r>
              <a:rPr sz="1800" dirty="0">
                <a:latin typeface="Arial"/>
                <a:cs typeface="Arial"/>
              </a:rPr>
              <a:t>PER</a:t>
            </a:r>
            <a:r>
              <a:rPr sz="1800" spc="-10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ENTU</a:t>
            </a:r>
            <a:r>
              <a:rPr sz="1800" spc="-6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MU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ICÍP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OS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CI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-10" dirty="0">
                <a:latin typeface="Arial"/>
                <a:cs typeface="Arial"/>
              </a:rPr>
              <a:t>7</a:t>
            </a:r>
            <a:r>
              <a:rPr sz="1800" dirty="0">
                <a:latin typeface="Arial"/>
                <a:cs typeface="Arial"/>
              </a:rPr>
              <a:t>0% DO </a:t>
            </a:r>
            <a:r>
              <a:rPr sz="1800" spc="-130" dirty="0">
                <a:latin typeface="Arial"/>
                <a:cs typeface="Arial"/>
              </a:rPr>
              <a:t>P</a:t>
            </a:r>
            <a:r>
              <a:rPr sz="1800" spc="-5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Â</a:t>
            </a:r>
            <a:r>
              <a:rPr sz="1800" dirty="0">
                <a:latin typeface="Arial"/>
                <a:cs typeface="Arial"/>
              </a:rPr>
              <a:t>METRO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MU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ICI</a:t>
            </a:r>
            <a:r>
              <a:rPr sz="1800" spc="-130" dirty="0">
                <a:latin typeface="Arial"/>
                <a:cs typeface="Arial"/>
              </a:rPr>
              <a:t>P</a:t>
            </a:r>
            <a:r>
              <a:rPr sz="1800" spc="-5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/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1º QU</a:t>
            </a:r>
            <a:r>
              <a:rPr sz="1800" spc="-6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IMES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2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2881" y="6160061"/>
            <a:ext cx="162750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Fon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te:</a:t>
            </a:r>
            <a:r>
              <a:rPr sz="1200" spc="1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DE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F/SAPS/MS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7595" y="1472184"/>
            <a:ext cx="11242675" cy="4197350"/>
          </a:xfrm>
          <a:custGeom>
            <a:avLst/>
            <a:gdLst/>
            <a:ahLst/>
            <a:cxnLst/>
            <a:rect l="l" t="t" r="r" b="b"/>
            <a:pathLst>
              <a:path w="11242675" h="4197350">
                <a:moveTo>
                  <a:pt x="0" y="4197095"/>
                </a:moveTo>
                <a:lnTo>
                  <a:pt x="11242547" y="4197095"/>
                </a:lnTo>
                <a:lnTo>
                  <a:pt x="11242547" y="0"/>
                </a:lnTo>
                <a:lnTo>
                  <a:pt x="0" y="0"/>
                </a:lnTo>
                <a:lnTo>
                  <a:pt x="0" y="4197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59895" y="3336035"/>
            <a:ext cx="260985" cy="2014855"/>
          </a:xfrm>
          <a:custGeom>
            <a:avLst/>
            <a:gdLst/>
            <a:ahLst/>
            <a:cxnLst/>
            <a:rect l="l" t="t" r="r" b="b"/>
            <a:pathLst>
              <a:path w="260984" h="2014854">
                <a:moveTo>
                  <a:pt x="0" y="2014727"/>
                </a:moveTo>
                <a:lnTo>
                  <a:pt x="260603" y="2014727"/>
                </a:lnTo>
                <a:lnTo>
                  <a:pt x="260603" y="0"/>
                </a:lnTo>
                <a:lnTo>
                  <a:pt x="0" y="0"/>
                </a:lnTo>
                <a:lnTo>
                  <a:pt x="0" y="2014727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1663" y="2356104"/>
            <a:ext cx="259079" cy="2994660"/>
          </a:xfrm>
          <a:custGeom>
            <a:avLst/>
            <a:gdLst/>
            <a:ahLst/>
            <a:cxnLst/>
            <a:rect l="l" t="t" r="r" b="b"/>
            <a:pathLst>
              <a:path w="259080" h="2994660">
                <a:moveTo>
                  <a:pt x="259079" y="0"/>
                </a:moveTo>
                <a:lnTo>
                  <a:pt x="0" y="0"/>
                </a:lnTo>
                <a:lnTo>
                  <a:pt x="0" y="2994659"/>
                </a:lnTo>
                <a:lnTo>
                  <a:pt x="259079" y="2994659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01139" y="2474976"/>
            <a:ext cx="259079" cy="2875915"/>
          </a:xfrm>
          <a:custGeom>
            <a:avLst/>
            <a:gdLst/>
            <a:ahLst/>
            <a:cxnLst/>
            <a:rect l="l" t="t" r="r" b="b"/>
            <a:pathLst>
              <a:path w="259080" h="2875915">
                <a:moveTo>
                  <a:pt x="259079" y="0"/>
                </a:moveTo>
                <a:lnTo>
                  <a:pt x="0" y="0"/>
                </a:lnTo>
                <a:lnTo>
                  <a:pt x="0" y="2875787"/>
                </a:lnTo>
                <a:lnTo>
                  <a:pt x="259079" y="2875787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80616" y="2517648"/>
            <a:ext cx="259079" cy="2833370"/>
          </a:xfrm>
          <a:custGeom>
            <a:avLst/>
            <a:gdLst/>
            <a:ahLst/>
            <a:cxnLst/>
            <a:rect l="l" t="t" r="r" b="b"/>
            <a:pathLst>
              <a:path w="259080" h="2833370">
                <a:moveTo>
                  <a:pt x="259079" y="0"/>
                </a:moveTo>
                <a:lnTo>
                  <a:pt x="0" y="0"/>
                </a:lnTo>
                <a:lnTo>
                  <a:pt x="0" y="2833115"/>
                </a:lnTo>
                <a:lnTo>
                  <a:pt x="259079" y="2833115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58567" y="2668524"/>
            <a:ext cx="260985" cy="2682240"/>
          </a:xfrm>
          <a:custGeom>
            <a:avLst/>
            <a:gdLst/>
            <a:ahLst/>
            <a:cxnLst/>
            <a:rect l="l" t="t" r="r" b="b"/>
            <a:pathLst>
              <a:path w="260985" h="2682240">
                <a:moveTo>
                  <a:pt x="260603" y="0"/>
                </a:moveTo>
                <a:lnTo>
                  <a:pt x="0" y="0"/>
                </a:lnTo>
                <a:lnTo>
                  <a:pt x="0" y="2682239"/>
                </a:lnTo>
                <a:lnTo>
                  <a:pt x="260603" y="2682239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38044" y="2691384"/>
            <a:ext cx="260985" cy="2659380"/>
          </a:xfrm>
          <a:custGeom>
            <a:avLst/>
            <a:gdLst/>
            <a:ahLst/>
            <a:cxnLst/>
            <a:rect l="l" t="t" r="r" b="b"/>
            <a:pathLst>
              <a:path w="260985" h="2659379">
                <a:moveTo>
                  <a:pt x="260603" y="0"/>
                </a:moveTo>
                <a:lnTo>
                  <a:pt x="0" y="0"/>
                </a:lnTo>
                <a:lnTo>
                  <a:pt x="0" y="2659379"/>
                </a:lnTo>
                <a:lnTo>
                  <a:pt x="260603" y="2659379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7519" y="2823972"/>
            <a:ext cx="260985" cy="2527300"/>
          </a:xfrm>
          <a:custGeom>
            <a:avLst/>
            <a:gdLst/>
            <a:ahLst/>
            <a:cxnLst/>
            <a:rect l="l" t="t" r="r" b="b"/>
            <a:pathLst>
              <a:path w="260985" h="2527300">
                <a:moveTo>
                  <a:pt x="260603" y="0"/>
                </a:moveTo>
                <a:lnTo>
                  <a:pt x="0" y="0"/>
                </a:lnTo>
                <a:lnTo>
                  <a:pt x="0" y="2526791"/>
                </a:lnTo>
                <a:lnTo>
                  <a:pt x="260603" y="2526791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96995" y="2849880"/>
            <a:ext cx="259079" cy="2501265"/>
          </a:xfrm>
          <a:custGeom>
            <a:avLst/>
            <a:gdLst/>
            <a:ahLst/>
            <a:cxnLst/>
            <a:rect l="l" t="t" r="r" b="b"/>
            <a:pathLst>
              <a:path w="259079" h="2501265">
                <a:moveTo>
                  <a:pt x="259079" y="0"/>
                </a:moveTo>
                <a:lnTo>
                  <a:pt x="0" y="0"/>
                </a:lnTo>
                <a:lnTo>
                  <a:pt x="0" y="2500883"/>
                </a:lnTo>
                <a:lnTo>
                  <a:pt x="259079" y="2500883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76471" y="2891027"/>
            <a:ext cx="259079" cy="2459990"/>
          </a:xfrm>
          <a:custGeom>
            <a:avLst/>
            <a:gdLst/>
            <a:ahLst/>
            <a:cxnLst/>
            <a:rect l="l" t="t" r="r" b="b"/>
            <a:pathLst>
              <a:path w="259079" h="2459990">
                <a:moveTo>
                  <a:pt x="259079" y="0"/>
                </a:moveTo>
                <a:lnTo>
                  <a:pt x="0" y="0"/>
                </a:lnTo>
                <a:lnTo>
                  <a:pt x="0" y="2459735"/>
                </a:lnTo>
                <a:lnTo>
                  <a:pt x="259079" y="2459735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55947" y="3140964"/>
            <a:ext cx="259079" cy="2209800"/>
          </a:xfrm>
          <a:custGeom>
            <a:avLst/>
            <a:gdLst/>
            <a:ahLst/>
            <a:cxnLst/>
            <a:rect l="l" t="t" r="r" b="b"/>
            <a:pathLst>
              <a:path w="259079" h="2209800">
                <a:moveTo>
                  <a:pt x="259079" y="0"/>
                </a:moveTo>
                <a:lnTo>
                  <a:pt x="0" y="0"/>
                </a:lnTo>
                <a:lnTo>
                  <a:pt x="0" y="2209799"/>
                </a:lnTo>
                <a:lnTo>
                  <a:pt x="259079" y="2209799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33900" y="3142488"/>
            <a:ext cx="260985" cy="2208530"/>
          </a:xfrm>
          <a:custGeom>
            <a:avLst/>
            <a:gdLst/>
            <a:ahLst/>
            <a:cxnLst/>
            <a:rect l="l" t="t" r="r" b="b"/>
            <a:pathLst>
              <a:path w="260985" h="2208529">
                <a:moveTo>
                  <a:pt x="260603" y="0"/>
                </a:moveTo>
                <a:lnTo>
                  <a:pt x="0" y="0"/>
                </a:lnTo>
                <a:lnTo>
                  <a:pt x="0" y="2208275"/>
                </a:lnTo>
                <a:lnTo>
                  <a:pt x="260603" y="2208275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13376" y="3336035"/>
            <a:ext cx="260985" cy="2014855"/>
          </a:xfrm>
          <a:custGeom>
            <a:avLst/>
            <a:gdLst/>
            <a:ahLst/>
            <a:cxnLst/>
            <a:rect l="l" t="t" r="r" b="b"/>
            <a:pathLst>
              <a:path w="260985" h="2014854">
                <a:moveTo>
                  <a:pt x="260603" y="0"/>
                </a:moveTo>
                <a:lnTo>
                  <a:pt x="0" y="0"/>
                </a:lnTo>
                <a:lnTo>
                  <a:pt x="0" y="2014727"/>
                </a:lnTo>
                <a:lnTo>
                  <a:pt x="260603" y="2014727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92851" y="3352800"/>
            <a:ext cx="260985" cy="1998345"/>
          </a:xfrm>
          <a:custGeom>
            <a:avLst/>
            <a:gdLst/>
            <a:ahLst/>
            <a:cxnLst/>
            <a:rect l="l" t="t" r="r" b="b"/>
            <a:pathLst>
              <a:path w="260985" h="1998345">
                <a:moveTo>
                  <a:pt x="260603" y="0"/>
                </a:moveTo>
                <a:lnTo>
                  <a:pt x="0" y="0"/>
                </a:lnTo>
                <a:lnTo>
                  <a:pt x="0" y="1997963"/>
                </a:lnTo>
                <a:lnTo>
                  <a:pt x="260603" y="1997963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72327" y="3441191"/>
            <a:ext cx="259079" cy="1910080"/>
          </a:xfrm>
          <a:custGeom>
            <a:avLst/>
            <a:gdLst/>
            <a:ahLst/>
            <a:cxnLst/>
            <a:rect l="l" t="t" r="r" b="b"/>
            <a:pathLst>
              <a:path w="259079" h="1910079">
                <a:moveTo>
                  <a:pt x="259079" y="0"/>
                </a:moveTo>
                <a:lnTo>
                  <a:pt x="0" y="0"/>
                </a:lnTo>
                <a:lnTo>
                  <a:pt x="0" y="1909571"/>
                </a:lnTo>
                <a:lnTo>
                  <a:pt x="259079" y="1909571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51803" y="3457955"/>
            <a:ext cx="259079" cy="1892935"/>
          </a:xfrm>
          <a:custGeom>
            <a:avLst/>
            <a:gdLst/>
            <a:ahLst/>
            <a:cxnLst/>
            <a:rect l="l" t="t" r="r" b="b"/>
            <a:pathLst>
              <a:path w="259079" h="1892935">
                <a:moveTo>
                  <a:pt x="259079" y="0"/>
                </a:moveTo>
                <a:lnTo>
                  <a:pt x="0" y="0"/>
                </a:lnTo>
                <a:lnTo>
                  <a:pt x="0" y="1892807"/>
                </a:lnTo>
                <a:lnTo>
                  <a:pt x="259079" y="1892807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31279" y="3482340"/>
            <a:ext cx="259079" cy="1868805"/>
          </a:xfrm>
          <a:custGeom>
            <a:avLst/>
            <a:gdLst/>
            <a:ahLst/>
            <a:cxnLst/>
            <a:rect l="l" t="t" r="r" b="b"/>
            <a:pathLst>
              <a:path w="259079" h="1868804">
                <a:moveTo>
                  <a:pt x="259079" y="0"/>
                </a:moveTo>
                <a:lnTo>
                  <a:pt x="0" y="0"/>
                </a:lnTo>
                <a:lnTo>
                  <a:pt x="0" y="1868423"/>
                </a:lnTo>
                <a:lnTo>
                  <a:pt x="259079" y="1868423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09231" y="3482340"/>
            <a:ext cx="260985" cy="1868805"/>
          </a:xfrm>
          <a:custGeom>
            <a:avLst/>
            <a:gdLst/>
            <a:ahLst/>
            <a:cxnLst/>
            <a:rect l="l" t="t" r="r" b="b"/>
            <a:pathLst>
              <a:path w="260984" h="1868804">
                <a:moveTo>
                  <a:pt x="260603" y="0"/>
                </a:moveTo>
                <a:lnTo>
                  <a:pt x="0" y="0"/>
                </a:lnTo>
                <a:lnTo>
                  <a:pt x="0" y="1868423"/>
                </a:lnTo>
                <a:lnTo>
                  <a:pt x="260603" y="1868423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88707" y="3532632"/>
            <a:ext cx="260985" cy="1818639"/>
          </a:xfrm>
          <a:custGeom>
            <a:avLst/>
            <a:gdLst/>
            <a:ahLst/>
            <a:cxnLst/>
            <a:rect l="l" t="t" r="r" b="b"/>
            <a:pathLst>
              <a:path w="260984" h="1818639">
                <a:moveTo>
                  <a:pt x="260603" y="0"/>
                </a:moveTo>
                <a:lnTo>
                  <a:pt x="0" y="0"/>
                </a:lnTo>
                <a:lnTo>
                  <a:pt x="0" y="1818131"/>
                </a:lnTo>
                <a:lnTo>
                  <a:pt x="260603" y="1818131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68183" y="3584448"/>
            <a:ext cx="260985" cy="1766570"/>
          </a:xfrm>
          <a:custGeom>
            <a:avLst/>
            <a:gdLst/>
            <a:ahLst/>
            <a:cxnLst/>
            <a:rect l="l" t="t" r="r" b="b"/>
            <a:pathLst>
              <a:path w="260984" h="1766570">
                <a:moveTo>
                  <a:pt x="260603" y="0"/>
                </a:moveTo>
                <a:lnTo>
                  <a:pt x="0" y="0"/>
                </a:lnTo>
                <a:lnTo>
                  <a:pt x="0" y="1766315"/>
                </a:lnTo>
                <a:lnTo>
                  <a:pt x="260603" y="1766315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47659" y="3595116"/>
            <a:ext cx="259079" cy="1755775"/>
          </a:xfrm>
          <a:custGeom>
            <a:avLst/>
            <a:gdLst/>
            <a:ahLst/>
            <a:cxnLst/>
            <a:rect l="l" t="t" r="r" b="b"/>
            <a:pathLst>
              <a:path w="259079" h="1755775">
                <a:moveTo>
                  <a:pt x="259079" y="0"/>
                </a:moveTo>
                <a:lnTo>
                  <a:pt x="0" y="0"/>
                </a:lnTo>
                <a:lnTo>
                  <a:pt x="0" y="1755647"/>
                </a:lnTo>
                <a:lnTo>
                  <a:pt x="259079" y="1755647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327135" y="3649979"/>
            <a:ext cx="259079" cy="1701164"/>
          </a:xfrm>
          <a:custGeom>
            <a:avLst/>
            <a:gdLst/>
            <a:ahLst/>
            <a:cxnLst/>
            <a:rect l="l" t="t" r="r" b="b"/>
            <a:pathLst>
              <a:path w="259079" h="1701164">
                <a:moveTo>
                  <a:pt x="259079" y="0"/>
                </a:moveTo>
                <a:lnTo>
                  <a:pt x="0" y="0"/>
                </a:lnTo>
                <a:lnTo>
                  <a:pt x="0" y="1700783"/>
                </a:lnTo>
                <a:lnTo>
                  <a:pt x="259079" y="1700783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06611" y="3674364"/>
            <a:ext cx="259079" cy="1676400"/>
          </a:xfrm>
          <a:custGeom>
            <a:avLst/>
            <a:gdLst/>
            <a:ahLst/>
            <a:cxnLst/>
            <a:rect l="l" t="t" r="r" b="b"/>
            <a:pathLst>
              <a:path w="259079" h="1676400">
                <a:moveTo>
                  <a:pt x="259079" y="0"/>
                </a:moveTo>
                <a:lnTo>
                  <a:pt x="0" y="0"/>
                </a:lnTo>
                <a:lnTo>
                  <a:pt x="0" y="1676399"/>
                </a:lnTo>
                <a:lnTo>
                  <a:pt x="259079" y="1676399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084564" y="3701796"/>
            <a:ext cx="260985" cy="1649095"/>
          </a:xfrm>
          <a:custGeom>
            <a:avLst/>
            <a:gdLst/>
            <a:ahLst/>
            <a:cxnLst/>
            <a:rect l="l" t="t" r="r" b="b"/>
            <a:pathLst>
              <a:path w="260984" h="1649095">
                <a:moveTo>
                  <a:pt x="260603" y="0"/>
                </a:moveTo>
                <a:lnTo>
                  <a:pt x="0" y="0"/>
                </a:lnTo>
                <a:lnTo>
                  <a:pt x="0" y="1648967"/>
                </a:lnTo>
                <a:lnTo>
                  <a:pt x="260603" y="1648967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464040" y="3767328"/>
            <a:ext cx="260985" cy="1583690"/>
          </a:xfrm>
          <a:custGeom>
            <a:avLst/>
            <a:gdLst/>
            <a:ahLst/>
            <a:cxnLst/>
            <a:rect l="l" t="t" r="r" b="b"/>
            <a:pathLst>
              <a:path w="260984" h="1583689">
                <a:moveTo>
                  <a:pt x="260603" y="0"/>
                </a:moveTo>
                <a:lnTo>
                  <a:pt x="0" y="0"/>
                </a:lnTo>
                <a:lnTo>
                  <a:pt x="0" y="1583435"/>
                </a:lnTo>
                <a:lnTo>
                  <a:pt x="260603" y="1583435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843515" y="3855720"/>
            <a:ext cx="260985" cy="1495425"/>
          </a:xfrm>
          <a:custGeom>
            <a:avLst/>
            <a:gdLst/>
            <a:ahLst/>
            <a:cxnLst/>
            <a:rect l="l" t="t" r="r" b="b"/>
            <a:pathLst>
              <a:path w="260984" h="1495425">
                <a:moveTo>
                  <a:pt x="260603" y="0"/>
                </a:moveTo>
                <a:lnTo>
                  <a:pt x="0" y="0"/>
                </a:lnTo>
                <a:lnTo>
                  <a:pt x="0" y="1495043"/>
                </a:lnTo>
                <a:lnTo>
                  <a:pt x="260603" y="1495043"/>
                </a:lnTo>
                <a:lnTo>
                  <a:pt x="26060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222991" y="4008120"/>
            <a:ext cx="259079" cy="1343025"/>
          </a:xfrm>
          <a:custGeom>
            <a:avLst/>
            <a:gdLst/>
            <a:ahLst/>
            <a:cxnLst/>
            <a:rect l="l" t="t" r="r" b="b"/>
            <a:pathLst>
              <a:path w="259079" h="1343025">
                <a:moveTo>
                  <a:pt x="259079" y="0"/>
                </a:moveTo>
                <a:lnTo>
                  <a:pt x="0" y="0"/>
                </a:lnTo>
                <a:lnTo>
                  <a:pt x="0" y="1342643"/>
                </a:lnTo>
                <a:lnTo>
                  <a:pt x="259079" y="1342643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602467" y="4497323"/>
            <a:ext cx="259079" cy="853440"/>
          </a:xfrm>
          <a:custGeom>
            <a:avLst/>
            <a:gdLst/>
            <a:ahLst/>
            <a:cxnLst/>
            <a:rect l="l" t="t" r="r" b="b"/>
            <a:pathLst>
              <a:path w="259079" h="853439">
                <a:moveTo>
                  <a:pt x="259079" y="0"/>
                </a:moveTo>
                <a:lnTo>
                  <a:pt x="0" y="0"/>
                </a:lnTo>
                <a:lnTo>
                  <a:pt x="0" y="853439"/>
                </a:lnTo>
                <a:lnTo>
                  <a:pt x="259079" y="853439"/>
                </a:lnTo>
                <a:lnTo>
                  <a:pt x="2590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62227" y="1613916"/>
            <a:ext cx="0" cy="3778250"/>
          </a:xfrm>
          <a:custGeom>
            <a:avLst/>
            <a:gdLst/>
            <a:ahLst/>
            <a:cxnLst/>
            <a:rect l="l" t="t" r="r" b="b"/>
            <a:pathLst>
              <a:path h="3778250">
                <a:moveTo>
                  <a:pt x="0" y="0"/>
                </a:moveTo>
                <a:lnTo>
                  <a:pt x="0" y="3777995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21080" y="5350764"/>
            <a:ext cx="10659110" cy="0"/>
          </a:xfrm>
          <a:custGeom>
            <a:avLst/>
            <a:gdLst/>
            <a:ahLst/>
            <a:cxnLst/>
            <a:rect l="l" t="t" r="r" b="b"/>
            <a:pathLst>
              <a:path w="10659110">
                <a:moveTo>
                  <a:pt x="0" y="0"/>
                </a:moveTo>
                <a:lnTo>
                  <a:pt x="10658855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21080" y="49773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21080" y="46040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21080" y="42306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21080" y="38557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21080" y="34823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21080" y="31089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21080" y="273558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21080" y="23606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21080" y="19872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1080" y="16139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41703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19655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199132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578607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58083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337559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717035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94988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74464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53939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233415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612891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992367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70319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749795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29271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508747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888223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267700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645652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5127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404603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784079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163555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0543031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0920983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300459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679935" y="53507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129693" y="2157091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80%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08884" y="2276594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77%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888360" y="2319266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76%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67455" y="2469261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72%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646682" y="2492777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71%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026158" y="2624959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68%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405384" y="2651498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67%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784479" y="2692265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66%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163956" y="2941701"/>
            <a:ext cx="623570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1795" algn="l"/>
              </a:tabLst>
            </a:pPr>
            <a:r>
              <a:rPr sz="1000" spc="-10" dirty="0">
                <a:latin typeface="Calibri"/>
                <a:cs typeface="Calibri"/>
              </a:rPr>
              <a:t>59%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5" dirty="0">
                <a:latin typeface="Calibri"/>
                <a:cs typeface="Calibri"/>
              </a:rPr>
              <a:t>59%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22266" y="3137273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54%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301742" y="3154680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53%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680968" y="3241697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51%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060190" y="3258944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51%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439667" y="3283959"/>
            <a:ext cx="6229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1160" algn="l"/>
              </a:tabLst>
            </a:pPr>
            <a:r>
              <a:rPr sz="1000" spc="-10" dirty="0">
                <a:latin typeface="Calibri"/>
                <a:cs typeface="Calibri"/>
              </a:rPr>
              <a:t>50%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5" dirty="0">
                <a:latin typeface="Calibri"/>
                <a:cs typeface="Calibri"/>
              </a:rPr>
              <a:t>50%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197976" y="3333870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49%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577453" y="3385436"/>
            <a:ext cx="622935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1160" algn="l"/>
              </a:tabLst>
            </a:pPr>
            <a:r>
              <a:rPr sz="1500" spc="-15" baseline="5555" dirty="0">
                <a:latin typeface="Calibri"/>
                <a:cs typeface="Calibri"/>
              </a:rPr>
              <a:t>47%</a:t>
            </a:r>
            <a:r>
              <a:rPr sz="1500" baseline="5555" dirty="0">
                <a:latin typeface="Times New Roman"/>
                <a:cs typeface="Times New Roman"/>
              </a:rPr>
              <a:t>	</a:t>
            </a:r>
            <a:r>
              <a:rPr sz="1000" spc="-15" dirty="0">
                <a:latin typeface="Calibri"/>
                <a:cs typeface="Calibri"/>
              </a:rPr>
              <a:t>47%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335774" y="3451861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46%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715250" y="3475983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45%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094477" y="3503677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44%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473953" y="3569590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42%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853048" y="3657369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40%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0232271" y="3809362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36%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11805" y="4159374"/>
            <a:ext cx="10490835" cy="1273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0237470" algn="ctr">
              <a:lnSpc>
                <a:spcPts val="1155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351790" algn="r">
              <a:lnSpc>
                <a:spcPts val="1155"/>
              </a:lnSpc>
            </a:pPr>
            <a:r>
              <a:rPr sz="1000" spc="-15" dirty="0">
                <a:latin typeface="Calibri"/>
                <a:cs typeface="Calibri"/>
              </a:rPr>
              <a:t>23%</a:t>
            </a:r>
            <a:endParaRPr sz="1000">
              <a:latin typeface="Calibri"/>
              <a:cs typeface="Calibri"/>
            </a:endParaRPr>
          </a:p>
          <a:p>
            <a:pPr marR="10237470" algn="ctr">
              <a:lnSpc>
                <a:spcPct val="100000"/>
              </a:lnSpc>
              <a:spcBef>
                <a:spcPts val="635"/>
              </a:spcBef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R="10237470" algn="ctr">
              <a:lnSpc>
                <a:spcPct val="100000"/>
              </a:lnSpc>
              <a:spcBef>
                <a:spcPts val="59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ts val="1105"/>
              </a:lnSpc>
              <a:spcBef>
                <a:spcPts val="735"/>
              </a:spcBef>
            </a:pPr>
            <a:r>
              <a:rPr sz="1000" spc="-15" dirty="0"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  <a:p>
            <a:pPr marR="10174605" algn="ctr">
              <a:lnSpc>
                <a:spcPts val="1105"/>
              </a:lnSpc>
            </a:pPr>
            <a:r>
              <a:rPr sz="1000" spc="-15" dirty="0"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1370064" y="3138294"/>
            <a:ext cx="2438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54%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11805" y="3785351"/>
            <a:ext cx="245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11805" y="3411590"/>
            <a:ext cx="245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11805" y="3037709"/>
            <a:ext cx="245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6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11805" y="2663948"/>
            <a:ext cx="245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7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11805" y="2289925"/>
            <a:ext cx="245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8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47499" y="1542283"/>
            <a:ext cx="309880" cy="526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64135" algn="ctr">
              <a:lnSpc>
                <a:spcPct val="100000"/>
              </a:lnSpc>
              <a:spcBef>
                <a:spcPts val="595"/>
              </a:spcBef>
            </a:pPr>
            <a:r>
              <a:rPr sz="1000" spc="-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153765" y="5445885"/>
            <a:ext cx="1955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555244" y="5445885"/>
            <a:ext cx="5581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3220" algn="l"/>
              </a:tabLst>
            </a:pPr>
            <a:r>
              <a:rPr sz="1000" spc="-10" dirty="0">
                <a:latin typeface="Calibri"/>
                <a:cs typeface="Calibri"/>
              </a:rPr>
              <a:t>SC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5" dirty="0">
                <a:latin typeface="Calibri"/>
                <a:cs typeface="Calibri"/>
              </a:rPr>
              <a:t>AM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316602" y="5445885"/>
            <a:ext cx="1473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679576" y="5445885"/>
            <a:ext cx="1778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RO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062481" y="5445885"/>
            <a:ext cx="1727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TO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447411" y="5445885"/>
            <a:ext cx="1600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PR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810385" y="5445885"/>
            <a:ext cx="1917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209411" y="5445885"/>
            <a:ext cx="152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RS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581910" y="5445885"/>
            <a:ext cx="1663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AC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968363" y="5445885"/>
            <a:ext cx="9150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0680" algn="l"/>
                <a:tab pos="767080" algn="l"/>
              </a:tabLst>
            </a:pPr>
            <a:r>
              <a:rPr sz="1000" spc="-15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L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0" dirty="0">
                <a:latin typeface="Calibri"/>
                <a:cs typeface="Calibri"/>
              </a:rPr>
              <a:t>MG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0" dirty="0">
                <a:latin typeface="Calibri"/>
                <a:cs typeface="Calibri"/>
              </a:rPr>
              <a:t>PB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109210" y="5445885"/>
            <a:ext cx="1454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SE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479292" y="5445885"/>
            <a:ext cx="164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AP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845934" y="5445885"/>
            <a:ext cx="1911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GO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258556" y="5445885"/>
            <a:ext cx="12318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PI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621650" y="5445885"/>
            <a:ext cx="1543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003793" y="5445885"/>
            <a:ext cx="14859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SP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369554" y="5445885"/>
            <a:ext cx="1758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RN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8760721" y="5445885"/>
            <a:ext cx="1530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PE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9132578" y="5445885"/>
            <a:ext cx="1670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BA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9513578" y="5445885"/>
            <a:ext cx="164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PA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9893305" y="5445885"/>
            <a:ext cx="5645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9570" algn="l"/>
              </a:tabLst>
            </a:pPr>
            <a:r>
              <a:rPr sz="1000" spc="-15" dirty="0">
                <a:latin typeface="Calibri"/>
                <a:cs typeface="Calibri"/>
              </a:rPr>
              <a:t>R</a:t>
            </a:r>
            <a:r>
              <a:rPr sz="1000" spc="-10" dirty="0">
                <a:latin typeface="Calibri"/>
                <a:cs typeface="Calibri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10" dirty="0">
                <a:latin typeface="Calibri"/>
                <a:cs typeface="Calibri"/>
              </a:rPr>
              <a:t>MA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0665973" y="5445885"/>
            <a:ext cx="1346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RJ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1031734" y="5445885"/>
            <a:ext cx="16129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DF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1410317" y="5445885"/>
            <a:ext cx="16256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BR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7" name="Retângulo 126"/>
          <p:cNvSpPr/>
          <p:nvPr/>
        </p:nvSpPr>
        <p:spPr>
          <a:xfrm>
            <a:off x="5931406" y="1472183"/>
            <a:ext cx="4526414" cy="9970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PORTARIA Nº 3.263, DE 11 DE DEZEMBRO DE </a:t>
            </a:r>
            <a:r>
              <a:rPr lang="pt-BR" sz="1400" dirty="0" smtClean="0">
                <a:solidFill>
                  <a:schemeClr val="bg1"/>
                </a:solidFill>
              </a:rPr>
              <a:t>2019: </a:t>
            </a:r>
            <a:r>
              <a:rPr lang="pt-BR" sz="1400" dirty="0">
                <a:solidFill>
                  <a:schemeClr val="bg1"/>
                </a:solidFill>
                <a:hlinkClick r:id="rId3"/>
              </a:rPr>
              <a:t>https://www.in.gov.br/en/web/dou/-/portaria-n-3.263-de-11-de-dezembro-de-2019-232941846</a:t>
            </a:r>
            <a:endParaRPr lang="pt-BR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47397" y="1533170"/>
            <a:ext cx="10099040" cy="41780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3º qua</a:t>
            </a: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ri</a:t>
            </a:r>
            <a:r>
              <a:rPr sz="2400" b="1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estre de </a:t>
            </a: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2</a:t>
            </a: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02</a:t>
            </a: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0</a:t>
            </a:r>
            <a:r>
              <a:rPr sz="2400" b="1" dirty="0" smtClean="0">
                <a:solidFill>
                  <a:srgbClr val="44536A"/>
                </a:solidFill>
                <a:latin typeface="Arial"/>
                <a:cs typeface="Arial"/>
              </a:rPr>
              <a:t>:</a:t>
            </a:r>
            <a:endParaRPr lang="pt-BR" sz="2400" b="1" dirty="0" smtClean="0">
              <a:solidFill>
                <a:srgbClr val="44536A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PORTARIA Nº 1.740, DE 10 DE JULHO DE 2020</a:t>
            </a:r>
            <a:endParaRPr sz="14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000" dirty="0">
              <a:latin typeface="Times New Roman"/>
              <a:cs typeface="Times New Roman"/>
            </a:endParaRPr>
          </a:p>
          <a:p>
            <a:pPr algn="ctr">
              <a:lnSpc>
                <a:spcPts val="2280"/>
              </a:lnSpc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Pagamento</a:t>
            </a:r>
            <a:r>
              <a:rPr sz="2000" spc="2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po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de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empen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spc="1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n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ide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spc="1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res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u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ltado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obtido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3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no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indi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ado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es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ts val="2280"/>
              </a:lnSpc>
            </a:pP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pactuado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2000" spc="2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2000" spc="3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moni</a:t>
            </a:r>
            <a:r>
              <a:rPr sz="2000" spc="-15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orados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+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 dirty="0">
              <a:latin typeface="Times New Roman"/>
              <a:cs typeface="Times New Roman"/>
            </a:endParaRPr>
          </a:p>
          <a:p>
            <a:pPr algn="ctr">
              <a:lnSpc>
                <a:spcPts val="2280"/>
              </a:lnSpc>
            </a:pP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P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agamen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spc="2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complemen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2000" spc="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2000" spc="4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incenti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spc="3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par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2000" spc="5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re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upe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ç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ão</a:t>
            </a:r>
            <a:r>
              <a:rPr sz="2000" spc="-5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de resultados</a:t>
            </a:r>
            <a:r>
              <a:rPr sz="2000" spc="-5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fren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2000" spc="-3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aos</a:t>
            </a:r>
            <a:r>
              <a:rPr sz="2000" spc="-1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efe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tos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ts val="2280"/>
              </a:lnSpc>
            </a:pP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pan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44536A"/>
                </a:solidFill>
                <a:latin typeface="Arial"/>
                <a:cs typeface="Arial"/>
              </a:rPr>
              <a:t>emia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=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agame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2000" spc="-3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por</a:t>
            </a:r>
            <a:r>
              <a:rPr sz="2000" spc="-1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desempenho</a:t>
            </a:r>
            <a:r>
              <a:rPr sz="2000" spc="-5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“</a:t>
            </a:r>
            <a:r>
              <a:rPr sz="2000" spc="5" dirty="0">
                <a:solidFill>
                  <a:srgbClr val="44536A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heio”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5726" rIns="0" bIns="0" rtlCol="0">
            <a:spAutoFit/>
          </a:bodyPr>
          <a:lstStyle/>
          <a:p>
            <a:pPr marL="2345690">
              <a:lnSpc>
                <a:spcPct val="100000"/>
              </a:lnSpc>
            </a:pPr>
            <a:r>
              <a:rPr sz="2400" spc="-20" dirty="0"/>
              <a:t>PROPOS</a:t>
            </a:r>
            <a:r>
              <a:rPr sz="2400" spc="-200" dirty="0"/>
              <a:t>T</a:t>
            </a:r>
            <a:r>
              <a:rPr sz="2400" dirty="0"/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0" dirty="0"/>
              <a:t>P</a:t>
            </a:r>
            <a:r>
              <a:rPr sz="2400" spc="-5" dirty="0"/>
              <a:t>AGA</a:t>
            </a:r>
            <a:r>
              <a:rPr sz="2400" spc="5" dirty="0"/>
              <a:t>M</a:t>
            </a:r>
            <a:r>
              <a:rPr sz="2400" dirty="0"/>
              <a:t>EN</a:t>
            </a:r>
            <a:r>
              <a:rPr sz="2400" spc="-60" dirty="0"/>
              <a:t>T</a:t>
            </a:r>
            <a:r>
              <a:rPr sz="2400" spc="-20" dirty="0"/>
              <a:t>O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20" dirty="0"/>
              <a:t>POR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10" dirty="0"/>
              <a:t>D</a:t>
            </a:r>
            <a:r>
              <a:rPr sz="2400" spc="-20" dirty="0"/>
              <a:t>E</a:t>
            </a:r>
            <a:r>
              <a:rPr sz="2400" spc="-30" dirty="0"/>
              <a:t>S</a:t>
            </a:r>
            <a:r>
              <a:rPr sz="2400" spc="-20" dirty="0"/>
              <a:t>EMP</a:t>
            </a:r>
            <a:r>
              <a:rPr sz="2400" spc="-30" dirty="0"/>
              <a:t>E</a:t>
            </a:r>
            <a:r>
              <a:rPr sz="2400" spc="-5" dirty="0"/>
              <a:t>NHO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49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xfrm>
            <a:off x="396329" y="352220"/>
            <a:ext cx="11399341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ts val="2280"/>
              </a:lnSpc>
            </a:pPr>
            <a:r>
              <a:rPr dirty="0"/>
              <a:t>INDIC</a:t>
            </a:r>
            <a:r>
              <a:rPr spc="5" dirty="0"/>
              <a:t>A</a:t>
            </a:r>
            <a:r>
              <a:rPr spc="-5" dirty="0"/>
              <a:t>DO</a:t>
            </a:r>
            <a:r>
              <a:rPr spc="10" dirty="0"/>
              <a:t>R</a:t>
            </a:r>
            <a:r>
              <a:rPr dirty="0"/>
              <a:t>ES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D</a:t>
            </a:r>
            <a:r>
              <a:rPr dirty="0"/>
              <a:t>O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0" dirty="0"/>
              <a:t>P</a:t>
            </a:r>
            <a:r>
              <a:rPr spc="-5" dirty="0"/>
              <a:t>AG</a:t>
            </a:r>
            <a:r>
              <a:rPr spc="10" dirty="0"/>
              <a:t>A</a:t>
            </a:r>
            <a:r>
              <a:rPr dirty="0"/>
              <a:t>MEN</a:t>
            </a:r>
            <a:r>
              <a:rPr spc="-40" dirty="0"/>
              <a:t>T</a:t>
            </a:r>
            <a:r>
              <a:rPr dirty="0"/>
              <a:t>O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dirty="0"/>
              <a:t>POR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5" dirty="0"/>
              <a:t>DE</a:t>
            </a:r>
            <a:r>
              <a:rPr spc="-10" dirty="0"/>
              <a:t>S</a:t>
            </a:r>
            <a:r>
              <a:rPr dirty="0"/>
              <a:t>EM</a:t>
            </a:r>
            <a:r>
              <a:rPr spc="-10" dirty="0"/>
              <a:t>P</a:t>
            </a:r>
            <a:r>
              <a:rPr dirty="0"/>
              <a:t>ENHO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" dirty="0"/>
              <a:t>D</a:t>
            </a:r>
            <a:r>
              <a:rPr dirty="0"/>
              <a:t>O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V</a:t>
            </a:r>
            <a:r>
              <a:rPr dirty="0"/>
              <a:t>INE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5" dirty="0"/>
              <a:t>B</a:t>
            </a:r>
            <a:r>
              <a:rPr spc="-5" dirty="0"/>
              <a:t>R</a:t>
            </a:r>
            <a:r>
              <a:rPr spc="5" dirty="0"/>
              <a:t>A</a:t>
            </a:r>
            <a:r>
              <a:rPr dirty="0"/>
              <a:t>S</a:t>
            </a:r>
            <a:r>
              <a:rPr spc="-10" dirty="0"/>
              <a:t>I</a:t>
            </a:r>
            <a:r>
              <a:rPr dirty="0"/>
              <a:t>L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/>
              <a:t>-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5" dirty="0"/>
              <a:t>RESU</a:t>
            </a:r>
            <a:r>
              <a:rPr spc="-145" dirty="0"/>
              <a:t>LT</a:t>
            </a:r>
            <a:r>
              <a:rPr spc="-5" dirty="0"/>
              <a:t>A</a:t>
            </a:r>
            <a:r>
              <a:rPr spc="5" dirty="0"/>
              <a:t>D</a:t>
            </a:r>
            <a:r>
              <a:rPr dirty="0"/>
              <a:t>OS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/>
              <a:t>E</a:t>
            </a:r>
          </a:p>
          <a:p>
            <a:pPr marL="635" algn="ctr">
              <a:lnSpc>
                <a:spcPts val="2280"/>
              </a:lnSpc>
            </a:pPr>
            <a:r>
              <a:rPr dirty="0">
                <a:latin typeface="Arial"/>
                <a:cs typeface="Arial"/>
              </a:rPr>
              <a:t>ME</a:t>
            </a:r>
            <a:r>
              <a:rPr spc="-155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AS: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1º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QU</a:t>
            </a:r>
            <a:r>
              <a:rPr spc="10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D</a:t>
            </a:r>
            <a:r>
              <a:rPr spc="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M</a:t>
            </a:r>
            <a:r>
              <a:rPr dirty="0">
                <a:latin typeface="Arial"/>
                <a:cs typeface="Arial"/>
              </a:rPr>
              <a:t>E</a:t>
            </a:r>
            <a:r>
              <a:rPr spc="-10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TRE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 2020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–</a:t>
            </a:r>
            <a:r>
              <a:rPr spc="-20" dirty="0">
                <a:latin typeface="Arial"/>
                <a:cs typeface="Arial"/>
              </a:rPr>
              <a:t> </a:t>
            </a:r>
            <a:r>
              <a:rPr lang="pt-BR" spc="-2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TODAS 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EQUI</a:t>
            </a:r>
            <a:r>
              <a:rPr spc="-1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</a:t>
            </a:r>
            <a:endParaRPr spc="-5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143000" y="6074325"/>
            <a:ext cx="458152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Fon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:</a:t>
            </a:r>
            <a:r>
              <a:rPr sz="1200" spc="1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Relat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ó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3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In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ica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or</a:t>
            </a:r>
            <a:r>
              <a:rPr sz="1200" spc="-15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pa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to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por</a:t>
            </a:r>
            <a:r>
              <a:rPr sz="1200" spc="2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dese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nh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–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SISA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B.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549038"/>
              </p:ext>
            </p:extLst>
          </p:nvPr>
        </p:nvGraphicFramePr>
        <p:xfrm>
          <a:off x="1143000" y="1524000"/>
          <a:ext cx="9829799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778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141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xfrm>
            <a:off x="396329" y="352220"/>
            <a:ext cx="11399341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ts val="2280"/>
              </a:lnSpc>
            </a:pPr>
            <a:r>
              <a:rPr dirty="0"/>
              <a:t>INDIC</a:t>
            </a:r>
            <a:r>
              <a:rPr spc="5" dirty="0"/>
              <a:t>A</a:t>
            </a:r>
            <a:r>
              <a:rPr spc="-5" dirty="0"/>
              <a:t>DO</a:t>
            </a:r>
            <a:r>
              <a:rPr spc="10" dirty="0"/>
              <a:t>R</a:t>
            </a:r>
            <a:r>
              <a:rPr dirty="0"/>
              <a:t>ES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D</a:t>
            </a:r>
            <a:r>
              <a:rPr dirty="0"/>
              <a:t>O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0" dirty="0"/>
              <a:t>P</a:t>
            </a:r>
            <a:r>
              <a:rPr spc="-5" dirty="0"/>
              <a:t>AG</a:t>
            </a:r>
            <a:r>
              <a:rPr spc="10" dirty="0"/>
              <a:t>A</a:t>
            </a:r>
            <a:r>
              <a:rPr dirty="0"/>
              <a:t>MEN</a:t>
            </a:r>
            <a:r>
              <a:rPr spc="-40" dirty="0"/>
              <a:t>T</a:t>
            </a:r>
            <a:r>
              <a:rPr dirty="0"/>
              <a:t>O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dirty="0"/>
              <a:t>POR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5" dirty="0"/>
              <a:t>DE</a:t>
            </a:r>
            <a:r>
              <a:rPr spc="-10" dirty="0"/>
              <a:t>S</a:t>
            </a:r>
            <a:r>
              <a:rPr dirty="0"/>
              <a:t>EM</a:t>
            </a:r>
            <a:r>
              <a:rPr spc="-10" dirty="0"/>
              <a:t>P</a:t>
            </a:r>
            <a:r>
              <a:rPr dirty="0"/>
              <a:t>ENHO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" dirty="0"/>
              <a:t>D</a:t>
            </a:r>
            <a:r>
              <a:rPr dirty="0"/>
              <a:t>O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V</a:t>
            </a:r>
            <a:r>
              <a:rPr dirty="0"/>
              <a:t>INE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5" dirty="0"/>
              <a:t>B</a:t>
            </a:r>
            <a:r>
              <a:rPr spc="-5" dirty="0"/>
              <a:t>R</a:t>
            </a:r>
            <a:r>
              <a:rPr spc="5" dirty="0"/>
              <a:t>A</a:t>
            </a:r>
            <a:r>
              <a:rPr dirty="0"/>
              <a:t>S</a:t>
            </a:r>
            <a:r>
              <a:rPr spc="-10" dirty="0"/>
              <a:t>I</a:t>
            </a:r>
            <a:r>
              <a:rPr dirty="0"/>
              <a:t>L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/>
              <a:t>-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5" dirty="0"/>
              <a:t>RESU</a:t>
            </a:r>
            <a:r>
              <a:rPr spc="-145" dirty="0"/>
              <a:t>LT</a:t>
            </a:r>
            <a:r>
              <a:rPr spc="-5" dirty="0"/>
              <a:t>A</a:t>
            </a:r>
            <a:r>
              <a:rPr spc="5" dirty="0"/>
              <a:t>D</a:t>
            </a:r>
            <a:r>
              <a:rPr dirty="0"/>
              <a:t>OS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/>
              <a:t>E</a:t>
            </a:r>
          </a:p>
          <a:p>
            <a:pPr marL="635" algn="ctr">
              <a:lnSpc>
                <a:spcPts val="2280"/>
              </a:lnSpc>
            </a:pPr>
            <a:r>
              <a:rPr dirty="0">
                <a:latin typeface="Arial"/>
                <a:cs typeface="Arial"/>
              </a:rPr>
              <a:t>ME</a:t>
            </a:r>
            <a:r>
              <a:rPr spc="-155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AS: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1º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QU</a:t>
            </a:r>
            <a:r>
              <a:rPr spc="10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D</a:t>
            </a:r>
            <a:r>
              <a:rPr spc="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M</a:t>
            </a:r>
            <a:r>
              <a:rPr dirty="0">
                <a:latin typeface="Arial"/>
                <a:cs typeface="Arial"/>
              </a:rPr>
              <a:t>E</a:t>
            </a:r>
            <a:r>
              <a:rPr spc="-10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TRE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 </a:t>
            </a:r>
            <a:r>
              <a:rPr dirty="0" smtClean="0">
                <a:latin typeface="Arial"/>
                <a:cs typeface="Arial"/>
              </a:rPr>
              <a:t>2020</a:t>
            </a:r>
            <a:r>
              <a:rPr lang="pt-BR" dirty="0" smtClean="0">
                <a:latin typeface="Arial"/>
                <a:cs typeface="Arial"/>
              </a:rPr>
              <a:t> – Município exemplo</a:t>
            </a:r>
            <a:endParaRPr spc="-5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153160" y="6059784"/>
            <a:ext cx="458152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Fon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:</a:t>
            </a:r>
            <a:r>
              <a:rPr sz="1200" spc="1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Relat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ó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r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3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In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ica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or</a:t>
            </a:r>
            <a:r>
              <a:rPr sz="1200" spc="-15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pa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to</a:t>
            </a:r>
            <a:r>
              <a:rPr sz="120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por</a:t>
            </a:r>
            <a:r>
              <a:rPr sz="1200" spc="2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dese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m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nh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44536A"/>
                </a:solidFill>
                <a:latin typeface="Arial"/>
                <a:cs typeface="Arial"/>
              </a:rPr>
              <a:t>–</a:t>
            </a:r>
            <a:r>
              <a:rPr sz="1200" spc="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Arial"/>
                <a:cs typeface="Arial"/>
              </a:rPr>
              <a:t>SISA</a:t>
            </a:r>
            <a:r>
              <a:rPr sz="1200" spc="-5" dirty="0">
                <a:solidFill>
                  <a:srgbClr val="44536A"/>
                </a:solidFill>
                <a:latin typeface="Arial"/>
                <a:cs typeface="Arial"/>
              </a:rPr>
              <a:t>B.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85629"/>
            <a:ext cx="7610475" cy="692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01" y="3996878"/>
            <a:ext cx="333136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895452"/>
            <a:ext cx="5105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1186813"/>
            <a:ext cx="11658600" cy="116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5448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6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4"/>
          <p:cNvSpPr txBox="1">
            <a:spLocks noGrp="1"/>
          </p:cNvSpPr>
          <p:nvPr>
            <p:ph type="title"/>
          </p:nvPr>
        </p:nvSpPr>
        <p:spPr>
          <a:xfrm>
            <a:off x="457200" y="-152400"/>
            <a:ext cx="8290471" cy="657848"/>
          </a:xfrm>
          <a:prstGeom prst="rect">
            <a:avLst/>
          </a:prstGeom>
        </p:spPr>
        <p:txBody>
          <a:bodyPr vert="horz" wrap="square" lIns="0" tIns="285726" rIns="0" bIns="0" rtlCol="0">
            <a:spAutoFit/>
          </a:bodyPr>
          <a:lstStyle/>
          <a:p>
            <a:pPr marL="2345690" algn="ctr">
              <a:lnSpc>
                <a:spcPct val="100000"/>
              </a:lnSpc>
            </a:pPr>
            <a:r>
              <a:rPr lang="pt-BR" sz="2400" spc="-20" dirty="0" smtClean="0"/>
              <a:t>INFORMATIZA APS</a:t>
            </a:r>
            <a:endParaRPr sz="2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114792"/>
              </p:ext>
            </p:extLst>
          </p:nvPr>
        </p:nvGraphicFramePr>
        <p:xfrm>
          <a:off x="152400" y="530067"/>
          <a:ext cx="4724401" cy="6189853"/>
        </p:xfrm>
        <a:graphic>
          <a:graphicData uri="http://schemas.openxmlformats.org/drawingml/2006/table">
            <a:tbl>
              <a:tblPr/>
              <a:tblGrid>
                <a:gridCol w="593053">
                  <a:extLst>
                    <a:ext uri="{9D8B030D-6E8A-4147-A177-3AD203B41FA5}">
                      <a16:colId xmlns:a16="http://schemas.microsoft.com/office/drawing/2014/main" xmlns="" val="4289149601"/>
                    </a:ext>
                  </a:extLst>
                </a:gridCol>
                <a:gridCol w="683136">
                  <a:extLst>
                    <a:ext uri="{9D8B030D-6E8A-4147-A177-3AD203B41FA5}">
                      <a16:colId xmlns:a16="http://schemas.microsoft.com/office/drawing/2014/main" xmlns="" val="1210642277"/>
                    </a:ext>
                  </a:extLst>
                </a:gridCol>
                <a:gridCol w="953388">
                  <a:extLst>
                    <a:ext uri="{9D8B030D-6E8A-4147-A177-3AD203B41FA5}">
                      <a16:colId xmlns:a16="http://schemas.microsoft.com/office/drawing/2014/main" xmlns="" val="4138452212"/>
                    </a:ext>
                  </a:extLst>
                </a:gridCol>
                <a:gridCol w="830774">
                  <a:extLst>
                    <a:ext uri="{9D8B030D-6E8A-4147-A177-3AD203B41FA5}">
                      <a16:colId xmlns:a16="http://schemas.microsoft.com/office/drawing/2014/main" xmlns="" val="2223269197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1551044943"/>
                    </a:ext>
                  </a:extLst>
                </a:gridCol>
                <a:gridCol w="860802">
                  <a:extLst>
                    <a:ext uri="{9D8B030D-6E8A-4147-A177-3AD203B41FA5}">
                      <a16:colId xmlns:a16="http://schemas.microsoft.com/office/drawing/2014/main" xmlns="" val="3059923665"/>
                    </a:ext>
                  </a:extLst>
                </a:gridCol>
              </a:tblGrid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UF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Elegivel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Homologado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Indeferido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Solicitado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Geral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450104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9213096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401306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6540505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5392537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6138480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0503395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6699404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220799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095002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2187636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9357629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049673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7913818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623575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508757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969892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0790389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1103427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7579142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RN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7395032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6793110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2246053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52378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2312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067364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5737771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4250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329418"/>
                  </a:ext>
                </a:extLst>
              </a:tr>
              <a:tr h="2134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</a:t>
                      </a: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902567"/>
                  </a:ext>
                </a:extLst>
              </a:tr>
              <a:tr h="19756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pt-BR" sz="13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1" marR="6141" marT="614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27005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2343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36956</a:t>
                      </a:r>
                    </a:p>
                  </a:txBody>
                  <a:tcPr marL="6141" marR="6141" marT="614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947538"/>
                  </a:ext>
                </a:extLst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860776"/>
              </p:ext>
            </p:extLst>
          </p:nvPr>
        </p:nvGraphicFramePr>
        <p:xfrm>
          <a:off x="5181600" y="530067"/>
          <a:ext cx="6858000" cy="6189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E7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6331</TotalTime>
  <Words>1171</Words>
  <Application>Microsoft Office PowerPoint</Application>
  <PresentationFormat>Personalizar</PresentationFormat>
  <Paragraphs>558</Paragraphs>
  <Slides>14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Office Theme</vt:lpstr>
      <vt:lpstr>AVALIAÇÃO DOS DADOS PREVINE BRASIL 1º SEMESTRE</vt:lpstr>
      <vt:lpstr>PROPOSTA CADASTROS</vt:lpstr>
      <vt:lpstr>CADASTRO INDIVIDUAL – BRASIL E RN: 2019 A 2020 – TOTAL DE EQUIPES</vt:lpstr>
      <vt:lpstr>CADASTRO INDIVIDUAL – RN – POR MUNICÍPIOS</vt:lpstr>
      <vt:lpstr>ANÁLISE CADASTRE JÁ POR UF PERCENTUAL DE MUNICÍPIOS ACIMA DE 70% DO PARÂMETRO MUNICIPAL - 1º QUADRIMESTRE 2020</vt:lpstr>
      <vt:lpstr>PROPOSTA PAGAMENTO POR DESEMPENHO</vt:lpstr>
      <vt:lpstr>INDICADORES DO PAGAMENTO POR DESEMPENHO DO PREVINE BRASIL - RESULTADOS E METAS: 1º QUADRIMESTRE DE 2020 – TODAS EQUIPES</vt:lpstr>
      <vt:lpstr>INDICADORES DO PAGAMENTO POR DESEMPENHO DO PREVINE BRASIL - RESULTADOS E METAS: 1º QUADRIMESTRE DE 2020 – Município exemplo</vt:lpstr>
      <vt:lpstr>INFORMATIZA APS</vt:lpstr>
      <vt:lpstr>Apresentação do PowerPoint</vt:lpstr>
      <vt:lpstr>Apresentação do PowerPoint</vt:lpstr>
      <vt:lpstr>Apresentação do PowerPoint</vt:lpstr>
      <vt:lpstr>Apresentação do PowerPoint</vt:lpstr>
      <vt:lpstr>Obrigada  Marcela Alvarenga Assessora técnica Conasems marcela@conasems.org.br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Celiza Garcia</cp:lastModifiedBy>
  <cp:revision>42</cp:revision>
  <dcterms:created xsi:type="dcterms:W3CDTF">2020-06-17T19:58:16Z</dcterms:created>
  <dcterms:modified xsi:type="dcterms:W3CDTF">2020-08-19T22:38:53Z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2020-06-17T00:00:00Z</vt:filetime>
  </property>
  <property fmtid="{D5CDD505-2E9C-101B-9397-08002B2CF9AE}" pid="3" name="LastSaved">
    <vt:filetime>2020-06-17T00:00:00Z</vt:filetime>
  </property>
</Properties>
</file>